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handoutMasterIdLst>
    <p:handoutMasterId r:id="rId2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56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a:extLst>
              <a:ext uri="{FF2B5EF4-FFF2-40B4-BE49-F238E27FC236}">
                <a16:creationId xmlns:a16="http://schemas.microsoft.com/office/drawing/2014/main" id="{737E6C2E-1AF4-4AD5-8B0A-AF9FD3BB49B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cs typeface="Arial" charset="0"/>
              </a:defRPr>
            </a:lvl1pPr>
          </a:lstStyle>
          <a:p>
            <a:pPr>
              <a:defRPr/>
            </a:pPr>
            <a:endParaRPr lang="el-GR"/>
          </a:p>
        </p:txBody>
      </p:sp>
      <p:sp>
        <p:nvSpPr>
          <p:cNvPr id="3" name="2 - Θέση ημερομηνίας">
            <a:extLst>
              <a:ext uri="{FF2B5EF4-FFF2-40B4-BE49-F238E27FC236}">
                <a16:creationId xmlns:a16="http://schemas.microsoft.com/office/drawing/2014/main" id="{8201C54F-7A7C-4DE7-B812-C84B5128CAE5}"/>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atin typeface="Arial" charset="0"/>
                <a:cs typeface="Arial" charset="0"/>
              </a:defRPr>
            </a:lvl1pPr>
          </a:lstStyle>
          <a:p>
            <a:pPr>
              <a:defRPr/>
            </a:pPr>
            <a:fld id="{9FD032D5-1CC0-4B3A-85E4-2C2DEE88C710}" type="datetimeFigureOut">
              <a:rPr lang="el-GR"/>
              <a:pPr>
                <a:defRPr/>
              </a:pPr>
              <a:t>22/12/2019</a:t>
            </a:fld>
            <a:endParaRPr lang="el-GR"/>
          </a:p>
        </p:txBody>
      </p:sp>
      <p:sp>
        <p:nvSpPr>
          <p:cNvPr id="4" name="3 - Θέση υποσέλιδου">
            <a:extLst>
              <a:ext uri="{FF2B5EF4-FFF2-40B4-BE49-F238E27FC236}">
                <a16:creationId xmlns:a16="http://schemas.microsoft.com/office/drawing/2014/main" id="{012537E2-6EFE-4DB7-B417-A5CB7DC0464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Arial" charset="0"/>
                <a:cs typeface="Arial" charset="0"/>
              </a:defRPr>
            </a:lvl1pPr>
          </a:lstStyle>
          <a:p>
            <a:pPr>
              <a:defRPr/>
            </a:pPr>
            <a:endParaRPr lang="el-GR"/>
          </a:p>
        </p:txBody>
      </p:sp>
      <p:sp>
        <p:nvSpPr>
          <p:cNvPr id="5" name="4 - Θέση αριθμού διαφάνειας">
            <a:extLst>
              <a:ext uri="{FF2B5EF4-FFF2-40B4-BE49-F238E27FC236}">
                <a16:creationId xmlns:a16="http://schemas.microsoft.com/office/drawing/2014/main" id="{C5A34739-3F1B-4BDA-B3C4-81C2B354C75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DA5C4E3-EF88-48E2-AB19-79D35AB01316}" type="slidenum">
              <a:rPr lang="el-GR" altLang="el-GR"/>
              <a:pPr/>
              <a:t>‹#›</a:t>
            </a:fld>
            <a:endParaRPr lang="el-GR" alt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a:extLst>
              <a:ext uri="{FF2B5EF4-FFF2-40B4-BE49-F238E27FC236}">
                <a16:creationId xmlns:a16="http://schemas.microsoft.com/office/drawing/2014/main" id="{0C3CBAD5-8786-4880-8C1F-840B4EF4DF0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cs typeface="Arial" charset="0"/>
              </a:defRPr>
            </a:lvl1pPr>
          </a:lstStyle>
          <a:p>
            <a:pPr>
              <a:defRPr/>
            </a:pPr>
            <a:endParaRPr lang="el-GR"/>
          </a:p>
        </p:txBody>
      </p:sp>
      <p:sp>
        <p:nvSpPr>
          <p:cNvPr id="3" name="2 - Θέση ημερομηνίας">
            <a:extLst>
              <a:ext uri="{FF2B5EF4-FFF2-40B4-BE49-F238E27FC236}">
                <a16:creationId xmlns:a16="http://schemas.microsoft.com/office/drawing/2014/main" id="{C0C4B31F-6D8C-4734-B4A0-35C577CD9BE9}"/>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cs typeface="Arial" charset="0"/>
              </a:defRPr>
            </a:lvl1pPr>
          </a:lstStyle>
          <a:p>
            <a:pPr>
              <a:defRPr/>
            </a:pPr>
            <a:fld id="{1D8D891C-DF54-4C78-A99F-B47D0205EE6E}" type="datetimeFigureOut">
              <a:rPr lang="el-GR"/>
              <a:pPr>
                <a:defRPr/>
              </a:pPr>
              <a:t>22/12/2019</a:t>
            </a:fld>
            <a:endParaRPr lang="el-GR"/>
          </a:p>
        </p:txBody>
      </p:sp>
      <p:sp>
        <p:nvSpPr>
          <p:cNvPr id="4" name="3 - Θέση εικόνας διαφάνειας">
            <a:extLst>
              <a:ext uri="{FF2B5EF4-FFF2-40B4-BE49-F238E27FC236}">
                <a16:creationId xmlns:a16="http://schemas.microsoft.com/office/drawing/2014/main" id="{CB30C55F-97AD-4483-BD29-D5A4AB5D5B8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a:extLst>
              <a:ext uri="{FF2B5EF4-FFF2-40B4-BE49-F238E27FC236}">
                <a16:creationId xmlns:a16="http://schemas.microsoft.com/office/drawing/2014/main" id="{B6A7A9DA-B957-4414-829B-CC4FD86D323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a:extLst>
              <a:ext uri="{FF2B5EF4-FFF2-40B4-BE49-F238E27FC236}">
                <a16:creationId xmlns:a16="http://schemas.microsoft.com/office/drawing/2014/main" id="{A4F2A4B9-9FE6-4E2A-824C-2D9EC7B9FE5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cs typeface="Arial" charset="0"/>
              </a:defRPr>
            </a:lvl1pPr>
          </a:lstStyle>
          <a:p>
            <a:pPr>
              <a:defRPr/>
            </a:pPr>
            <a:endParaRPr lang="el-GR"/>
          </a:p>
        </p:txBody>
      </p:sp>
      <p:sp>
        <p:nvSpPr>
          <p:cNvPr id="7" name="6 - Θέση αριθμού διαφάνειας">
            <a:extLst>
              <a:ext uri="{FF2B5EF4-FFF2-40B4-BE49-F238E27FC236}">
                <a16:creationId xmlns:a16="http://schemas.microsoft.com/office/drawing/2014/main" id="{1577A1B9-310E-4BEF-A917-E2B6981A860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32568E8-EC0E-4FB4-BF5C-FFFAE3E1C837}" type="slidenum">
              <a:rPr lang="el-GR" altLang="el-GR"/>
              <a:pPr/>
              <a:t>‹#›</a:t>
            </a:fld>
            <a:endParaRPr lang="el-GR" alt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Θέση εικόνας διαφάνειας">
            <a:extLst>
              <a:ext uri="{FF2B5EF4-FFF2-40B4-BE49-F238E27FC236}">
                <a16:creationId xmlns:a16="http://schemas.microsoft.com/office/drawing/2014/main" id="{AF5576CC-CE1F-4C63-B34F-FAD33D38E5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2 - Θέση σημειώσεων">
            <a:extLst>
              <a:ext uri="{FF2B5EF4-FFF2-40B4-BE49-F238E27FC236}">
                <a16:creationId xmlns:a16="http://schemas.microsoft.com/office/drawing/2014/main" id="{EB38DEE6-8A8E-439C-90C4-3EE22FDF4B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a:p>
        </p:txBody>
      </p:sp>
      <p:sp>
        <p:nvSpPr>
          <p:cNvPr id="36868" name="3 - Θέση αριθμού διαφάνειας">
            <a:extLst>
              <a:ext uri="{FF2B5EF4-FFF2-40B4-BE49-F238E27FC236}">
                <a16:creationId xmlns:a16="http://schemas.microsoft.com/office/drawing/2014/main" id="{261FEC96-623F-433E-BC30-0A68852B00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BC9806D-B132-49FA-886A-DADD4E6E7094}" type="slidenum">
              <a:rPr lang="el-GR" altLang="el-GR"/>
              <a:pPr eaLnBrk="1" hangingPunct="1"/>
              <a:t>1</a:t>
            </a:fld>
            <a:endParaRPr lang="el-GR" alt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bg2"/>
        </a:solidFill>
        <a:effectLst/>
      </p:bgPr>
    </p:bg>
    <p:spTree>
      <p:nvGrpSpPr>
        <p:cNvPr id="1" name=""/>
        <p:cNvGrpSpPr/>
        <p:nvPr/>
      </p:nvGrpSpPr>
      <p:grpSpPr>
        <a:xfrm>
          <a:off x="0" y="0"/>
          <a:ext cx="0" cy="0"/>
          <a:chOff x="0" y="0"/>
          <a:chExt cx="0" cy="0"/>
        </a:xfrm>
      </p:grpSpPr>
      <p:sp>
        <p:nvSpPr>
          <p:cNvPr id="4" name="9 - Ορθογώνιο">
            <a:extLst>
              <a:ext uri="{FF2B5EF4-FFF2-40B4-BE49-F238E27FC236}">
                <a16:creationId xmlns:a16="http://schemas.microsoft.com/office/drawing/2014/main" id="{9D53B2AE-E8E3-43FF-8C6C-7817B13F3F2D}"/>
              </a:ext>
            </a:extLst>
          </p:cNvPr>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10 - Ορθογώνιο">
            <a:extLst>
              <a:ext uri="{FF2B5EF4-FFF2-40B4-BE49-F238E27FC236}">
                <a16:creationId xmlns:a16="http://schemas.microsoft.com/office/drawing/2014/main" id="{D4843C00-C0F0-49EF-B7BA-F0CEA4553A82}"/>
              </a:ext>
            </a:extLst>
          </p:cNvPr>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1 - Ορθογώνιο">
            <a:extLst>
              <a:ext uri="{FF2B5EF4-FFF2-40B4-BE49-F238E27FC236}">
                <a16:creationId xmlns:a16="http://schemas.microsoft.com/office/drawing/2014/main" id="{242E78D5-5836-4F9E-94CD-10D51CE45D4F}"/>
              </a:ext>
            </a:extLst>
          </p:cNvPr>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lang="el-GR"/>
              <a:t>Kλικ για επεξεργασία του τίτλου</a:t>
            </a:r>
            <a:endParaRPr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Κάντε κλικ για να επεξεργαστείτε τον υπότιτλο του υποδείγματος</a:t>
            </a:r>
            <a:endParaRPr lang="en-US"/>
          </a:p>
        </p:txBody>
      </p:sp>
      <p:sp>
        <p:nvSpPr>
          <p:cNvPr id="7" name="27 - Θέση ημερομηνίας">
            <a:extLst>
              <a:ext uri="{FF2B5EF4-FFF2-40B4-BE49-F238E27FC236}">
                <a16:creationId xmlns:a16="http://schemas.microsoft.com/office/drawing/2014/main" id="{1E4DBF29-ECFF-45B2-BEFC-F4CFFC92D0FC}"/>
              </a:ext>
            </a:extLst>
          </p:cNvPr>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2F8B4C01-EC63-4D15-BC36-7A029BA56519}" type="datetime1">
              <a:rPr lang="el-GR"/>
              <a:pPr>
                <a:defRPr/>
              </a:pPr>
              <a:t>22/12/2019</a:t>
            </a:fld>
            <a:endParaRPr lang="el-GR"/>
          </a:p>
        </p:txBody>
      </p:sp>
      <p:sp>
        <p:nvSpPr>
          <p:cNvPr id="10" name="16 - Θέση υποσέλιδου">
            <a:extLst>
              <a:ext uri="{FF2B5EF4-FFF2-40B4-BE49-F238E27FC236}">
                <a16:creationId xmlns:a16="http://schemas.microsoft.com/office/drawing/2014/main" id="{FFD2C2D2-5B57-4D92-BBAD-F8674D9ED3C5}"/>
              </a:ext>
            </a:extLst>
          </p:cNvPr>
          <p:cNvSpPr>
            <a:spLocks noGrp="1"/>
          </p:cNvSpPr>
          <p:nvPr>
            <p:ph type="ftr" sz="quarter" idx="11"/>
          </p:nvPr>
        </p:nvSpPr>
        <p:spPr>
          <a:xfrm>
            <a:off x="2085975" y="236538"/>
            <a:ext cx="5867400" cy="365125"/>
          </a:xfrm>
        </p:spPr>
        <p:txBody>
          <a:bodyPr/>
          <a:lstStyle>
            <a:lvl1pPr algn="r">
              <a:defRPr smtClean="0">
                <a:solidFill>
                  <a:schemeClr val="tx2"/>
                </a:solidFill>
              </a:defRPr>
            </a:lvl1pPr>
          </a:lstStyle>
          <a:p>
            <a:pPr>
              <a:defRPr/>
            </a:pPr>
            <a:r>
              <a:rPr lang="el-GR"/>
              <a:t>Παναγιώτα Στράτη</a:t>
            </a:r>
          </a:p>
        </p:txBody>
      </p:sp>
      <p:sp>
        <p:nvSpPr>
          <p:cNvPr id="11" name="28 - Θέση αριθμού διαφάνειας">
            <a:extLst>
              <a:ext uri="{FF2B5EF4-FFF2-40B4-BE49-F238E27FC236}">
                <a16:creationId xmlns:a16="http://schemas.microsoft.com/office/drawing/2014/main" id="{C54B347E-A2B9-4E90-814B-E6F0E55288F8}"/>
              </a:ext>
            </a:extLst>
          </p:cNvPr>
          <p:cNvSpPr>
            <a:spLocks noGrp="1"/>
          </p:cNvSpPr>
          <p:nvPr>
            <p:ph type="sldNum" sz="quarter" idx="12"/>
          </p:nvPr>
        </p:nvSpPr>
        <p:spPr>
          <a:xfrm>
            <a:off x="8001000" y="228600"/>
            <a:ext cx="838200" cy="381000"/>
          </a:xfrm>
        </p:spPr>
        <p:txBody>
          <a:bodyPr/>
          <a:lstStyle>
            <a:lvl1pPr>
              <a:defRPr>
                <a:solidFill>
                  <a:schemeClr val="tx2"/>
                </a:solidFill>
              </a:defRPr>
            </a:lvl1pPr>
          </a:lstStyle>
          <a:p>
            <a:fld id="{976D7B56-FBC8-4BBD-A4D0-E11DDF7DD90B}" type="slidenum">
              <a:rPr lang="el-GR" altLang="el-GR"/>
              <a:pPr/>
              <a:t>‹#›</a:t>
            </a:fld>
            <a:endParaRPr lang="el-GR" altLang="el-GR"/>
          </a:p>
        </p:txBody>
      </p:sp>
    </p:spTree>
    <p:extLst>
      <p:ext uri="{BB962C8B-B14F-4D97-AF65-F5344CB8AC3E}">
        <p14:creationId xmlns:p14="http://schemas.microsoft.com/office/powerpoint/2010/main" val="311058630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13 - Θέση ημερομηνίας">
            <a:extLst>
              <a:ext uri="{FF2B5EF4-FFF2-40B4-BE49-F238E27FC236}">
                <a16:creationId xmlns:a16="http://schemas.microsoft.com/office/drawing/2014/main" id="{22308736-BDCA-4793-866A-939C24FF8B92}"/>
              </a:ext>
            </a:extLst>
          </p:cNvPr>
          <p:cNvSpPr>
            <a:spLocks noGrp="1"/>
          </p:cNvSpPr>
          <p:nvPr>
            <p:ph type="dt" sz="half" idx="10"/>
          </p:nvPr>
        </p:nvSpPr>
        <p:spPr/>
        <p:txBody>
          <a:bodyPr/>
          <a:lstStyle>
            <a:lvl1pPr>
              <a:defRPr/>
            </a:lvl1pPr>
          </a:lstStyle>
          <a:p>
            <a:pPr>
              <a:defRPr/>
            </a:pPr>
            <a:fld id="{FBDAE6BE-B087-4EF2-8BBD-B64F66149440}" type="datetime1">
              <a:rPr lang="el-GR"/>
              <a:pPr>
                <a:defRPr/>
              </a:pPr>
              <a:t>22/12/2019</a:t>
            </a:fld>
            <a:endParaRPr lang="el-GR"/>
          </a:p>
        </p:txBody>
      </p:sp>
      <p:sp>
        <p:nvSpPr>
          <p:cNvPr id="5" name="2 - Θέση υποσέλιδου">
            <a:extLst>
              <a:ext uri="{FF2B5EF4-FFF2-40B4-BE49-F238E27FC236}">
                <a16:creationId xmlns:a16="http://schemas.microsoft.com/office/drawing/2014/main" id="{A21CA3BF-866F-4923-A7D6-68C8406215E9}"/>
              </a:ext>
            </a:extLst>
          </p:cNvPr>
          <p:cNvSpPr>
            <a:spLocks noGrp="1"/>
          </p:cNvSpPr>
          <p:nvPr>
            <p:ph type="ftr" sz="quarter" idx="11"/>
          </p:nvPr>
        </p:nvSpPr>
        <p:spPr/>
        <p:txBody>
          <a:bodyPr/>
          <a:lstStyle>
            <a:lvl1pPr>
              <a:defRPr/>
            </a:lvl1pPr>
          </a:lstStyle>
          <a:p>
            <a:pPr>
              <a:defRPr/>
            </a:pPr>
            <a:r>
              <a:rPr lang="el-GR"/>
              <a:t>Παναγιώτα Στράτη</a:t>
            </a:r>
          </a:p>
        </p:txBody>
      </p:sp>
      <p:sp>
        <p:nvSpPr>
          <p:cNvPr id="6" name="22 - Θέση αριθμού διαφάνειας">
            <a:extLst>
              <a:ext uri="{FF2B5EF4-FFF2-40B4-BE49-F238E27FC236}">
                <a16:creationId xmlns:a16="http://schemas.microsoft.com/office/drawing/2014/main" id="{277588D5-E911-4857-87CD-20F47CC1F67D}"/>
              </a:ext>
            </a:extLst>
          </p:cNvPr>
          <p:cNvSpPr>
            <a:spLocks noGrp="1"/>
          </p:cNvSpPr>
          <p:nvPr>
            <p:ph type="sldNum" sz="quarter" idx="12"/>
          </p:nvPr>
        </p:nvSpPr>
        <p:spPr/>
        <p:txBody>
          <a:bodyPr/>
          <a:lstStyle>
            <a:lvl1pPr>
              <a:defRPr/>
            </a:lvl1pPr>
          </a:lstStyle>
          <a:p>
            <a:fld id="{78E612F0-4532-4BA8-B700-A20CE459E97B}" type="slidenum">
              <a:rPr lang="el-GR" altLang="el-GR"/>
              <a:pPr/>
              <a:t>‹#›</a:t>
            </a:fld>
            <a:endParaRPr lang="el-GR" altLang="el-GR"/>
          </a:p>
        </p:txBody>
      </p:sp>
    </p:spTree>
    <p:extLst>
      <p:ext uri="{BB962C8B-B14F-4D97-AF65-F5344CB8AC3E}">
        <p14:creationId xmlns:p14="http://schemas.microsoft.com/office/powerpoint/2010/main" val="3414243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4" name="9 - Ορθογώνιο">
            <a:extLst>
              <a:ext uri="{FF2B5EF4-FFF2-40B4-BE49-F238E27FC236}">
                <a16:creationId xmlns:a16="http://schemas.microsoft.com/office/drawing/2014/main" id="{9DCE19A6-F47B-48BA-9BC0-409E6C5C9AF3}"/>
              </a:ext>
            </a:extLst>
          </p:cNvPr>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10 - Ορθογώνιο">
            <a:extLst>
              <a:ext uri="{FF2B5EF4-FFF2-40B4-BE49-F238E27FC236}">
                <a16:creationId xmlns:a16="http://schemas.microsoft.com/office/drawing/2014/main" id="{C24D2901-343E-41ED-B992-2466297A445B}"/>
              </a:ext>
            </a:extLst>
          </p:cNvPr>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1 - Ορθογώνιο">
            <a:extLst>
              <a:ext uri="{FF2B5EF4-FFF2-40B4-BE49-F238E27FC236}">
                <a16:creationId xmlns:a16="http://schemas.microsoft.com/office/drawing/2014/main" id="{B1FF9CC6-F8D4-49EE-8B1D-0CA5FA63AFBF}"/>
              </a:ext>
            </a:extLst>
          </p:cNvPr>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 Κατακόρυφος τίτλος"/>
          <p:cNvSpPr>
            <a:spLocks noGrp="1"/>
          </p:cNvSpPr>
          <p:nvPr>
            <p:ph type="title" orient="vert"/>
          </p:nvPr>
        </p:nvSpPr>
        <p:spPr>
          <a:xfrm>
            <a:off x="6553200" y="609600"/>
            <a:ext cx="2057400" cy="5516563"/>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3 - Θέση ημερομηνίας">
            <a:extLst>
              <a:ext uri="{FF2B5EF4-FFF2-40B4-BE49-F238E27FC236}">
                <a16:creationId xmlns:a16="http://schemas.microsoft.com/office/drawing/2014/main" id="{E372CBE1-3B68-4CD3-88C5-30B6D67CD2D5}"/>
              </a:ext>
            </a:extLst>
          </p:cNvPr>
          <p:cNvSpPr>
            <a:spLocks noGrp="1"/>
          </p:cNvSpPr>
          <p:nvPr>
            <p:ph type="dt" sz="half" idx="10"/>
          </p:nvPr>
        </p:nvSpPr>
        <p:spPr>
          <a:xfrm>
            <a:off x="6553200" y="6248400"/>
            <a:ext cx="2209800" cy="365125"/>
          </a:xfrm>
        </p:spPr>
        <p:txBody>
          <a:bodyPr/>
          <a:lstStyle>
            <a:lvl1pPr>
              <a:defRPr smtClean="0"/>
            </a:lvl1pPr>
          </a:lstStyle>
          <a:p>
            <a:pPr>
              <a:defRPr/>
            </a:pPr>
            <a:fld id="{97FA5BCA-41E2-480F-B357-FFDC3BA776D3}" type="datetime1">
              <a:rPr lang="el-GR"/>
              <a:pPr>
                <a:defRPr/>
              </a:pPr>
              <a:t>22/12/2019</a:t>
            </a:fld>
            <a:endParaRPr lang="el-GR"/>
          </a:p>
        </p:txBody>
      </p:sp>
      <p:sp>
        <p:nvSpPr>
          <p:cNvPr id="8" name="4 - Θέση υποσέλιδου">
            <a:extLst>
              <a:ext uri="{FF2B5EF4-FFF2-40B4-BE49-F238E27FC236}">
                <a16:creationId xmlns:a16="http://schemas.microsoft.com/office/drawing/2014/main" id="{BED33B04-4964-49F1-A261-7EBC9EAD7A9F}"/>
              </a:ext>
            </a:extLst>
          </p:cNvPr>
          <p:cNvSpPr>
            <a:spLocks noGrp="1"/>
          </p:cNvSpPr>
          <p:nvPr>
            <p:ph type="ftr" sz="quarter" idx="11"/>
          </p:nvPr>
        </p:nvSpPr>
        <p:spPr>
          <a:xfrm>
            <a:off x="457200" y="6248400"/>
            <a:ext cx="5573713" cy="365125"/>
          </a:xfrm>
        </p:spPr>
        <p:txBody>
          <a:bodyPr/>
          <a:lstStyle>
            <a:lvl1pPr>
              <a:defRPr smtClean="0"/>
            </a:lvl1pPr>
          </a:lstStyle>
          <a:p>
            <a:pPr>
              <a:defRPr/>
            </a:pPr>
            <a:r>
              <a:rPr lang="el-GR"/>
              <a:t>Παναγιώτα Στράτη</a:t>
            </a:r>
          </a:p>
        </p:txBody>
      </p:sp>
      <p:sp>
        <p:nvSpPr>
          <p:cNvPr id="9" name="5 - Θέση αριθμού διαφάνειας">
            <a:extLst>
              <a:ext uri="{FF2B5EF4-FFF2-40B4-BE49-F238E27FC236}">
                <a16:creationId xmlns:a16="http://schemas.microsoft.com/office/drawing/2014/main" id="{DE54FCCB-36AF-4A1C-9324-FE9F2D55FE49}"/>
              </a:ext>
            </a:extLst>
          </p:cNvPr>
          <p:cNvSpPr>
            <a:spLocks noGrp="1"/>
          </p:cNvSpPr>
          <p:nvPr>
            <p:ph type="sldNum" sz="quarter" idx="12"/>
          </p:nvPr>
        </p:nvSpPr>
        <p:spPr>
          <a:xfrm rot="5400000">
            <a:off x="5989638" y="144462"/>
            <a:ext cx="533400" cy="244475"/>
          </a:xfrm>
        </p:spPr>
        <p:txBody>
          <a:bodyPr/>
          <a:lstStyle>
            <a:lvl1pPr>
              <a:defRPr/>
            </a:lvl1pPr>
          </a:lstStyle>
          <a:p>
            <a:fld id="{413CFBC2-81B8-4CD0-9028-75B4766FB467}" type="slidenum">
              <a:rPr lang="el-GR" altLang="el-GR"/>
              <a:pPr/>
              <a:t>‹#›</a:t>
            </a:fld>
            <a:endParaRPr lang="el-GR" altLang="el-GR"/>
          </a:p>
        </p:txBody>
      </p:sp>
    </p:spTree>
    <p:extLst>
      <p:ext uri="{BB962C8B-B14F-4D97-AF65-F5344CB8AC3E}">
        <p14:creationId xmlns:p14="http://schemas.microsoft.com/office/powerpoint/2010/main" val="338171004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p>
            <a:r>
              <a:rPr lang="el-GR"/>
              <a:t>Kλικ για επεξεργασία του τίτλου</a:t>
            </a:r>
            <a:endParaRPr lang="en-US"/>
          </a:p>
        </p:txBody>
      </p:sp>
      <p:sp>
        <p:nvSpPr>
          <p:cNvPr id="8" name="7 - Θέση περιεχομένου"/>
          <p:cNvSpPr>
            <a:spLocks noGrp="1"/>
          </p:cNvSpPr>
          <p:nvPr>
            <p:ph sz="quarter" idx="1"/>
          </p:nvPr>
        </p:nvSpPr>
        <p:spPr>
          <a:xfrm>
            <a:off x="612648" y="1600200"/>
            <a:ext cx="8153400" cy="44958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13 - Θέση ημερομηνίας">
            <a:extLst>
              <a:ext uri="{FF2B5EF4-FFF2-40B4-BE49-F238E27FC236}">
                <a16:creationId xmlns:a16="http://schemas.microsoft.com/office/drawing/2014/main" id="{85834271-417E-460C-9B17-C0050B3E6DC9}"/>
              </a:ext>
            </a:extLst>
          </p:cNvPr>
          <p:cNvSpPr>
            <a:spLocks noGrp="1"/>
          </p:cNvSpPr>
          <p:nvPr>
            <p:ph type="dt" sz="half" idx="10"/>
          </p:nvPr>
        </p:nvSpPr>
        <p:spPr/>
        <p:txBody>
          <a:bodyPr/>
          <a:lstStyle>
            <a:lvl1pPr>
              <a:defRPr/>
            </a:lvl1pPr>
          </a:lstStyle>
          <a:p>
            <a:pPr>
              <a:defRPr/>
            </a:pPr>
            <a:fld id="{55329126-0671-44BD-99BB-A84006DD3303}" type="datetime1">
              <a:rPr lang="el-GR"/>
              <a:pPr>
                <a:defRPr/>
              </a:pPr>
              <a:t>22/12/2019</a:t>
            </a:fld>
            <a:endParaRPr lang="el-GR"/>
          </a:p>
        </p:txBody>
      </p:sp>
      <p:sp>
        <p:nvSpPr>
          <p:cNvPr id="5" name="2 - Θέση υποσέλιδου">
            <a:extLst>
              <a:ext uri="{FF2B5EF4-FFF2-40B4-BE49-F238E27FC236}">
                <a16:creationId xmlns:a16="http://schemas.microsoft.com/office/drawing/2014/main" id="{873400D0-D19F-4CE8-BF14-B3A7AE8C82CB}"/>
              </a:ext>
            </a:extLst>
          </p:cNvPr>
          <p:cNvSpPr>
            <a:spLocks noGrp="1"/>
          </p:cNvSpPr>
          <p:nvPr>
            <p:ph type="ftr" sz="quarter" idx="11"/>
          </p:nvPr>
        </p:nvSpPr>
        <p:spPr/>
        <p:txBody>
          <a:bodyPr/>
          <a:lstStyle>
            <a:lvl1pPr>
              <a:defRPr/>
            </a:lvl1pPr>
          </a:lstStyle>
          <a:p>
            <a:pPr>
              <a:defRPr/>
            </a:pPr>
            <a:r>
              <a:rPr lang="el-GR"/>
              <a:t>Παναγιώτα Στράτη</a:t>
            </a:r>
          </a:p>
        </p:txBody>
      </p:sp>
      <p:sp>
        <p:nvSpPr>
          <p:cNvPr id="6" name="22 - Θέση αριθμού διαφάνειας">
            <a:extLst>
              <a:ext uri="{FF2B5EF4-FFF2-40B4-BE49-F238E27FC236}">
                <a16:creationId xmlns:a16="http://schemas.microsoft.com/office/drawing/2014/main" id="{D1E9B465-52F3-4321-89BE-89427C83CFDC}"/>
              </a:ext>
            </a:extLst>
          </p:cNvPr>
          <p:cNvSpPr>
            <a:spLocks noGrp="1"/>
          </p:cNvSpPr>
          <p:nvPr>
            <p:ph type="sldNum" sz="quarter" idx="12"/>
          </p:nvPr>
        </p:nvSpPr>
        <p:spPr/>
        <p:txBody>
          <a:bodyPr/>
          <a:lstStyle>
            <a:lvl1pPr>
              <a:defRPr/>
            </a:lvl1pPr>
          </a:lstStyle>
          <a:p>
            <a:fld id="{50024453-E441-4181-8FDD-667E1C209249}" type="slidenum">
              <a:rPr lang="el-GR" altLang="el-GR"/>
              <a:pPr/>
              <a:t>‹#›</a:t>
            </a:fld>
            <a:endParaRPr lang="el-GR" altLang="el-GR"/>
          </a:p>
        </p:txBody>
      </p:sp>
    </p:spTree>
    <p:extLst>
      <p:ext uri="{BB962C8B-B14F-4D97-AF65-F5344CB8AC3E}">
        <p14:creationId xmlns:p14="http://schemas.microsoft.com/office/powerpoint/2010/main" val="2176100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9 - Ορθογώνιο">
            <a:extLst>
              <a:ext uri="{FF2B5EF4-FFF2-40B4-BE49-F238E27FC236}">
                <a16:creationId xmlns:a16="http://schemas.microsoft.com/office/drawing/2014/main" id="{47A758A4-DAE4-486B-86A3-D960E1569BED}"/>
              </a:ext>
            </a:extLst>
          </p:cNvPr>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10 - Ορθογώνιο">
            <a:extLst>
              <a:ext uri="{FF2B5EF4-FFF2-40B4-BE49-F238E27FC236}">
                <a16:creationId xmlns:a16="http://schemas.microsoft.com/office/drawing/2014/main" id="{0D88FC73-108E-46C7-AEBA-48BA236F2382}"/>
              </a:ext>
            </a:extLst>
          </p:cNvPr>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1 - Ορθογώνιο">
            <a:extLst>
              <a:ext uri="{FF2B5EF4-FFF2-40B4-BE49-F238E27FC236}">
                <a16:creationId xmlns:a16="http://schemas.microsoft.com/office/drawing/2014/main" id="{EEE0391A-3184-4473-B07E-19ED3651A58A}"/>
              </a:ext>
            </a:extLst>
          </p:cNvPr>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2 - Θέση κειμένου"/>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Kλικ για επεξεργασία των στυλ του υποδείγματος</a:t>
            </a: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l-GR"/>
              <a:t>Kλικ για επεξεργασία του τίτλου</a:t>
            </a:r>
            <a:endParaRPr lang="en-US"/>
          </a:p>
        </p:txBody>
      </p:sp>
      <p:sp>
        <p:nvSpPr>
          <p:cNvPr id="7" name="11 - Θέση ημερομηνίας">
            <a:extLst>
              <a:ext uri="{FF2B5EF4-FFF2-40B4-BE49-F238E27FC236}">
                <a16:creationId xmlns:a16="http://schemas.microsoft.com/office/drawing/2014/main" id="{82119072-CFBB-44E4-9002-DA34EC7F4C9D}"/>
              </a:ext>
            </a:extLst>
          </p:cNvPr>
          <p:cNvSpPr>
            <a:spLocks noGrp="1"/>
          </p:cNvSpPr>
          <p:nvPr>
            <p:ph type="dt" sz="half" idx="10"/>
          </p:nvPr>
        </p:nvSpPr>
        <p:spPr/>
        <p:txBody>
          <a:bodyPr/>
          <a:lstStyle>
            <a:lvl1pPr>
              <a:defRPr smtClean="0"/>
            </a:lvl1pPr>
          </a:lstStyle>
          <a:p>
            <a:pPr>
              <a:defRPr/>
            </a:pPr>
            <a:fld id="{46BB3BFF-D0C7-405E-B6C0-3073013A8F16}" type="datetime1">
              <a:rPr lang="el-GR"/>
              <a:pPr>
                <a:defRPr/>
              </a:pPr>
              <a:t>22/12/2019</a:t>
            </a:fld>
            <a:endParaRPr lang="el-GR"/>
          </a:p>
        </p:txBody>
      </p:sp>
      <p:sp>
        <p:nvSpPr>
          <p:cNvPr id="8" name="12 - Θέση αριθμού διαφάνειας">
            <a:extLst>
              <a:ext uri="{FF2B5EF4-FFF2-40B4-BE49-F238E27FC236}">
                <a16:creationId xmlns:a16="http://schemas.microsoft.com/office/drawing/2014/main" id="{B80E8414-0AC7-4E67-A658-138FAC1EF68D}"/>
              </a:ext>
            </a:extLst>
          </p:cNvPr>
          <p:cNvSpPr>
            <a:spLocks noGrp="1"/>
          </p:cNvSpPr>
          <p:nvPr>
            <p:ph type="sldNum" sz="quarter" idx="11"/>
          </p:nvPr>
        </p:nvSpPr>
        <p:spPr>
          <a:xfrm>
            <a:off x="0" y="1752600"/>
            <a:ext cx="1295400" cy="701675"/>
          </a:xfrm>
        </p:spPr>
        <p:txBody>
          <a:bodyPr>
            <a:noAutofit/>
          </a:bodyPr>
          <a:lstStyle>
            <a:lvl1pPr>
              <a:defRPr sz="2400"/>
            </a:lvl1pPr>
          </a:lstStyle>
          <a:p>
            <a:fld id="{E0D9AA4C-2A41-44A4-846C-6EB19853653F}" type="slidenum">
              <a:rPr lang="el-GR" altLang="el-GR"/>
              <a:pPr/>
              <a:t>‹#›</a:t>
            </a:fld>
            <a:endParaRPr lang="el-GR" altLang="el-GR"/>
          </a:p>
        </p:txBody>
      </p:sp>
      <p:sp>
        <p:nvSpPr>
          <p:cNvPr id="9" name="13 - Θέση υποσέλιδου">
            <a:extLst>
              <a:ext uri="{FF2B5EF4-FFF2-40B4-BE49-F238E27FC236}">
                <a16:creationId xmlns:a16="http://schemas.microsoft.com/office/drawing/2014/main" id="{AE15B6B6-2CB7-4F24-AFDB-F0652B658802}"/>
              </a:ext>
            </a:extLst>
          </p:cNvPr>
          <p:cNvSpPr>
            <a:spLocks noGrp="1"/>
          </p:cNvSpPr>
          <p:nvPr>
            <p:ph type="ftr" sz="quarter" idx="12"/>
          </p:nvPr>
        </p:nvSpPr>
        <p:spPr/>
        <p:txBody>
          <a:bodyPr/>
          <a:lstStyle>
            <a:lvl1pPr>
              <a:defRPr smtClean="0"/>
            </a:lvl1pPr>
          </a:lstStyle>
          <a:p>
            <a:pPr>
              <a:defRPr/>
            </a:pPr>
            <a:r>
              <a:rPr lang="el-GR"/>
              <a:t>Παναγιώτα Στράτη</a:t>
            </a:r>
          </a:p>
        </p:txBody>
      </p:sp>
    </p:spTree>
    <p:extLst>
      <p:ext uri="{BB962C8B-B14F-4D97-AF65-F5344CB8AC3E}">
        <p14:creationId xmlns:p14="http://schemas.microsoft.com/office/powerpoint/2010/main" val="53913212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9" name="8 - Θέση περιεχομένου"/>
          <p:cNvSpPr>
            <a:spLocks noGrp="1"/>
          </p:cNvSpPr>
          <p:nvPr>
            <p:ph sz="quarter" idx="1"/>
          </p:nvPr>
        </p:nvSpPr>
        <p:spPr>
          <a:xfrm>
            <a:off x="609600" y="1589567"/>
            <a:ext cx="3886200" cy="45720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1" name="10 - Θέση περιεχομένου"/>
          <p:cNvSpPr>
            <a:spLocks noGrp="1"/>
          </p:cNvSpPr>
          <p:nvPr>
            <p:ph sz="quarter" idx="2"/>
          </p:nvPr>
        </p:nvSpPr>
        <p:spPr>
          <a:xfrm>
            <a:off x="4844901" y="1589567"/>
            <a:ext cx="3886200" cy="45720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7 - Θέση ημερομηνίας">
            <a:extLst>
              <a:ext uri="{FF2B5EF4-FFF2-40B4-BE49-F238E27FC236}">
                <a16:creationId xmlns:a16="http://schemas.microsoft.com/office/drawing/2014/main" id="{2F609B32-C96A-434C-B753-D2E43FCF5645}"/>
              </a:ext>
            </a:extLst>
          </p:cNvPr>
          <p:cNvSpPr>
            <a:spLocks noGrp="1"/>
          </p:cNvSpPr>
          <p:nvPr>
            <p:ph type="dt" sz="half" idx="10"/>
          </p:nvPr>
        </p:nvSpPr>
        <p:spPr/>
        <p:txBody>
          <a:bodyPr rtlCol="0"/>
          <a:lstStyle>
            <a:lvl1pPr>
              <a:defRPr smtClean="0"/>
            </a:lvl1pPr>
          </a:lstStyle>
          <a:p>
            <a:pPr>
              <a:defRPr/>
            </a:pPr>
            <a:fld id="{FEAA79A9-A1EF-484C-8314-BE5160D35E7E}" type="datetime1">
              <a:rPr lang="el-GR"/>
              <a:pPr>
                <a:defRPr/>
              </a:pPr>
              <a:t>22/12/2019</a:t>
            </a:fld>
            <a:endParaRPr lang="el-GR"/>
          </a:p>
        </p:txBody>
      </p:sp>
      <p:sp>
        <p:nvSpPr>
          <p:cNvPr id="6" name="9 - Θέση αριθμού διαφάνειας">
            <a:extLst>
              <a:ext uri="{FF2B5EF4-FFF2-40B4-BE49-F238E27FC236}">
                <a16:creationId xmlns:a16="http://schemas.microsoft.com/office/drawing/2014/main" id="{4CE040BC-C9BF-40A9-826E-9370EF9A76EE}"/>
              </a:ext>
            </a:extLst>
          </p:cNvPr>
          <p:cNvSpPr>
            <a:spLocks noGrp="1"/>
          </p:cNvSpPr>
          <p:nvPr>
            <p:ph type="sldNum" sz="quarter" idx="11"/>
          </p:nvPr>
        </p:nvSpPr>
        <p:spPr/>
        <p:txBody>
          <a:bodyPr/>
          <a:lstStyle>
            <a:lvl1pPr>
              <a:defRPr/>
            </a:lvl1pPr>
          </a:lstStyle>
          <a:p>
            <a:fld id="{BD95D0F5-9345-4DA5-860F-82A520D460FF}" type="slidenum">
              <a:rPr lang="el-GR" altLang="el-GR"/>
              <a:pPr/>
              <a:t>‹#›</a:t>
            </a:fld>
            <a:endParaRPr lang="el-GR" altLang="el-GR"/>
          </a:p>
        </p:txBody>
      </p:sp>
      <p:sp>
        <p:nvSpPr>
          <p:cNvPr id="7" name="11 - Θέση υποσέλιδου">
            <a:extLst>
              <a:ext uri="{FF2B5EF4-FFF2-40B4-BE49-F238E27FC236}">
                <a16:creationId xmlns:a16="http://schemas.microsoft.com/office/drawing/2014/main" id="{61FB4AAD-0BC5-4702-AA55-B2B02774E175}"/>
              </a:ext>
            </a:extLst>
          </p:cNvPr>
          <p:cNvSpPr>
            <a:spLocks noGrp="1"/>
          </p:cNvSpPr>
          <p:nvPr>
            <p:ph type="ftr" sz="quarter" idx="12"/>
          </p:nvPr>
        </p:nvSpPr>
        <p:spPr/>
        <p:txBody>
          <a:bodyPr rtlCol="0"/>
          <a:lstStyle>
            <a:lvl1pPr>
              <a:defRPr smtClean="0"/>
            </a:lvl1pPr>
          </a:lstStyle>
          <a:p>
            <a:pPr>
              <a:defRPr/>
            </a:pPr>
            <a:r>
              <a:rPr lang="el-GR"/>
              <a:t>Παναγιώτα Στράτη</a:t>
            </a:r>
          </a:p>
        </p:txBody>
      </p:sp>
    </p:spTree>
    <p:extLst>
      <p:ext uri="{BB962C8B-B14F-4D97-AF65-F5344CB8AC3E}">
        <p14:creationId xmlns:p14="http://schemas.microsoft.com/office/powerpoint/2010/main" val="2731112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lstStyle>
            <a:lvl1pPr>
              <a:defRPr/>
            </a:lvl1pPr>
          </a:lstStyle>
          <a:p>
            <a:r>
              <a:rPr lang="el-GR"/>
              <a:t>Kλικ για επεξεργασία του τίτλου</a:t>
            </a:r>
            <a:endParaRPr lang="en-US"/>
          </a:p>
        </p:txBody>
      </p:sp>
      <p:sp>
        <p:nvSpPr>
          <p:cNvPr id="11" name="10 - Θέση περιεχομένου"/>
          <p:cNvSpPr>
            <a:spLocks noGrp="1"/>
          </p:cNvSpPr>
          <p:nvPr>
            <p:ph sz="quarter" idx="2"/>
          </p:nvPr>
        </p:nvSpPr>
        <p:spPr>
          <a:xfrm>
            <a:off x="609600" y="2438400"/>
            <a:ext cx="3886200" cy="35814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3" name="12 - Θέση περιεχομένου"/>
          <p:cNvSpPr>
            <a:spLocks noGrp="1"/>
          </p:cNvSpPr>
          <p:nvPr>
            <p:ph sz="quarter" idx="4"/>
          </p:nvPr>
        </p:nvSpPr>
        <p:spPr>
          <a:xfrm>
            <a:off x="4800600" y="2438400"/>
            <a:ext cx="3886200" cy="35814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l-GR"/>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l-GR"/>
              <a:t>Kλικ για επεξεργασία των στυλ του υποδείγματος</a:t>
            </a:r>
          </a:p>
        </p:txBody>
      </p:sp>
      <p:sp>
        <p:nvSpPr>
          <p:cNvPr id="7" name="9 - Θέση ημερομηνίας">
            <a:extLst>
              <a:ext uri="{FF2B5EF4-FFF2-40B4-BE49-F238E27FC236}">
                <a16:creationId xmlns:a16="http://schemas.microsoft.com/office/drawing/2014/main" id="{03DBA48E-8DEB-4D4F-8060-CDFB30076074}"/>
              </a:ext>
            </a:extLst>
          </p:cNvPr>
          <p:cNvSpPr>
            <a:spLocks noGrp="1"/>
          </p:cNvSpPr>
          <p:nvPr>
            <p:ph type="dt" sz="half" idx="10"/>
          </p:nvPr>
        </p:nvSpPr>
        <p:spPr/>
        <p:txBody>
          <a:bodyPr rtlCol="0"/>
          <a:lstStyle>
            <a:lvl1pPr>
              <a:defRPr smtClean="0"/>
            </a:lvl1pPr>
          </a:lstStyle>
          <a:p>
            <a:pPr>
              <a:defRPr/>
            </a:pPr>
            <a:fld id="{1291086F-8D87-49F3-87BF-79DA1418FFE1}" type="datetime1">
              <a:rPr lang="el-GR"/>
              <a:pPr>
                <a:defRPr/>
              </a:pPr>
              <a:t>22/12/2019</a:t>
            </a:fld>
            <a:endParaRPr lang="el-GR"/>
          </a:p>
        </p:txBody>
      </p:sp>
      <p:sp>
        <p:nvSpPr>
          <p:cNvPr id="8" name="11 - Θέση αριθμού διαφάνειας">
            <a:extLst>
              <a:ext uri="{FF2B5EF4-FFF2-40B4-BE49-F238E27FC236}">
                <a16:creationId xmlns:a16="http://schemas.microsoft.com/office/drawing/2014/main" id="{05959A0F-734C-4499-B64C-01FF1893ABCC}"/>
              </a:ext>
            </a:extLst>
          </p:cNvPr>
          <p:cNvSpPr>
            <a:spLocks noGrp="1"/>
          </p:cNvSpPr>
          <p:nvPr>
            <p:ph type="sldNum" sz="quarter" idx="11"/>
          </p:nvPr>
        </p:nvSpPr>
        <p:spPr/>
        <p:txBody>
          <a:bodyPr/>
          <a:lstStyle>
            <a:lvl1pPr>
              <a:defRPr/>
            </a:lvl1pPr>
          </a:lstStyle>
          <a:p>
            <a:fld id="{F201D753-F658-4C98-BD9C-0DB423B7A7EB}" type="slidenum">
              <a:rPr lang="el-GR" altLang="el-GR"/>
              <a:pPr/>
              <a:t>‹#›</a:t>
            </a:fld>
            <a:endParaRPr lang="el-GR" altLang="el-GR"/>
          </a:p>
        </p:txBody>
      </p:sp>
      <p:sp>
        <p:nvSpPr>
          <p:cNvPr id="9" name="13 - Θέση υποσέλιδου">
            <a:extLst>
              <a:ext uri="{FF2B5EF4-FFF2-40B4-BE49-F238E27FC236}">
                <a16:creationId xmlns:a16="http://schemas.microsoft.com/office/drawing/2014/main" id="{E565EC4E-E985-4DE1-8425-21E2CD5C964A}"/>
              </a:ext>
            </a:extLst>
          </p:cNvPr>
          <p:cNvSpPr>
            <a:spLocks noGrp="1"/>
          </p:cNvSpPr>
          <p:nvPr>
            <p:ph type="ftr" sz="quarter" idx="12"/>
          </p:nvPr>
        </p:nvSpPr>
        <p:spPr/>
        <p:txBody>
          <a:bodyPr rtlCol="0"/>
          <a:lstStyle>
            <a:lvl1pPr>
              <a:defRPr smtClean="0"/>
            </a:lvl1pPr>
          </a:lstStyle>
          <a:p>
            <a:pPr>
              <a:defRPr/>
            </a:pPr>
            <a:r>
              <a:rPr lang="el-GR"/>
              <a:t>Παναγιώτα Στράτη</a:t>
            </a:r>
          </a:p>
        </p:txBody>
      </p:sp>
    </p:spTree>
    <p:extLst>
      <p:ext uri="{BB962C8B-B14F-4D97-AF65-F5344CB8AC3E}">
        <p14:creationId xmlns:p14="http://schemas.microsoft.com/office/powerpoint/2010/main" val="2323463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13 - Θέση ημερομηνίας">
            <a:extLst>
              <a:ext uri="{FF2B5EF4-FFF2-40B4-BE49-F238E27FC236}">
                <a16:creationId xmlns:a16="http://schemas.microsoft.com/office/drawing/2014/main" id="{4095B725-CE7C-4B02-A032-39F86F730813}"/>
              </a:ext>
            </a:extLst>
          </p:cNvPr>
          <p:cNvSpPr>
            <a:spLocks noGrp="1"/>
          </p:cNvSpPr>
          <p:nvPr>
            <p:ph type="dt" sz="half" idx="10"/>
          </p:nvPr>
        </p:nvSpPr>
        <p:spPr/>
        <p:txBody>
          <a:bodyPr/>
          <a:lstStyle>
            <a:lvl1pPr>
              <a:defRPr/>
            </a:lvl1pPr>
          </a:lstStyle>
          <a:p>
            <a:pPr>
              <a:defRPr/>
            </a:pPr>
            <a:fld id="{8FACC3F1-ECAF-4122-8744-E0EADAB294D2}" type="datetime1">
              <a:rPr lang="el-GR"/>
              <a:pPr>
                <a:defRPr/>
              </a:pPr>
              <a:t>22/12/2019</a:t>
            </a:fld>
            <a:endParaRPr lang="el-GR"/>
          </a:p>
        </p:txBody>
      </p:sp>
      <p:sp>
        <p:nvSpPr>
          <p:cNvPr id="4" name="2 - Θέση υποσέλιδου">
            <a:extLst>
              <a:ext uri="{FF2B5EF4-FFF2-40B4-BE49-F238E27FC236}">
                <a16:creationId xmlns:a16="http://schemas.microsoft.com/office/drawing/2014/main" id="{549D7776-CAE0-40F1-B8B3-1D779A7705C5}"/>
              </a:ext>
            </a:extLst>
          </p:cNvPr>
          <p:cNvSpPr>
            <a:spLocks noGrp="1"/>
          </p:cNvSpPr>
          <p:nvPr>
            <p:ph type="ftr" sz="quarter" idx="11"/>
          </p:nvPr>
        </p:nvSpPr>
        <p:spPr/>
        <p:txBody>
          <a:bodyPr/>
          <a:lstStyle>
            <a:lvl1pPr>
              <a:defRPr/>
            </a:lvl1pPr>
          </a:lstStyle>
          <a:p>
            <a:pPr>
              <a:defRPr/>
            </a:pPr>
            <a:r>
              <a:rPr lang="el-GR"/>
              <a:t>Παναγιώτα Στράτη</a:t>
            </a:r>
          </a:p>
        </p:txBody>
      </p:sp>
      <p:sp>
        <p:nvSpPr>
          <p:cNvPr id="5" name="22 - Θέση αριθμού διαφάνειας">
            <a:extLst>
              <a:ext uri="{FF2B5EF4-FFF2-40B4-BE49-F238E27FC236}">
                <a16:creationId xmlns:a16="http://schemas.microsoft.com/office/drawing/2014/main" id="{F960574F-96C7-4755-92EE-ECDC9A2404FB}"/>
              </a:ext>
            </a:extLst>
          </p:cNvPr>
          <p:cNvSpPr>
            <a:spLocks noGrp="1"/>
          </p:cNvSpPr>
          <p:nvPr>
            <p:ph type="sldNum" sz="quarter" idx="12"/>
          </p:nvPr>
        </p:nvSpPr>
        <p:spPr/>
        <p:txBody>
          <a:bodyPr/>
          <a:lstStyle>
            <a:lvl1pPr>
              <a:defRPr/>
            </a:lvl1pPr>
          </a:lstStyle>
          <a:p>
            <a:fld id="{1E910754-317D-4119-B620-81079E7CD751}" type="slidenum">
              <a:rPr lang="el-GR" altLang="el-GR"/>
              <a:pPr/>
              <a:t>‹#›</a:t>
            </a:fld>
            <a:endParaRPr lang="el-GR" altLang="el-GR"/>
          </a:p>
        </p:txBody>
      </p:sp>
    </p:spTree>
    <p:extLst>
      <p:ext uri="{BB962C8B-B14F-4D97-AF65-F5344CB8AC3E}">
        <p14:creationId xmlns:p14="http://schemas.microsoft.com/office/powerpoint/2010/main" val="1841777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6D9731D7-4187-48EE-8E9F-37A71C52B592}"/>
              </a:ext>
            </a:extLst>
          </p:cNvPr>
          <p:cNvSpPr>
            <a:spLocks noGrp="1"/>
          </p:cNvSpPr>
          <p:nvPr>
            <p:ph type="dt" sz="half" idx="10"/>
          </p:nvPr>
        </p:nvSpPr>
        <p:spPr/>
        <p:txBody>
          <a:bodyPr/>
          <a:lstStyle>
            <a:lvl1pPr>
              <a:defRPr smtClean="0"/>
            </a:lvl1pPr>
          </a:lstStyle>
          <a:p>
            <a:pPr>
              <a:defRPr/>
            </a:pPr>
            <a:fld id="{873E9BF7-7754-45B4-8941-485215B298A8}" type="datetime1">
              <a:rPr lang="el-GR"/>
              <a:pPr>
                <a:defRPr/>
              </a:pPr>
              <a:t>22/12/2019</a:t>
            </a:fld>
            <a:endParaRPr lang="el-GR"/>
          </a:p>
        </p:txBody>
      </p:sp>
      <p:sp>
        <p:nvSpPr>
          <p:cNvPr id="3" name="2 - Θέση υποσέλιδου">
            <a:extLst>
              <a:ext uri="{FF2B5EF4-FFF2-40B4-BE49-F238E27FC236}">
                <a16:creationId xmlns:a16="http://schemas.microsoft.com/office/drawing/2014/main" id="{68E83874-C0D4-4F40-BC0D-E823E2D48873}"/>
              </a:ext>
            </a:extLst>
          </p:cNvPr>
          <p:cNvSpPr>
            <a:spLocks noGrp="1"/>
          </p:cNvSpPr>
          <p:nvPr>
            <p:ph type="ftr" sz="quarter" idx="11"/>
          </p:nvPr>
        </p:nvSpPr>
        <p:spPr/>
        <p:txBody>
          <a:bodyPr/>
          <a:lstStyle>
            <a:lvl1pPr>
              <a:defRPr smtClean="0"/>
            </a:lvl1pPr>
          </a:lstStyle>
          <a:p>
            <a:pPr>
              <a:defRPr/>
            </a:pPr>
            <a:r>
              <a:rPr lang="el-GR"/>
              <a:t>Παναγιώτα Στράτη</a:t>
            </a:r>
          </a:p>
        </p:txBody>
      </p:sp>
      <p:sp>
        <p:nvSpPr>
          <p:cNvPr id="4" name="3 - Θέση αριθμού διαφάνειας">
            <a:extLst>
              <a:ext uri="{FF2B5EF4-FFF2-40B4-BE49-F238E27FC236}">
                <a16:creationId xmlns:a16="http://schemas.microsoft.com/office/drawing/2014/main" id="{00CC9D95-5140-4BF8-8BFE-07C1C890F4A7}"/>
              </a:ext>
            </a:extLst>
          </p:cNvPr>
          <p:cNvSpPr>
            <a:spLocks noGrp="1"/>
          </p:cNvSpPr>
          <p:nvPr>
            <p:ph type="sldNum" sz="quarter" idx="12"/>
          </p:nvPr>
        </p:nvSpPr>
        <p:spPr>
          <a:xfrm>
            <a:off x="0" y="6248400"/>
            <a:ext cx="533400" cy="381000"/>
          </a:xfrm>
        </p:spPr>
        <p:txBody>
          <a:bodyPr/>
          <a:lstStyle>
            <a:lvl1pPr>
              <a:defRPr>
                <a:solidFill>
                  <a:schemeClr val="tx2"/>
                </a:solidFill>
              </a:defRPr>
            </a:lvl1pPr>
          </a:lstStyle>
          <a:p>
            <a:fld id="{4CD683D9-2424-45F6-9112-3585EC0B5C17}" type="slidenum">
              <a:rPr lang="el-GR" altLang="el-GR"/>
              <a:pPr/>
              <a:t>‹#›</a:t>
            </a:fld>
            <a:endParaRPr lang="el-GR" altLang="el-GR"/>
          </a:p>
        </p:txBody>
      </p:sp>
    </p:spTree>
    <p:extLst>
      <p:ext uri="{BB962C8B-B14F-4D97-AF65-F5344CB8AC3E}">
        <p14:creationId xmlns:p14="http://schemas.microsoft.com/office/powerpoint/2010/main" val="942644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lstStyle>
            <a:lvl1pPr algn="l">
              <a:buNone/>
              <a:defRPr sz="4400" b="0"/>
            </a:lvl1pPr>
          </a:lstStyle>
          <a:p>
            <a:r>
              <a:rPr lang="el-GR"/>
              <a:t>Kλικ για επεξεργασία του τίτλου</a:t>
            </a:r>
            <a:endParaRPr lang="en-US"/>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l-GR"/>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13 - Θέση ημερομηνίας">
            <a:extLst>
              <a:ext uri="{FF2B5EF4-FFF2-40B4-BE49-F238E27FC236}">
                <a16:creationId xmlns:a16="http://schemas.microsoft.com/office/drawing/2014/main" id="{966DF75D-08C4-44E7-9819-68C9C72AF88E}"/>
              </a:ext>
            </a:extLst>
          </p:cNvPr>
          <p:cNvSpPr>
            <a:spLocks noGrp="1"/>
          </p:cNvSpPr>
          <p:nvPr>
            <p:ph type="dt" sz="half" idx="10"/>
          </p:nvPr>
        </p:nvSpPr>
        <p:spPr/>
        <p:txBody>
          <a:bodyPr/>
          <a:lstStyle>
            <a:lvl1pPr>
              <a:defRPr/>
            </a:lvl1pPr>
          </a:lstStyle>
          <a:p>
            <a:pPr>
              <a:defRPr/>
            </a:pPr>
            <a:fld id="{7F8A27C4-1A14-4E7F-9940-F8B382C0CBA9}" type="datetime1">
              <a:rPr lang="el-GR"/>
              <a:pPr>
                <a:defRPr/>
              </a:pPr>
              <a:t>22/12/2019</a:t>
            </a:fld>
            <a:endParaRPr lang="el-GR"/>
          </a:p>
        </p:txBody>
      </p:sp>
      <p:sp>
        <p:nvSpPr>
          <p:cNvPr id="6" name="2 - Θέση υποσέλιδου">
            <a:extLst>
              <a:ext uri="{FF2B5EF4-FFF2-40B4-BE49-F238E27FC236}">
                <a16:creationId xmlns:a16="http://schemas.microsoft.com/office/drawing/2014/main" id="{ECEED2FE-8674-4725-BBCA-40C0340CB92D}"/>
              </a:ext>
            </a:extLst>
          </p:cNvPr>
          <p:cNvSpPr>
            <a:spLocks noGrp="1"/>
          </p:cNvSpPr>
          <p:nvPr>
            <p:ph type="ftr" sz="quarter" idx="11"/>
          </p:nvPr>
        </p:nvSpPr>
        <p:spPr/>
        <p:txBody>
          <a:bodyPr/>
          <a:lstStyle>
            <a:lvl1pPr>
              <a:defRPr/>
            </a:lvl1pPr>
          </a:lstStyle>
          <a:p>
            <a:pPr>
              <a:defRPr/>
            </a:pPr>
            <a:r>
              <a:rPr lang="el-GR"/>
              <a:t>Παναγιώτα Στράτη</a:t>
            </a:r>
          </a:p>
        </p:txBody>
      </p:sp>
      <p:sp>
        <p:nvSpPr>
          <p:cNvPr id="7" name="22 - Θέση αριθμού διαφάνειας">
            <a:extLst>
              <a:ext uri="{FF2B5EF4-FFF2-40B4-BE49-F238E27FC236}">
                <a16:creationId xmlns:a16="http://schemas.microsoft.com/office/drawing/2014/main" id="{A43BF73B-F148-4BBF-B9EC-8CE5E15211EB}"/>
              </a:ext>
            </a:extLst>
          </p:cNvPr>
          <p:cNvSpPr>
            <a:spLocks noGrp="1"/>
          </p:cNvSpPr>
          <p:nvPr>
            <p:ph type="sldNum" sz="quarter" idx="12"/>
          </p:nvPr>
        </p:nvSpPr>
        <p:spPr/>
        <p:txBody>
          <a:bodyPr/>
          <a:lstStyle>
            <a:lvl1pPr>
              <a:defRPr/>
            </a:lvl1pPr>
          </a:lstStyle>
          <a:p>
            <a:fld id="{0567BC80-F775-4244-ACF9-F6525DBB2AEB}" type="slidenum">
              <a:rPr lang="el-GR" altLang="el-GR"/>
              <a:pPr/>
              <a:t>‹#›</a:t>
            </a:fld>
            <a:endParaRPr lang="el-GR" altLang="el-GR"/>
          </a:p>
        </p:txBody>
      </p:sp>
    </p:spTree>
    <p:extLst>
      <p:ext uri="{BB962C8B-B14F-4D97-AF65-F5344CB8AC3E}">
        <p14:creationId xmlns:p14="http://schemas.microsoft.com/office/powerpoint/2010/main" val="3831496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9 - Ορθογώνιο">
            <a:extLst>
              <a:ext uri="{FF2B5EF4-FFF2-40B4-BE49-F238E27FC236}">
                <a16:creationId xmlns:a16="http://schemas.microsoft.com/office/drawing/2014/main" id="{B9821230-C9FF-497E-B37D-FBB0071C079A}"/>
              </a:ext>
            </a:extLst>
          </p:cNvPr>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0 - Ορθογώνιο">
            <a:extLst>
              <a:ext uri="{FF2B5EF4-FFF2-40B4-BE49-F238E27FC236}">
                <a16:creationId xmlns:a16="http://schemas.microsoft.com/office/drawing/2014/main" id="{B9409529-E96F-4D8B-9256-1C85EC0C4B4C}"/>
              </a:ext>
            </a:extLst>
          </p:cNvPr>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1 - Ορθογώνιο">
            <a:extLst>
              <a:ext uri="{FF2B5EF4-FFF2-40B4-BE49-F238E27FC236}">
                <a16:creationId xmlns:a16="http://schemas.microsoft.com/office/drawing/2014/main" id="{7F9D0CE5-11B0-4879-9301-65AC4C365C4D}"/>
              </a:ext>
            </a:extLst>
          </p:cNvPr>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12 - Ορθογώνιο">
            <a:extLst>
              <a:ext uri="{FF2B5EF4-FFF2-40B4-BE49-F238E27FC236}">
                <a16:creationId xmlns:a16="http://schemas.microsoft.com/office/drawing/2014/main" id="{F519A42B-41F3-4535-9802-8B935BD3DE92}"/>
              </a:ext>
            </a:extLst>
          </p:cNvPr>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l-GR"/>
              <a:t>Kλικ για επεξεργασία των στυλ του υποδείγματος</a:t>
            </a:r>
          </a:p>
        </p:txBody>
      </p:sp>
      <p:sp>
        <p:nvSpPr>
          <p:cNvPr id="2" name="1 - Τίτλος"/>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l-GR"/>
              <a:t>Kλικ για επεξεργασία του τίτλου</a:t>
            </a:r>
            <a:endParaRPr lang="en-US"/>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l-GR" noProof="0"/>
              <a:t>Κάντε κλικ στο εικονίδιο για να προσθέσετε μια εικόνα</a:t>
            </a:r>
            <a:endParaRPr lang="en-US" noProof="0" dirty="0"/>
          </a:p>
        </p:txBody>
      </p:sp>
      <p:sp>
        <p:nvSpPr>
          <p:cNvPr id="9" name="11 - Θέση ημερομηνίας">
            <a:extLst>
              <a:ext uri="{FF2B5EF4-FFF2-40B4-BE49-F238E27FC236}">
                <a16:creationId xmlns:a16="http://schemas.microsoft.com/office/drawing/2014/main" id="{796919C2-EA91-4AD7-9A05-283EEDA7E1D7}"/>
              </a:ext>
            </a:extLst>
          </p:cNvPr>
          <p:cNvSpPr>
            <a:spLocks noGrp="1"/>
          </p:cNvSpPr>
          <p:nvPr>
            <p:ph type="dt" sz="half" idx="10"/>
          </p:nvPr>
        </p:nvSpPr>
        <p:spPr>
          <a:xfrm>
            <a:off x="6248400" y="6248400"/>
            <a:ext cx="2667000" cy="365125"/>
          </a:xfrm>
        </p:spPr>
        <p:txBody>
          <a:bodyPr rtlCol="0"/>
          <a:lstStyle>
            <a:lvl1pPr>
              <a:defRPr smtClean="0"/>
            </a:lvl1pPr>
          </a:lstStyle>
          <a:p>
            <a:pPr>
              <a:defRPr/>
            </a:pPr>
            <a:fld id="{717BBC50-1E47-408A-89A2-6A0789EEA78B}" type="datetime1">
              <a:rPr lang="el-GR"/>
              <a:pPr>
                <a:defRPr/>
              </a:pPr>
              <a:t>22/12/2019</a:t>
            </a:fld>
            <a:endParaRPr lang="el-GR"/>
          </a:p>
        </p:txBody>
      </p:sp>
      <p:sp>
        <p:nvSpPr>
          <p:cNvPr id="10" name="12 - Θέση αριθμού διαφάνειας">
            <a:extLst>
              <a:ext uri="{FF2B5EF4-FFF2-40B4-BE49-F238E27FC236}">
                <a16:creationId xmlns:a16="http://schemas.microsoft.com/office/drawing/2014/main" id="{59D0403A-65D2-4625-B364-D4905EC4314A}"/>
              </a:ext>
            </a:extLst>
          </p:cNvPr>
          <p:cNvSpPr>
            <a:spLocks noGrp="1"/>
          </p:cNvSpPr>
          <p:nvPr>
            <p:ph type="sldNum" sz="quarter" idx="11"/>
          </p:nvPr>
        </p:nvSpPr>
        <p:spPr>
          <a:xfrm>
            <a:off x="0" y="4667250"/>
            <a:ext cx="1447800" cy="663575"/>
          </a:xfrm>
        </p:spPr>
        <p:txBody>
          <a:bodyPr/>
          <a:lstStyle>
            <a:lvl1pPr>
              <a:defRPr sz="2800"/>
            </a:lvl1pPr>
          </a:lstStyle>
          <a:p>
            <a:fld id="{1C10AD99-FE2D-464E-A967-96406C56D9E0}" type="slidenum">
              <a:rPr lang="el-GR" altLang="el-GR"/>
              <a:pPr/>
              <a:t>‹#›</a:t>
            </a:fld>
            <a:endParaRPr lang="el-GR" altLang="el-GR"/>
          </a:p>
        </p:txBody>
      </p:sp>
      <p:sp>
        <p:nvSpPr>
          <p:cNvPr id="11" name="13 - Θέση υποσέλιδου">
            <a:extLst>
              <a:ext uri="{FF2B5EF4-FFF2-40B4-BE49-F238E27FC236}">
                <a16:creationId xmlns:a16="http://schemas.microsoft.com/office/drawing/2014/main" id="{67CFAFF0-B855-4B0D-ABF5-1B84CF129A7E}"/>
              </a:ext>
            </a:extLst>
          </p:cNvPr>
          <p:cNvSpPr>
            <a:spLocks noGrp="1"/>
          </p:cNvSpPr>
          <p:nvPr>
            <p:ph type="ftr" sz="quarter" idx="12"/>
          </p:nvPr>
        </p:nvSpPr>
        <p:spPr>
          <a:xfrm>
            <a:off x="1600200" y="6248400"/>
            <a:ext cx="4572000" cy="365125"/>
          </a:xfrm>
        </p:spPr>
        <p:txBody>
          <a:bodyPr rtlCol="0"/>
          <a:lstStyle>
            <a:lvl1pPr>
              <a:defRPr smtClean="0"/>
            </a:lvl1pPr>
          </a:lstStyle>
          <a:p>
            <a:pPr>
              <a:defRPr/>
            </a:pPr>
            <a:r>
              <a:rPr lang="el-GR"/>
              <a:t>Παναγιώτα Στράτη</a:t>
            </a:r>
          </a:p>
        </p:txBody>
      </p:sp>
    </p:spTree>
    <p:extLst>
      <p:ext uri="{BB962C8B-B14F-4D97-AF65-F5344CB8AC3E}">
        <p14:creationId xmlns:p14="http://schemas.microsoft.com/office/powerpoint/2010/main" val="172658465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21 - Θέση τίτλου">
            <a:extLst>
              <a:ext uri="{FF2B5EF4-FFF2-40B4-BE49-F238E27FC236}">
                <a16:creationId xmlns:a16="http://schemas.microsoft.com/office/drawing/2014/main" id="{DB71A447-0BA9-4265-9163-D934485EC38B}"/>
              </a:ext>
            </a:extLst>
          </p:cNvPr>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Kλικ για επεξεργασία του τίτλου</a:t>
            </a:r>
            <a:endParaRPr lang="en-US" altLang="el-GR"/>
          </a:p>
        </p:txBody>
      </p:sp>
      <p:sp>
        <p:nvSpPr>
          <p:cNvPr id="1027" name="12 - Θέση κειμένου">
            <a:extLst>
              <a:ext uri="{FF2B5EF4-FFF2-40B4-BE49-F238E27FC236}">
                <a16:creationId xmlns:a16="http://schemas.microsoft.com/office/drawing/2014/main" id="{C0719443-330D-41C5-B21E-F97E4EFE62DD}"/>
              </a:ext>
            </a:extLst>
          </p:cNvPr>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Kλικ για επεξεργασία των στυλ του υποδείγματος</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endParaRPr lang="en-US" altLang="el-GR"/>
          </a:p>
        </p:txBody>
      </p:sp>
      <p:sp>
        <p:nvSpPr>
          <p:cNvPr id="14" name="13 - Θέση ημερομηνίας">
            <a:extLst>
              <a:ext uri="{FF2B5EF4-FFF2-40B4-BE49-F238E27FC236}">
                <a16:creationId xmlns:a16="http://schemas.microsoft.com/office/drawing/2014/main" id="{98E9DA0F-8AA5-432D-AF37-340E1EBEF7E9}"/>
              </a:ext>
            </a:extLst>
          </p:cNvPr>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DAFD0E71-2532-4BC0-B785-9E334182F24D}" type="datetime1">
              <a:rPr lang="el-GR"/>
              <a:pPr>
                <a:defRPr/>
              </a:pPr>
              <a:t>22/12/2019</a:t>
            </a:fld>
            <a:endParaRPr lang="el-GR"/>
          </a:p>
        </p:txBody>
      </p:sp>
      <p:sp>
        <p:nvSpPr>
          <p:cNvPr id="3" name="2 - Θέση υποσέλιδου">
            <a:extLst>
              <a:ext uri="{FF2B5EF4-FFF2-40B4-BE49-F238E27FC236}">
                <a16:creationId xmlns:a16="http://schemas.microsoft.com/office/drawing/2014/main" id="{4753A8CB-0E6E-46A5-AD0A-DF947D102230}"/>
              </a:ext>
            </a:extLst>
          </p:cNvPr>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smtClean="0">
                <a:solidFill>
                  <a:schemeClr val="tx2"/>
                </a:solidFill>
                <a:latin typeface="+mn-lt"/>
                <a:cs typeface="+mn-cs"/>
              </a:defRPr>
            </a:lvl1pPr>
          </a:lstStyle>
          <a:p>
            <a:pPr>
              <a:defRPr/>
            </a:pPr>
            <a:r>
              <a:rPr lang="el-GR"/>
              <a:t>Παναγιώτα Στράτη</a:t>
            </a:r>
          </a:p>
        </p:txBody>
      </p:sp>
      <p:sp>
        <p:nvSpPr>
          <p:cNvPr id="7" name="6 - Ορθογώνιο">
            <a:extLst>
              <a:ext uri="{FF2B5EF4-FFF2-40B4-BE49-F238E27FC236}">
                <a16:creationId xmlns:a16="http://schemas.microsoft.com/office/drawing/2014/main" id="{A1D4681E-E2F1-46B5-ADF5-BB259CF72714}"/>
              </a:ext>
            </a:extLst>
          </p:cNvPr>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 Ορθογώνιο">
            <a:extLst>
              <a:ext uri="{FF2B5EF4-FFF2-40B4-BE49-F238E27FC236}">
                <a16:creationId xmlns:a16="http://schemas.microsoft.com/office/drawing/2014/main" id="{E7CA5D72-D1D9-4380-9F44-383D3D880E10}"/>
              </a:ext>
            </a:extLst>
          </p:cNvPr>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8 - Ορθογώνιο">
            <a:extLst>
              <a:ext uri="{FF2B5EF4-FFF2-40B4-BE49-F238E27FC236}">
                <a16:creationId xmlns:a16="http://schemas.microsoft.com/office/drawing/2014/main" id="{9FCAF14E-B497-4BFA-9CB3-52CE9E2D3AF7}"/>
              </a:ext>
            </a:extLst>
          </p:cNvPr>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22 - Θέση αριθμού διαφάνειας">
            <a:extLst>
              <a:ext uri="{FF2B5EF4-FFF2-40B4-BE49-F238E27FC236}">
                <a16:creationId xmlns:a16="http://schemas.microsoft.com/office/drawing/2014/main" id="{E32A44D5-E224-4B09-8C82-FC17FE17F83B}"/>
              </a:ext>
            </a:extLst>
          </p:cNvPr>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latin typeface="Calibri" panose="020F0502020204030204" pitchFamily="34" charset="0"/>
              </a:defRPr>
            </a:lvl1pPr>
          </a:lstStyle>
          <a:p>
            <a:fld id="{5EC8ED13-1BD4-4858-A59B-0395B373B42C}" type="slidenum">
              <a:rPr lang="el-GR" altLang="el-GR"/>
              <a:pPr/>
              <a:t>‹#›</a:t>
            </a:fld>
            <a:endParaRPr lang="el-GR" altLang="el-GR"/>
          </a:p>
        </p:txBody>
      </p:sp>
    </p:spTree>
  </p:cSld>
  <p:clrMap bg1="lt1" tx1="dk1" bg2="lt2" tx2="dk2" accent1="accent1" accent2="accent2" accent3="accent3" accent4="accent4" accent5="accent5" accent6="accent6" hlink="hlink" folHlink="folHlink"/>
  <p:sldLayoutIdLst>
    <p:sldLayoutId id="2147483701" r:id="rId1"/>
    <p:sldLayoutId id="2147483697" r:id="rId2"/>
    <p:sldLayoutId id="2147483702" r:id="rId3"/>
    <p:sldLayoutId id="2147483703" r:id="rId4"/>
    <p:sldLayoutId id="2147483704" r:id="rId5"/>
    <p:sldLayoutId id="2147483698" r:id="rId6"/>
    <p:sldLayoutId id="2147483705" r:id="rId7"/>
    <p:sldLayoutId id="2147483699" r:id="rId8"/>
    <p:sldLayoutId id="2147483706" r:id="rId9"/>
    <p:sldLayoutId id="2147483700" r:id="rId10"/>
    <p:sldLayoutId id="2147483707" r:id="rId11"/>
  </p:sldLayoutIdLst>
  <p:hf hdr="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6BB1C9"/>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6585CF"/>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8 - Εικόνα">
            <a:extLst>
              <a:ext uri="{FF2B5EF4-FFF2-40B4-BE49-F238E27FC236}">
                <a16:creationId xmlns:a16="http://schemas.microsoft.com/office/drawing/2014/main" id="{89A3FFCF-322F-4202-843E-1EA95755B4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0913" y="214313"/>
            <a:ext cx="1931987"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Τίτλος 1">
            <a:extLst>
              <a:ext uri="{FF2B5EF4-FFF2-40B4-BE49-F238E27FC236}">
                <a16:creationId xmlns:a16="http://schemas.microsoft.com/office/drawing/2014/main" id="{50ABBEC9-B9F2-406B-B1FC-CE26EC299F30}"/>
              </a:ext>
            </a:extLst>
          </p:cNvPr>
          <p:cNvSpPr txBox="1">
            <a:spLocks/>
          </p:cNvSpPr>
          <p:nvPr/>
        </p:nvSpPr>
        <p:spPr>
          <a:xfrm>
            <a:off x="357188" y="2143125"/>
            <a:ext cx="8572500" cy="1571625"/>
          </a:xfrm>
          <a:prstGeom prst="rect">
            <a:avLst/>
          </a:prstGeom>
          <a:solidFill>
            <a:schemeClr val="bg2">
              <a:lumMod val="90000"/>
            </a:schemeClr>
          </a:solidFill>
        </p:spPr>
        <p:txBody>
          <a:bodyPr anchor="b">
            <a:normAutofit fontScale="97500" lnSpcReduction="10000"/>
          </a:bodyPr>
          <a:lstStyle/>
          <a:p>
            <a:pPr algn="ctr" fontAlgn="auto">
              <a:lnSpc>
                <a:spcPct val="80000"/>
              </a:lnSpc>
              <a:spcAft>
                <a:spcPts val="0"/>
              </a:spcAft>
              <a:defRPr/>
            </a:pPr>
            <a:br>
              <a:rPr lang="el-GR" sz="2800" b="1" cap="all" dirty="0">
                <a:solidFill>
                  <a:srgbClr val="002060"/>
                </a:solidFill>
                <a:effectLst>
                  <a:outerShdw blurRad="38100" dist="25400" dir="18900000" algn="bl" rotWithShape="0">
                    <a:schemeClr val="bg1">
                      <a:alpha val="80000"/>
                    </a:schemeClr>
                  </a:outerShdw>
                </a:effectLst>
                <a:latin typeface="+mj-lt"/>
                <a:ea typeface="+mj-ea"/>
                <a:cs typeface="+mj-cs"/>
              </a:rPr>
            </a:br>
            <a:endParaRPr lang="el-GR" sz="2800" b="1" cap="all" dirty="0">
              <a:solidFill>
                <a:srgbClr val="002060"/>
              </a:solidFill>
              <a:effectLst>
                <a:outerShdw blurRad="38100" dist="25400" dir="18900000" algn="bl" rotWithShape="0">
                  <a:schemeClr val="bg1">
                    <a:alpha val="80000"/>
                  </a:schemeClr>
                </a:outerShdw>
              </a:effectLst>
              <a:latin typeface="+mj-lt"/>
              <a:ea typeface="+mj-ea"/>
              <a:cs typeface="+mj-cs"/>
            </a:endParaRPr>
          </a:p>
          <a:p>
            <a:pPr algn="ctr" fontAlgn="auto">
              <a:lnSpc>
                <a:spcPct val="80000"/>
              </a:lnSpc>
              <a:spcAft>
                <a:spcPts val="0"/>
              </a:spcAft>
              <a:defRPr/>
            </a:pPr>
            <a:r>
              <a:rPr lang="el-GR" sz="2800" b="1" cap="all" dirty="0">
                <a:solidFill>
                  <a:srgbClr val="002060"/>
                </a:solidFill>
                <a:effectLst>
                  <a:outerShdw blurRad="38100" dist="25400" dir="18900000" algn="bl" rotWithShape="0">
                    <a:schemeClr val="bg1">
                      <a:alpha val="80000"/>
                    </a:schemeClr>
                  </a:outerShdw>
                </a:effectLst>
                <a:latin typeface="+mj-lt"/>
                <a:ea typeface="+mj-ea"/>
                <a:cs typeface="+mj-cs"/>
              </a:rPr>
              <a:t>ΠΡΟΣΧΟΛΙΚΗ ΠΑΙΔΑΓΩΓΙΚΗ – ΣΥΓΧΡΟΝΕΣ ΔΙΔΑΚΤΙΚΕΣ ΠΡΟΤΑΣΕΙΣ</a:t>
            </a:r>
            <a:br>
              <a:rPr lang="en-US" sz="2800" b="1" cap="all" dirty="0">
                <a:solidFill>
                  <a:srgbClr val="002060"/>
                </a:solidFill>
                <a:effectLst>
                  <a:outerShdw blurRad="38100" dist="25400" dir="18900000" algn="bl" rotWithShape="0">
                    <a:schemeClr val="bg1">
                      <a:alpha val="80000"/>
                    </a:schemeClr>
                  </a:outerShdw>
                </a:effectLst>
                <a:latin typeface="+mj-lt"/>
                <a:ea typeface="+mj-ea"/>
                <a:cs typeface="+mj-cs"/>
              </a:rPr>
            </a:br>
            <a:r>
              <a:rPr lang="el-GR" sz="2800" b="1" cap="all" dirty="0">
                <a:solidFill>
                  <a:srgbClr val="002060"/>
                </a:solidFill>
                <a:effectLst>
                  <a:outerShdw blurRad="38100" dist="25400" dir="18900000" algn="bl" rotWithShape="0">
                    <a:schemeClr val="bg1">
                      <a:alpha val="80000"/>
                    </a:schemeClr>
                  </a:outerShdw>
                </a:effectLst>
                <a:latin typeface="+mj-lt"/>
                <a:ea typeface="+mj-ea"/>
                <a:cs typeface="+mj-cs"/>
              </a:rPr>
              <a:t> </a:t>
            </a:r>
          </a:p>
        </p:txBody>
      </p:sp>
      <p:sp>
        <p:nvSpPr>
          <p:cNvPr id="6" name="5 - Στρογγυλεμένο ορθογώνιο">
            <a:extLst>
              <a:ext uri="{FF2B5EF4-FFF2-40B4-BE49-F238E27FC236}">
                <a16:creationId xmlns:a16="http://schemas.microsoft.com/office/drawing/2014/main" id="{64D4A824-B148-4A09-92C9-67A5ACAD12F2}"/>
              </a:ext>
            </a:extLst>
          </p:cNvPr>
          <p:cNvSpPr/>
          <p:nvPr/>
        </p:nvSpPr>
        <p:spPr>
          <a:xfrm>
            <a:off x="1000125" y="4071938"/>
            <a:ext cx="7715250" cy="12144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400" dirty="0"/>
              <a:t>Στράτη Παναγιώτα</a:t>
            </a:r>
          </a:p>
          <a:p>
            <a:pPr algn="ctr">
              <a:defRPr/>
            </a:pPr>
            <a:r>
              <a:rPr lang="el-GR" sz="2400" dirty="0"/>
              <a:t>Διδάκτορας του Πανεπιστημίου Ιωαννίνων</a:t>
            </a:r>
          </a:p>
        </p:txBody>
      </p:sp>
      <p:sp>
        <p:nvSpPr>
          <p:cNvPr id="7" name="6 - Στρογγυλεμένο ορθογώνιο">
            <a:extLst>
              <a:ext uri="{FF2B5EF4-FFF2-40B4-BE49-F238E27FC236}">
                <a16:creationId xmlns:a16="http://schemas.microsoft.com/office/drawing/2014/main" id="{B67AD037-9F41-4428-9AB3-F43230CD6DE4}"/>
              </a:ext>
            </a:extLst>
          </p:cNvPr>
          <p:cNvSpPr/>
          <p:nvPr/>
        </p:nvSpPr>
        <p:spPr>
          <a:xfrm>
            <a:off x="3143250" y="6072188"/>
            <a:ext cx="4378325" cy="60166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002060"/>
                </a:solidFill>
              </a:rPr>
              <a:t>panagiotastrati@yahoo.gr</a:t>
            </a:r>
            <a:endParaRPr lang="el-GR" sz="2400" b="1" dirty="0">
              <a:solidFill>
                <a:srgbClr val="002060"/>
              </a:solidFill>
            </a:endParaRPr>
          </a:p>
        </p:txBody>
      </p:sp>
      <p:pic>
        <p:nvPicPr>
          <p:cNvPr id="9222" name="Picture 8" descr="Αποτέλεσμα εικόνας για παιδια που παιζουν μεσα στο  νηπιαγωγειο">
            <a:extLst>
              <a:ext uri="{FF2B5EF4-FFF2-40B4-BE49-F238E27FC236}">
                <a16:creationId xmlns:a16="http://schemas.microsoft.com/office/drawing/2014/main" id="{00FAD61D-E3EE-4A2C-9F8E-C5D826F967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4813" y="0"/>
            <a:ext cx="3917950" cy="216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Στρογγυλεμένο ορθογώνιο">
            <a:extLst>
              <a:ext uri="{FF2B5EF4-FFF2-40B4-BE49-F238E27FC236}">
                <a16:creationId xmlns:a16="http://schemas.microsoft.com/office/drawing/2014/main" id="{7B924FF8-3B24-452D-86AB-3766CDDD029B}"/>
              </a:ext>
            </a:extLst>
          </p:cNvPr>
          <p:cNvSpPr/>
          <p:nvPr/>
        </p:nvSpPr>
        <p:spPr>
          <a:xfrm>
            <a:off x="500063" y="785813"/>
            <a:ext cx="7858125" cy="528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l-GR" sz="2400" b="1" dirty="0">
                <a:solidFill>
                  <a:srgbClr val="7030A0"/>
                </a:solidFill>
              </a:rPr>
              <a:t>Παρατήρηση και συλλογή δεδομένων που αφορούν το βαθμό εμπλοκής των παιδιών στη μαθησιακή διαδικασία :</a:t>
            </a:r>
          </a:p>
          <a:p>
            <a:pPr algn="just" fontAlgn="auto">
              <a:spcBef>
                <a:spcPts val="0"/>
              </a:spcBef>
              <a:spcAft>
                <a:spcPts val="0"/>
              </a:spcAft>
              <a:defRPr/>
            </a:pPr>
            <a:r>
              <a:rPr lang="el-GR" sz="2400" b="1" dirty="0"/>
              <a:t> </a:t>
            </a:r>
          </a:p>
          <a:p>
            <a:pPr algn="just" fontAlgn="auto">
              <a:spcBef>
                <a:spcPts val="0"/>
              </a:spcBef>
              <a:spcAft>
                <a:spcPts val="0"/>
              </a:spcAft>
              <a:defRPr/>
            </a:pPr>
            <a:r>
              <a:rPr lang="el-GR" sz="2400" b="1" dirty="0"/>
              <a:t>1. Η χρήση όλων των αισθήσεων για την συλλογή πληροφοριών </a:t>
            </a:r>
          </a:p>
          <a:p>
            <a:pPr algn="just" fontAlgn="auto">
              <a:spcBef>
                <a:spcPts val="0"/>
              </a:spcBef>
              <a:spcAft>
                <a:spcPts val="0"/>
              </a:spcAft>
              <a:defRPr/>
            </a:pPr>
            <a:r>
              <a:rPr lang="el-GR" sz="2400" b="1" dirty="0"/>
              <a:t>2.Η Ελεύθερη παρατήρηση σε συνδυασμό με την προσοχή του παιδιού σε εστιασμένα χαρακτηριστικά </a:t>
            </a:r>
          </a:p>
          <a:p>
            <a:pPr algn="just" fontAlgn="auto">
              <a:spcBef>
                <a:spcPts val="0"/>
              </a:spcBef>
              <a:spcAft>
                <a:spcPts val="0"/>
              </a:spcAft>
              <a:defRPr/>
            </a:pPr>
            <a:r>
              <a:rPr lang="el-GR" sz="2400" b="1" dirty="0"/>
              <a:t>3. Εντόπιση ομοιοτήτων και διαφορών </a:t>
            </a:r>
          </a:p>
          <a:p>
            <a:pPr algn="just" fontAlgn="auto">
              <a:spcBef>
                <a:spcPts val="0"/>
              </a:spcBef>
              <a:spcAft>
                <a:spcPts val="0"/>
              </a:spcAft>
              <a:defRPr/>
            </a:pPr>
            <a:r>
              <a:rPr lang="el-GR" sz="2400" b="1" dirty="0"/>
              <a:t>4. Επιλογή και χρήση κατάλληλης αίσθησης </a:t>
            </a:r>
          </a:p>
          <a:p>
            <a:pPr algn="just" fontAlgn="auto">
              <a:spcBef>
                <a:spcPts val="0"/>
              </a:spcBef>
              <a:spcAft>
                <a:spcPts val="0"/>
              </a:spcAft>
              <a:defRPr/>
            </a:pPr>
            <a:r>
              <a:rPr lang="el-GR" sz="2400" b="1" dirty="0"/>
              <a:t>5.Σύγκριση αλλαγών που συμβαίνουν σε χαρακτηριστικά ή ιδιότητες </a:t>
            </a:r>
          </a:p>
        </p:txBody>
      </p:sp>
      <p:sp>
        <p:nvSpPr>
          <p:cNvPr id="9" name="8 - Θέση ημερομηνίας">
            <a:extLst>
              <a:ext uri="{FF2B5EF4-FFF2-40B4-BE49-F238E27FC236}">
                <a16:creationId xmlns:a16="http://schemas.microsoft.com/office/drawing/2014/main" id="{5FF6A318-8767-406C-AE1A-67D21BBA79C5}"/>
              </a:ext>
            </a:extLst>
          </p:cNvPr>
          <p:cNvSpPr>
            <a:spLocks noGrp="1"/>
          </p:cNvSpPr>
          <p:nvPr>
            <p:ph type="dt" sz="quarter" idx="10"/>
          </p:nvPr>
        </p:nvSpPr>
        <p:spPr/>
        <p:txBody>
          <a:bodyPr/>
          <a:lstStyle/>
          <a:p>
            <a:pPr>
              <a:defRPr/>
            </a:pPr>
            <a:fld id="{AF6562E8-87E8-4272-B179-B1AAE57A3FA6}" type="datetime1">
              <a:rPr lang="el-GR"/>
              <a:pPr>
                <a:defRPr/>
              </a:pPr>
              <a:t>22/12/2019</a:t>
            </a:fld>
            <a:endParaRPr lang="el-GR"/>
          </a:p>
        </p:txBody>
      </p:sp>
      <p:sp>
        <p:nvSpPr>
          <p:cNvPr id="10" name="9 - Θέση αριθμού διαφάνειας">
            <a:extLst>
              <a:ext uri="{FF2B5EF4-FFF2-40B4-BE49-F238E27FC236}">
                <a16:creationId xmlns:a16="http://schemas.microsoft.com/office/drawing/2014/main" id="{F47ECC67-23BF-4AE2-B153-FDAD43D209A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B37A33E-D3AB-4604-852F-0A284EFE7458}" type="slidenum">
              <a:rPr lang="el-GR" altLang="el-GR">
                <a:solidFill>
                  <a:schemeClr val="tx2"/>
                </a:solidFill>
                <a:latin typeface="Calibri" panose="020F0502020204030204" pitchFamily="34" charset="0"/>
              </a:rPr>
              <a:pPr eaLnBrk="1" hangingPunct="1"/>
              <a:t>10</a:t>
            </a:fld>
            <a:endParaRPr lang="el-GR" altLang="el-GR">
              <a:solidFill>
                <a:schemeClr val="tx2"/>
              </a:solidFill>
              <a:latin typeface="Calibri" panose="020F0502020204030204" pitchFamily="34" charset="0"/>
            </a:endParaRPr>
          </a:p>
        </p:txBody>
      </p:sp>
      <p:sp>
        <p:nvSpPr>
          <p:cNvPr id="11" name="10 - Θέση υποσέλιδου">
            <a:extLst>
              <a:ext uri="{FF2B5EF4-FFF2-40B4-BE49-F238E27FC236}">
                <a16:creationId xmlns:a16="http://schemas.microsoft.com/office/drawing/2014/main" id="{B1037F0B-162D-4B58-827F-D884DB85F219}"/>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Στρογγυλεμένο ορθογώνιο">
            <a:extLst>
              <a:ext uri="{FF2B5EF4-FFF2-40B4-BE49-F238E27FC236}">
                <a16:creationId xmlns:a16="http://schemas.microsoft.com/office/drawing/2014/main" id="{66D2B11E-3636-4353-864F-BC1AE92935BD}"/>
              </a:ext>
            </a:extLst>
          </p:cNvPr>
          <p:cNvSpPr/>
          <p:nvPr/>
        </p:nvSpPr>
        <p:spPr>
          <a:xfrm>
            <a:off x="357188" y="357188"/>
            <a:ext cx="8001000" cy="5429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l-GR" sz="2400" b="1" dirty="0"/>
              <a:t>6. Χρήση οργάνων (φακός, θερμόμετρο) </a:t>
            </a:r>
          </a:p>
          <a:p>
            <a:pPr algn="just" fontAlgn="auto">
              <a:spcBef>
                <a:spcPts val="0"/>
              </a:spcBef>
              <a:spcAft>
                <a:spcPts val="0"/>
              </a:spcAft>
              <a:defRPr/>
            </a:pPr>
            <a:r>
              <a:rPr lang="el-GR" sz="2400" b="1" dirty="0"/>
              <a:t>7. Μεταφορά της παρατήρησης σε σκίτσο </a:t>
            </a:r>
          </a:p>
          <a:p>
            <a:pPr algn="just" fontAlgn="auto">
              <a:spcBef>
                <a:spcPts val="0"/>
              </a:spcBef>
              <a:spcAft>
                <a:spcPts val="0"/>
              </a:spcAft>
              <a:defRPr/>
            </a:pPr>
            <a:r>
              <a:rPr lang="el-GR" sz="2400" b="1" dirty="0"/>
              <a:t>8.Εστίαση της προσοχής με περιορισμό του, υπό παρατήρηση, χώρου χρησιμοποιώντας οπτικό πλαίσιο, φωτογραφική μηχανή, περιοριστική γραμμή </a:t>
            </a:r>
          </a:p>
          <a:p>
            <a:pPr algn="just" fontAlgn="auto">
              <a:spcBef>
                <a:spcPts val="0"/>
              </a:spcBef>
              <a:spcAft>
                <a:spcPts val="0"/>
              </a:spcAft>
              <a:defRPr/>
            </a:pPr>
            <a:r>
              <a:rPr lang="el-GR" sz="2400" b="1" dirty="0"/>
              <a:t>9. Παρατήρηση αντικειμένου από διαφορετικές οπτικές γωνίες </a:t>
            </a:r>
          </a:p>
          <a:p>
            <a:pPr algn="just" fontAlgn="auto">
              <a:spcBef>
                <a:spcPts val="0"/>
              </a:spcBef>
              <a:spcAft>
                <a:spcPts val="0"/>
              </a:spcAft>
              <a:defRPr/>
            </a:pPr>
            <a:r>
              <a:rPr lang="el-GR" sz="2400" b="1" dirty="0"/>
              <a:t>10. Παρατήρηση του ίδιου αντικειμένου σε διαφορετικό χρόνο </a:t>
            </a:r>
          </a:p>
          <a:p>
            <a:pPr algn="just" fontAlgn="auto">
              <a:spcBef>
                <a:spcPts val="0"/>
              </a:spcBef>
              <a:spcAft>
                <a:spcPts val="0"/>
              </a:spcAft>
              <a:defRPr/>
            </a:pPr>
            <a:r>
              <a:rPr lang="el-GR" sz="2400" b="1" dirty="0"/>
              <a:t>11. Χρήση οπτικοακουστικών μέσων (όπως μαγνητόφωνο) </a:t>
            </a:r>
          </a:p>
          <a:p>
            <a:pPr algn="just" fontAlgn="auto">
              <a:spcBef>
                <a:spcPts val="0"/>
              </a:spcBef>
              <a:spcAft>
                <a:spcPts val="0"/>
              </a:spcAft>
              <a:defRPr/>
            </a:pPr>
            <a:r>
              <a:rPr lang="el-GR" sz="2400" b="1" dirty="0"/>
              <a:t>12. Μακρόχρονη παρατήρηση της συμπεριφοράς ενός αντικειμένου ή φαινομένου. </a:t>
            </a:r>
          </a:p>
        </p:txBody>
      </p:sp>
      <p:sp>
        <p:nvSpPr>
          <p:cNvPr id="9" name="8 - Θέση ημερομηνίας">
            <a:extLst>
              <a:ext uri="{FF2B5EF4-FFF2-40B4-BE49-F238E27FC236}">
                <a16:creationId xmlns:a16="http://schemas.microsoft.com/office/drawing/2014/main" id="{6174CE94-368F-42D9-8447-B9CBA5E4C80A}"/>
              </a:ext>
            </a:extLst>
          </p:cNvPr>
          <p:cNvSpPr>
            <a:spLocks noGrp="1"/>
          </p:cNvSpPr>
          <p:nvPr>
            <p:ph type="dt" sz="quarter" idx="10"/>
          </p:nvPr>
        </p:nvSpPr>
        <p:spPr/>
        <p:txBody>
          <a:bodyPr/>
          <a:lstStyle/>
          <a:p>
            <a:pPr>
              <a:defRPr/>
            </a:pPr>
            <a:fld id="{825BDA7C-3534-4676-8595-2D32BDB2D333}" type="datetime1">
              <a:rPr lang="el-GR"/>
              <a:pPr>
                <a:defRPr/>
              </a:pPr>
              <a:t>22/12/2019</a:t>
            </a:fld>
            <a:endParaRPr lang="el-GR"/>
          </a:p>
        </p:txBody>
      </p:sp>
      <p:sp>
        <p:nvSpPr>
          <p:cNvPr id="10" name="9 - Θέση αριθμού διαφάνειας">
            <a:extLst>
              <a:ext uri="{FF2B5EF4-FFF2-40B4-BE49-F238E27FC236}">
                <a16:creationId xmlns:a16="http://schemas.microsoft.com/office/drawing/2014/main" id="{CF86C0F4-3E14-44F5-8334-A44E73097D2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75EEED5-B493-4DEC-88BE-60EE90777258}" type="slidenum">
              <a:rPr lang="el-GR" altLang="el-GR">
                <a:solidFill>
                  <a:schemeClr val="tx2"/>
                </a:solidFill>
                <a:latin typeface="Calibri" panose="020F0502020204030204" pitchFamily="34" charset="0"/>
              </a:rPr>
              <a:pPr eaLnBrk="1" hangingPunct="1"/>
              <a:t>11</a:t>
            </a:fld>
            <a:endParaRPr lang="el-GR" altLang="el-GR">
              <a:solidFill>
                <a:schemeClr val="tx2"/>
              </a:solidFill>
              <a:latin typeface="Calibri" panose="020F0502020204030204" pitchFamily="34" charset="0"/>
            </a:endParaRPr>
          </a:p>
        </p:txBody>
      </p:sp>
      <p:sp>
        <p:nvSpPr>
          <p:cNvPr id="11" name="10 - Θέση υποσέλιδου">
            <a:extLst>
              <a:ext uri="{FF2B5EF4-FFF2-40B4-BE49-F238E27FC236}">
                <a16:creationId xmlns:a16="http://schemas.microsoft.com/office/drawing/2014/main" id="{E1C19E83-85CC-4FE5-AD42-9361BD2258EC}"/>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Στρογγυλεμένο ορθογώνιο">
            <a:extLst>
              <a:ext uri="{FF2B5EF4-FFF2-40B4-BE49-F238E27FC236}">
                <a16:creationId xmlns:a16="http://schemas.microsoft.com/office/drawing/2014/main" id="{0DAF5AEE-0F3D-4D9C-8273-9B553B6CC01F}"/>
              </a:ext>
            </a:extLst>
          </p:cNvPr>
          <p:cNvSpPr/>
          <p:nvPr/>
        </p:nvSpPr>
        <p:spPr>
          <a:xfrm>
            <a:off x="285750" y="214313"/>
            <a:ext cx="8572500" cy="5929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l-GR" sz="2400" b="1" u="sng" dirty="0"/>
          </a:p>
          <a:p>
            <a:pPr fontAlgn="auto">
              <a:spcBef>
                <a:spcPts val="0"/>
              </a:spcBef>
              <a:spcAft>
                <a:spcPts val="0"/>
              </a:spcAft>
              <a:defRPr/>
            </a:pPr>
            <a:r>
              <a:rPr lang="el-GR" sz="2400" b="1" u="sng" dirty="0">
                <a:solidFill>
                  <a:srgbClr val="7030A0"/>
                </a:solidFill>
              </a:rPr>
              <a:t>Για την καταγραφή των παρατηρήσεων</a:t>
            </a:r>
            <a:r>
              <a:rPr lang="el-GR" sz="2400" b="1" dirty="0">
                <a:solidFill>
                  <a:srgbClr val="7030A0"/>
                </a:solidFill>
              </a:rPr>
              <a:t> μπορεί να χρησιμοποιήσει τις ακόλουθες τεχνικές: </a:t>
            </a:r>
          </a:p>
          <a:p>
            <a:pPr fontAlgn="auto">
              <a:spcBef>
                <a:spcPts val="0"/>
              </a:spcBef>
              <a:spcAft>
                <a:spcPts val="0"/>
              </a:spcAft>
              <a:defRPr/>
            </a:pPr>
            <a:r>
              <a:rPr lang="el-GR" sz="2400" b="1" dirty="0"/>
              <a:t> </a:t>
            </a:r>
          </a:p>
          <a:p>
            <a:pPr fontAlgn="auto">
              <a:spcBef>
                <a:spcPts val="0"/>
              </a:spcBef>
              <a:spcAft>
                <a:spcPts val="0"/>
              </a:spcAft>
              <a:buFont typeface="Wingdings" pitchFamily="2" charset="2"/>
              <a:buChar char="ü"/>
              <a:defRPr/>
            </a:pPr>
            <a:r>
              <a:rPr lang="el-GR" sz="2400" b="1" dirty="0"/>
              <a:t>Σειρά φωτογραφιών που δείχνουν την εξέλιξη μιας διαδικασίας. </a:t>
            </a:r>
          </a:p>
          <a:p>
            <a:pPr fontAlgn="auto">
              <a:spcBef>
                <a:spcPts val="0"/>
              </a:spcBef>
              <a:spcAft>
                <a:spcPts val="0"/>
              </a:spcAft>
              <a:buFont typeface="Wingdings" pitchFamily="2" charset="2"/>
              <a:buChar char="ü"/>
              <a:defRPr/>
            </a:pPr>
            <a:r>
              <a:rPr lang="el-GR" sz="2400" b="1" dirty="0"/>
              <a:t> Καταγραφές διαλόγων μεταξύ των παιδιών. </a:t>
            </a:r>
          </a:p>
          <a:p>
            <a:pPr fontAlgn="auto">
              <a:spcBef>
                <a:spcPts val="0"/>
              </a:spcBef>
              <a:spcAft>
                <a:spcPts val="0"/>
              </a:spcAft>
              <a:buFont typeface="Wingdings" pitchFamily="2" charset="2"/>
              <a:buChar char="ü"/>
              <a:defRPr/>
            </a:pPr>
            <a:r>
              <a:rPr lang="el-GR" sz="2400" b="1" dirty="0"/>
              <a:t> Ανεκδοτικές καταγραφές. </a:t>
            </a:r>
          </a:p>
          <a:p>
            <a:pPr fontAlgn="auto">
              <a:spcBef>
                <a:spcPts val="0"/>
              </a:spcBef>
              <a:spcAft>
                <a:spcPts val="0"/>
              </a:spcAft>
              <a:buFont typeface="Wingdings" pitchFamily="2" charset="2"/>
              <a:buChar char="ü"/>
              <a:defRPr/>
            </a:pPr>
            <a:r>
              <a:rPr lang="el-GR" sz="2400" b="1" dirty="0"/>
              <a:t>Εργασίες των παιδιών με σημειώσεις του/της εκπαιδευτικού. </a:t>
            </a:r>
          </a:p>
          <a:p>
            <a:pPr fontAlgn="auto">
              <a:spcBef>
                <a:spcPts val="0"/>
              </a:spcBef>
              <a:spcAft>
                <a:spcPts val="0"/>
              </a:spcAft>
              <a:buFont typeface="Wingdings" pitchFamily="2" charset="2"/>
              <a:buChar char="ü"/>
              <a:defRPr/>
            </a:pPr>
            <a:r>
              <a:rPr lang="el-GR" sz="2400" b="1" dirty="0"/>
              <a:t> Κλίμακες ελέγχου. </a:t>
            </a:r>
          </a:p>
          <a:p>
            <a:pPr fontAlgn="auto">
              <a:spcBef>
                <a:spcPts val="0"/>
              </a:spcBef>
              <a:spcAft>
                <a:spcPts val="0"/>
              </a:spcAft>
              <a:buFont typeface="Wingdings" pitchFamily="2" charset="2"/>
              <a:buChar char="ü"/>
              <a:defRPr/>
            </a:pPr>
            <a:r>
              <a:rPr lang="el-GR" sz="2400" b="1" dirty="0"/>
              <a:t>Ηχογραφήσεις και βιντεοσκοπήσεις </a:t>
            </a:r>
          </a:p>
          <a:p>
            <a:pPr fontAlgn="auto">
              <a:spcBef>
                <a:spcPts val="0"/>
              </a:spcBef>
              <a:spcAft>
                <a:spcPts val="0"/>
              </a:spcAft>
              <a:buFont typeface="Wingdings" pitchFamily="2" charset="2"/>
              <a:buChar char="ü"/>
              <a:defRPr/>
            </a:pPr>
            <a:r>
              <a:rPr lang="el-GR" sz="2400" b="1" dirty="0"/>
              <a:t> Εννοιολογικούς χάρτες. </a:t>
            </a:r>
          </a:p>
          <a:p>
            <a:pPr fontAlgn="auto">
              <a:spcBef>
                <a:spcPts val="0"/>
              </a:spcBef>
              <a:spcAft>
                <a:spcPts val="0"/>
              </a:spcAft>
              <a:buFont typeface="Wingdings" pitchFamily="2" charset="2"/>
              <a:buChar char="ü"/>
              <a:defRPr/>
            </a:pPr>
            <a:r>
              <a:rPr lang="el-GR" sz="2400" b="1" dirty="0"/>
              <a:t> Σημειώσεις από ομαδικές συζητήσεις με τα παιδιά. </a:t>
            </a:r>
          </a:p>
          <a:p>
            <a:pPr fontAlgn="auto">
              <a:spcBef>
                <a:spcPts val="0"/>
              </a:spcBef>
              <a:spcAft>
                <a:spcPts val="0"/>
              </a:spcAft>
              <a:buFont typeface="Wingdings" pitchFamily="2" charset="2"/>
              <a:buChar char="ü"/>
              <a:defRPr/>
            </a:pPr>
            <a:r>
              <a:rPr lang="el-GR" sz="2400" b="1" dirty="0"/>
              <a:t> Συνεχείς καταγραφές. </a:t>
            </a:r>
          </a:p>
          <a:p>
            <a:pPr fontAlgn="auto">
              <a:spcBef>
                <a:spcPts val="0"/>
              </a:spcBef>
              <a:spcAft>
                <a:spcPts val="0"/>
              </a:spcAft>
              <a:buFont typeface="Wingdings" pitchFamily="2" charset="2"/>
              <a:buChar char="ü"/>
              <a:defRPr/>
            </a:pPr>
            <a:r>
              <a:rPr lang="el-GR" sz="2400" b="1" dirty="0"/>
              <a:t>Κλίμακες διαβάθμισης. </a:t>
            </a:r>
          </a:p>
          <a:p>
            <a:pPr fontAlgn="auto">
              <a:spcBef>
                <a:spcPts val="0"/>
              </a:spcBef>
              <a:spcAft>
                <a:spcPts val="0"/>
              </a:spcAft>
              <a:buFont typeface="Wingdings" pitchFamily="2" charset="2"/>
              <a:buChar char="ü"/>
              <a:defRPr/>
            </a:pPr>
            <a:r>
              <a:rPr lang="el-GR" sz="2400" b="1" dirty="0"/>
              <a:t> Ιστορίες. </a:t>
            </a:r>
          </a:p>
          <a:p>
            <a:pPr algn="ctr" fontAlgn="auto">
              <a:spcBef>
                <a:spcPts val="0"/>
              </a:spcBef>
              <a:spcAft>
                <a:spcPts val="0"/>
              </a:spcAft>
              <a:defRPr/>
            </a:pPr>
            <a:endParaRPr lang="el-GR" dirty="0"/>
          </a:p>
        </p:txBody>
      </p:sp>
      <p:sp>
        <p:nvSpPr>
          <p:cNvPr id="9" name="8 - Θέση ημερομηνίας">
            <a:extLst>
              <a:ext uri="{FF2B5EF4-FFF2-40B4-BE49-F238E27FC236}">
                <a16:creationId xmlns:a16="http://schemas.microsoft.com/office/drawing/2014/main" id="{CA9281FB-8654-44E7-9FDA-1856B09038EB}"/>
              </a:ext>
            </a:extLst>
          </p:cNvPr>
          <p:cNvSpPr>
            <a:spLocks noGrp="1"/>
          </p:cNvSpPr>
          <p:nvPr>
            <p:ph type="dt" sz="quarter" idx="10"/>
          </p:nvPr>
        </p:nvSpPr>
        <p:spPr/>
        <p:txBody>
          <a:bodyPr/>
          <a:lstStyle/>
          <a:p>
            <a:pPr>
              <a:defRPr/>
            </a:pPr>
            <a:fld id="{821D9320-BD49-499F-8396-762EC1BA18F5}" type="datetime1">
              <a:rPr lang="el-GR"/>
              <a:pPr>
                <a:defRPr/>
              </a:pPr>
              <a:t>22/12/2019</a:t>
            </a:fld>
            <a:endParaRPr lang="el-GR"/>
          </a:p>
        </p:txBody>
      </p:sp>
      <p:sp>
        <p:nvSpPr>
          <p:cNvPr id="10" name="9 - Θέση αριθμού διαφάνειας">
            <a:extLst>
              <a:ext uri="{FF2B5EF4-FFF2-40B4-BE49-F238E27FC236}">
                <a16:creationId xmlns:a16="http://schemas.microsoft.com/office/drawing/2014/main" id="{0E3F2E2D-D781-4C27-8D31-86F2C9CA0EC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C61948F-6B60-4304-96A4-1DB2F84E25E3}" type="slidenum">
              <a:rPr lang="el-GR" altLang="el-GR">
                <a:solidFill>
                  <a:schemeClr val="tx2"/>
                </a:solidFill>
                <a:latin typeface="Calibri" panose="020F0502020204030204" pitchFamily="34" charset="0"/>
              </a:rPr>
              <a:pPr eaLnBrk="1" hangingPunct="1"/>
              <a:t>12</a:t>
            </a:fld>
            <a:endParaRPr lang="el-GR" altLang="el-GR">
              <a:solidFill>
                <a:schemeClr val="tx2"/>
              </a:solidFill>
              <a:latin typeface="Calibri" panose="020F0502020204030204" pitchFamily="34" charset="0"/>
            </a:endParaRPr>
          </a:p>
        </p:txBody>
      </p:sp>
      <p:sp>
        <p:nvSpPr>
          <p:cNvPr id="11" name="10 - Θέση υποσέλιδου">
            <a:extLst>
              <a:ext uri="{FF2B5EF4-FFF2-40B4-BE49-F238E27FC236}">
                <a16:creationId xmlns:a16="http://schemas.microsoft.com/office/drawing/2014/main" id="{EAF3847C-85A0-4CAA-AD67-2128FB54E467}"/>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a:extLst>
              <a:ext uri="{FF2B5EF4-FFF2-40B4-BE49-F238E27FC236}">
                <a16:creationId xmlns:a16="http://schemas.microsoft.com/office/drawing/2014/main" id="{2C12FBBF-9C96-43E7-BDCE-0F95C97D0CAC}"/>
              </a:ext>
            </a:extLst>
          </p:cNvPr>
          <p:cNvSpPr>
            <a:spLocks noGrp="1"/>
          </p:cNvSpPr>
          <p:nvPr>
            <p:ph type="title"/>
          </p:nvPr>
        </p:nvSpPr>
        <p:spPr>
          <a:xfrm>
            <a:off x="612775" y="228600"/>
            <a:ext cx="8153400" cy="990600"/>
          </a:xfrm>
        </p:spPr>
        <p:txBody>
          <a:bodyPr/>
          <a:lstStyle/>
          <a:p>
            <a:pPr eaLnBrk="1" hangingPunct="1"/>
            <a:endParaRPr lang="el-GR" altLang="el-GR"/>
          </a:p>
        </p:txBody>
      </p:sp>
      <p:sp>
        <p:nvSpPr>
          <p:cNvPr id="3" name="2 - Θέση περιεχομένου">
            <a:extLst>
              <a:ext uri="{FF2B5EF4-FFF2-40B4-BE49-F238E27FC236}">
                <a16:creationId xmlns:a16="http://schemas.microsoft.com/office/drawing/2014/main" id="{B0978C15-5620-4B40-8668-46A37D8C73C6}"/>
              </a:ext>
            </a:extLst>
          </p:cNvPr>
          <p:cNvSpPr>
            <a:spLocks noGrp="1"/>
          </p:cNvSpPr>
          <p:nvPr>
            <p:ph sz="quarter" idx="1"/>
          </p:nvPr>
        </p:nvSpPr>
        <p:spPr>
          <a:xfrm>
            <a:off x="612775" y="1600200"/>
            <a:ext cx="8153400" cy="4495800"/>
          </a:xfrm>
        </p:spPr>
        <p:txBody>
          <a:bodyPr>
            <a:normAutofit fontScale="92500" lnSpcReduction="20000"/>
          </a:bodyPr>
          <a:lstStyle/>
          <a:p>
            <a:pPr marL="320040" indent="-320040" eaLnBrk="1" fontAlgn="auto" hangingPunct="1">
              <a:spcAft>
                <a:spcPts val="0"/>
              </a:spcAft>
              <a:buFont typeface="Wingdings"/>
              <a:buChar char=""/>
              <a:defRPr/>
            </a:pPr>
            <a:r>
              <a:rPr lang="el-GR" i="1" dirty="0"/>
              <a:t>Ο ερευνητής καταγράφει τις παρατηρήσεις του και στη συνέχεια τις επεξεργάζεται και τις ερμηνεύει.</a:t>
            </a:r>
            <a:endParaRPr lang="el-GR" dirty="0"/>
          </a:p>
          <a:p>
            <a:pPr marL="320040" indent="-320040" eaLnBrk="1" fontAlgn="auto" hangingPunct="1">
              <a:spcAft>
                <a:spcPts val="0"/>
              </a:spcAft>
              <a:buFont typeface="Wingdings" panose="05000000000000000000" pitchFamily="2" charset="2"/>
              <a:buNone/>
              <a:defRPr/>
            </a:pPr>
            <a:endParaRPr lang="el-GR" dirty="0"/>
          </a:p>
          <a:p>
            <a:pPr marL="320040" indent="-320040" eaLnBrk="1" fontAlgn="auto" hangingPunct="1">
              <a:spcAft>
                <a:spcPts val="0"/>
              </a:spcAft>
              <a:buFont typeface="Wingdings"/>
              <a:buChar char=""/>
              <a:defRPr/>
            </a:pPr>
            <a:r>
              <a:rPr lang="el-GR" dirty="0"/>
              <a:t>Η παρατήρηση είναι μια δυναμική Διαδικασία:</a:t>
            </a:r>
          </a:p>
          <a:p>
            <a:pPr marL="320040" indent="-320040" eaLnBrk="1" fontAlgn="auto" hangingPunct="1">
              <a:spcAft>
                <a:spcPts val="0"/>
              </a:spcAft>
              <a:buFont typeface="Wingdings" panose="05000000000000000000" pitchFamily="2" charset="2"/>
              <a:buChar char="Ø"/>
              <a:defRPr/>
            </a:pPr>
            <a:r>
              <a:rPr lang="el-GR" dirty="0"/>
              <a:t>Επικέντρωση </a:t>
            </a:r>
          </a:p>
          <a:p>
            <a:pPr marL="320040" indent="-320040" eaLnBrk="1" fontAlgn="auto" hangingPunct="1">
              <a:spcAft>
                <a:spcPts val="0"/>
              </a:spcAft>
              <a:buFont typeface="Wingdings" panose="05000000000000000000" pitchFamily="2" charset="2"/>
              <a:buChar char="Ø"/>
              <a:defRPr/>
            </a:pPr>
            <a:r>
              <a:rPr lang="el-GR" dirty="0"/>
              <a:t>Στόχος παρατήρησης</a:t>
            </a:r>
          </a:p>
          <a:p>
            <a:pPr marL="320040" indent="-320040" eaLnBrk="1" fontAlgn="auto" hangingPunct="1">
              <a:spcAft>
                <a:spcPts val="0"/>
              </a:spcAft>
              <a:buFont typeface="Wingdings" panose="05000000000000000000" pitchFamily="2" charset="2"/>
              <a:buChar char="Ø"/>
              <a:defRPr/>
            </a:pPr>
            <a:r>
              <a:rPr lang="el-GR" dirty="0"/>
              <a:t>Τεχνικές &amp; εργαλεία</a:t>
            </a:r>
          </a:p>
          <a:p>
            <a:pPr marL="320040" indent="-320040" eaLnBrk="1" fontAlgn="auto" hangingPunct="1">
              <a:spcAft>
                <a:spcPts val="0"/>
              </a:spcAft>
              <a:buFont typeface="Wingdings"/>
              <a:buChar char=""/>
              <a:defRPr/>
            </a:pPr>
            <a:r>
              <a:rPr lang="el-GR" u="sng" dirty="0"/>
              <a:t>Η παρατήρηση δραστηριοτήτων αποτελεί την αφετηρία ενός προβληματισμού, που στη συνέχεια, μας οδηγεί στο να σχεδιάσουμε και να εκπονήσουμε σχέδια εργασίας.</a:t>
            </a:r>
            <a:endParaRPr lang="el-GR" dirty="0"/>
          </a:p>
          <a:p>
            <a:pPr marL="320040" indent="-320040" eaLnBrk="1" fontAlgn="auto" hangingPunct="1">
              <a:spcAft>
                <a:spcPts val="0"/>
              </a:spcAft>
              <a:buFont typeface="Wingdings"/>
              <a:buChar char=""/>
              <a:defRPr/>
            </a:pPr>
            <a:endParaRPr lang="el-GR" dirty="0"/>
          </a:p>
        </p:txBody>
      </p:sp>
      <p:sp>
        <p:nvSpPr>
          <p:cNvPr id="10" name="9 - Θέση ημερομηνίας">
            <a:extLst>
              <a:ext uri="{FF2B5EF4-FFF2-40B4-BE49-F238E27FC236}">
                <a16:creationId xmlns:a16="http://schemas.microsoft.com/office/drawing/2014/main" id="{1E756B72-2175-44FC-AAB8-7838AC5F6031}"/>
              </a:ext>
            </a:extLst>
          </p:cNvPr>
          <p:cNvSpPr>
            <a:spLocks noGrp="1"/>
          </p:cNvSpPr>
          <p:nvPr>
            <p:ph type="dt" sz="quarter" idx="10"/>
          </p:nvPr>
        </p:nvSpPr>
        <p:spPr/>
        <p:txBody>
          <a:bodyPr/>
          <a:lstStyle/>
          <a:p>
            <a:pPr>
              <a:defRPr/>
            </a:pPr>
            <a:fld id="{78536B8C-6982-4821-BF7F-1B04983C5023}" type="datetime1">
              <a:rPr lang="el-GR"/>
              <a:pPr>
                <a:defRPr/>
              </a:pPr>
              <a:t>22/12/2019</a:t>
            </a:fld>
            <a:endParaRPr lang="el-GR"/>
          </a:p>
        </p:txBody>
      </p:sp>
      <p:sp>
        <p:nvSpPr>
          <p:cNvPr id="11" name="10 - Θέση αριθμού διαφάνειας">
            <a:extLst>
              <a:ext uri="{FF2B5EF4-FFF2-40B4-BE49-F238E27FC236}">
                <a16:creationId xmlns:a16="http://schemas.microsoft.com/office/drawing/2014/main" id="{496D574C-30C1-4BE7-BC2E-0E8EEF6CF37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F42AC65B-C69F-49BE-A3C7-947D2A272ED9}" type="slidenum">
              <a:rPr lang="el-GR" altLang="el-GR" sz="1200">
                <a:solidFill>
                  <a:srgbClr val="FFFFFF"/>
                </a:solidFill>
                <a:latin typeface="Calibri" panose="020F0502020204030204" pitchFamily="34" charset="0"/>
              </a:rPr>
              <a:pPr eaLnBrk="1" hangingPunct="1">
                <a:lnSpc>
                  <a:spcPct val="80000"/>
                </a:lnSpc>
              </a:pPr>
              <a:t>13</a:t>
            </a:fld>
            <a:endParaRPr lang="el-GR" altLang="el-GR" sz="1200">
              <a:solidFill>
                <a:srgbClr val="FFFFFF"/>
              </a:solidFill>
              <a:latin typeface="Calibri" panose="020F0502020204030204" pitchFamily="34" charset="0"/>
            </a:endParaRPr>
          </a:p>
        </p:txBody>
      </p:sp>
      <p:sp>
        <p:nvSpPr>
          <p:cNvPr id="12" name="11 - Θέση υποσέλιδου">
            <a:extLst>
              <a:ext uri="{FF2B5EF4-FFF2-40B4-BE49-F238E27FC236}">
                <a16:creationId xmlns:a16="http://schemas.microsoft.com/office/drawing/2014/main" id="{793B8B03-C4F3-4375-88EC-58E509F80186}"/>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Στρογγυλεμένο ορθογώνιο">
            <a:extLst>
              <a:ext uri="{FF2B5EF4-FFF2-40B4-BE49-F238E27FC236}">
                <a16:creationId xmlns:a16="http://schemas.microsoft.com/office/drawing/2014/main" id="{D4076006-497A-4A97-9163-F73D9CF9890E}"/>
              </a:ext>
            </a:extLst>
          </p:cNvPr>
          <p:cNvSpPr/>
          <p:nvPr/>
        </p:nvSpPr>
        <p:spPr>
          <a:xfrm>
            <a:off x="285750" y="428625"/>
            <a:ext cx="8572500" cy="58578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l-GR" sz="2400" b="1" dirty="0"/>
          </a:p>
          <a:p>
            <a:pPr fontAlgn="auto">
              <a:spcBef>
                <a:spcPts val="0"/>
              </a:spcBef>
              <a:spcAft>
                <a:spcPts val="0"/>
              </a:spcAft>
              <a:defRPr/>
            </a:pPr>
            <a:r>
              <a:rPr lang="el-GR" sz="2400" b="1" dirty="0">
                <a:solidFill>
                  <a:srgbClr val="7030A0"/>
                </a:solidFill>
              </a:rPr>
              <a:t>Οι συζητήσεις/συνεντεύξεις ως εργαλείο κατανόησης της σκέψης του παιδιού σε δραστηριότητες</a:t>
            </a:r>
          </a:p>
          <a:p>
            <a:pPr fontAlgn="auto">
              <a:spcBef>
                <a:spcPts val="0"/>
              </a:spcBef>
              <a:spcAft>
                <a:spcPts val="0"/>
              </a:spcAft>
              <a:defRPr/>
            </a:pPr>
            <a:r>
              <a:rPr lang="el-GR" sz="2400" dirty="0">
                <a:solidFill>
                  <a:srgbClr val="7030A0"/>
                </a:solidFill>
              </a:rPr>
              <a:t> </a:t>
            </a:r>
            <a:endParaRPr lang="el-GR" sz="2400" dirty="0"/>
          </a:p>
          <a:p>
            <a:pPr fontAlgn="auto">
              <a:spcBef>
                <a:spcPts val="0"/>
              </a:spcBef>
              <a:spcAft>
                <a:spcPts val="0"/>
              </a:spcAft>
              <a:buFont typeface="Wingdings" pitchFamily="2" charset="2"/>
              <a:buChar char="ü"/>
              <a:defRPr/>
            </a:pPr>
            <a:r>
              <a:rPr lang="el-GR" sz="2400" dirty="0"/>
              <a:t>Η διαδικασία της συνέντευξης (προϋποθέτει οργάνωση, σχεδιασμό και συγκεκριμένο σκοπό).</a:t>
            </a:r>
          </a:p>
          <a:p>
            <a:pPr fontAlgn="auto">
              <a:spcBef>
                <a:spcPts val="0"/>
              </a:spcBef>
              <a:spcAft>
                <a:spcPts val="0"/>
              </a:spcAft>
              <a:buFont typeface="Wingdings" pitchFamily="2" charset="2"/>
              <a:buChar char="ü"/>
              <a:defRPr/>
            </a:pPr>
            <a:r>
              <a:rPr lang="el-GR" sz="2400" dirty="0"/>
              <a:t>Πληροφοριακό υλικό για τον τρόπο που πραγματοποιούνται οι συζητήσεις/ συνεντεύξεις σε δραστηριότητες θετικών επιστημών:</a:t>
            </a:r>
          </a:p>
          <a:p>
            <a:pPr fontAlgn="auto">
              <a:spcBef>
                <a:spcPts val="0"/>
              </a:spcBef>
              <a:spcAft>
                <a:spcPts val="0"/>
              </a:spcAft>
              <a:buFont typeface="Wingdings" pitchFamily="2" charset="2"/>
              <a:buChar char="ü"/>
              <a:defRPr/>
            </a:pPr>
            <a:r>
              <a:rPr lang="el-GR" sz="2400" dirty="0"/>
              <a:t>Πως οργανώνουμε τη χρονική στιγμή μέσα στη μέρα για τη διεξαγωγή της συνέντευξης, </a:t>
            </a:r>
          </a:p>
          <a:p>
            <a:pPr fontAlgn="auto">
              <a:spcBef>
                <a:spcPts val="0"/>
              </a:spcBef>
              <a:spcAft>
                <a:spcPts val="0"/>
              </a:spcAft>
              <a:buFont typeface="Wingdings" pitchFamily="2" charset="2"/>
              <a:buChar char="ü"/>
              <a:defRPr/>
            </a:pPr>
            <a:r>
              <a:rPr lang="el-GR" sz="2400" dirty="0"/>
              <a:t>πως σχεδιάζουμε τα ερωτήματα που θα θέσουμε στο παιδί,</a:t>
            </a:r>
          </a:p>
          <a:p>
            <a:pPr fontAlgn="auto">
              <a:spcBef>
                <a:spcPts val="0"/>
              </a:spcBef>
              <a:spcAft>
                <a:spcPts val="0"/>
              </a:spcAft>
              <a:buFont typeface="Wingdings" pitchFamily="2" charset="2"/>
              <a:buChar char="ü"/>
              <a:defRPr/>
            </a:pPr>
            <a:r>
              <a:rPr lang="el-GR" sz="2400" dirty="0"/>
              <a:t> τη σειρά με την οποία θα διατυπώσουμε τις ερωτήσεις, </a:t>
            </a:r>
          </a:p>
          <a:p>
            <a:pPr fontAlgn="auto">
              <a:spcBef>
                <a:spcPts val="0"/>
              </a:spcBef>
              <a:spcAft>
                <a:spcPts val="0"/>
              </a:spcAft>
              <a:buFont typeface="Wingdings" pitchFamily="2" charset="2"/>
              <a:buChar char="ü"/>
              <a:defRPr/>
            </a:pPr>
            <a:r>
              <a:rPr lang="el-GR" sz="2400" dirty="0"/>
              <a:t>τη διαχείριση πιθανών αντιδράσεων των παιδιών </a:t>
            </a:r>
          </a:p>
          <a:p>
            <a:pPr fontAlgn="auto">
              <a:spcBef>
                <a:spcPts val="0"/>
              </a:spcBef>
              <a:spcAft>
                <a:spcPts val="0"/>
              </a:spcAft>
              <a:buFont typeface="Wingdings" pitchFamily="2" charset="2"/>
              <a:buChar char="ü"/>
              <a:defRPr/>
            </a:pPr>
            <a:r>
              <a:rPr lang="el-GR" sz="2400" dirty="0"/>
              <a:t>και το περιβάλλον στο οποίο θα γίνει η συνέντευξη.</a:t>
            </a:r>
          </a:p>
          <a:p>
            <a:pPr algn="ctr" fontAlgn="auto">
              <a:spcBef>
                <a:spcPts val="0"/>
              </a:spcBef>
              <a:spcAft>
                <a:spcPts val="0"/>
              </a:spcAft>
              <a:defRPr/>
            </a:pPr>
            <a:endParaRPr lang="el-GR" dirty="0"/>
          </a:p>
        </p:txBody>
      </p:sp>
      <p:sp>
        <p:nvSpPr>
          <p:cNvPr id="9" name="8 - Θέση ημερομηνίας">
            <a:extLst>
              <a:ext uri="{FF2B5EF4-FFF2-40B4-BE49-F238E27FC236}">
                <a16:creationId xmlns:a16="http://schemas.microsoft.com/office/drawing/2014/main" id="{1FB77807-FA07-4CA1-ADA4-C69D142B7704}"/>
              </a:ext>
            </a:extLst>
          </p:cNvPr>
          <p:cNvSpPr>
            <a:spLocks noGrp="1"/>
          </p:cNvSpPr>
          <p:nvPr>
            <p:ph type="dt" sz="quarter" idx="10"/>
          </p:nvPr>
        </p:nvSpPr>
        <p:spPr/>
        <p:txBody>
          <a:bodyPr/>
          <a:lstStyle/>
          <a:p>
            <a:pPr>
              <a:defRPr/>
            </a:pPr>
            <a:fld id="{D17ADD31-093C-4237-B995-87147F00EDEC}" type="datetime1">
              <a:rPr lang="el-GR"/>
              <a:pPr>
                <a:defRPr/>
              </a:pPr>
              <a:t>22/12/2019</a:t>
            </a:fld>
            <a:endParaRPr lang="el-GR"/>
          </a:p>
        </p:txBody>
      </p:sp>
      <p:sp>
        <p:nvSpPr>
          <p:cNvPr id="10" name="9 - Θέση αριθμού διαφάνειας">
            <a:extLst>
              <a:ext uri="{FF2B5EF4-FFF2-40B4-BE49-F238E27FC236}">
                <a16:creationId xmlns:a16="http://schemas.microsoft.com/office/drawing/2014/main" id="{E8C5BC17-7567-424B-A50A-715504754EB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F3DA45B-6C27-44BC-BC3F-A4CAEA6F4848}" type="slidenum">
              <a:rPr lang="el-GR" altLang="el-GR">
                <a:solidFill>
                  <a:schemeClr val="tx2"/>
                </a:solidFill>
                <a:latin typeface="Calibri" panose="020F0502020204030204" pitchFamily="34" charset="0"/>
              </a:rPr>
              <a:pPr eaLnBrk="1" hangingPunct="1"/>
              <a:t>14</a:t>
            </a:fld>
            <a:endParaRPr lang="el-GR" altLang="el-GR">
              <a:solidFill>
                <a:schemeClr val="tx2"/>
              </a:solidFill>
              <a:latin typeface="Calibri" panose="020F0502020204030204" pitchFamily="34" charset="0"/>
            </a:endParaRPr>
          </a:p>
        </p:txBody>
      </p:sp>
      <p:sp>
        <p:nvSpPr>
          <p:cNvPr id="11" name="10 - Θέση υποσέλιδου">
            <a:extLst>
              <a:ext uri="{FF2B5EF4-FFF2-40B4-BE49-F238E27FC236}">
                <a16:creationId xmlns:a16="http://schemas.microsoft.com/office/drawing/2014/main" id="{6B58344F-4547-47EA-A236-9A3AB807CF73}"/>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a:extLst>
              <a:ext uri="{FF2B5EF4-FFF2-40B4-BE49-F238E27FC236}">
                <a16:creationId xmlns:a16="http://schemas.microsoft.com/office/drawing/2014/main" id="{99EB3156-289A-45E2-9745-29887004E929}"/>
              </a:ext>
            </a:extLst>
          </p:cNvPr>
          <p:cNvSpPr>
            <a:spLocks noChangeArrowheads="1"/>
          </p:cNvSpPr>
          <p:nvPr/>
        </p:nvSpPr>
        <p:spPr bwMode="auto">
          <a:xfrm>
            <a:off x="0" y="357188"/>
            <a:ext cx="91440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457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buFontTx/>
              <a:buChar char="•"/>
            </a:pPr>
            <a:r>
              <a:rPr lang="el-GR" altLang="el-GR" sz="2400" b="1">
                <a:latin typeface="Times New Roman" panose="02020603050405020304" pitchFamily="18" charset="0"/>
                <a:ea typeface="Calibri" panose="020F0502020204030204" pitchFamily="34" charset="0"/>
                <a:cs typeface="Times New Roman" panose="02020603050405020304" pitchFamily="18" charset="0"/>
              </a:rPr>
              <a:t>Οι ερωτήσεις κλειστού τύπου </a:t>
            </a:r>
            <a:r>
              <a:rPr lang="el-GR" altLang="el-GR" sz="2400">
                <a:latin typeface="Times New Roman" panose="02020603050405020304" pitchFamily="18" charset="0"/>
                <a:ea typeface="Calibri" panose="020F0502020204030204" pitchFamily="34" charset="0"/>
                <a:cs typeface="Times New Roman" panose="02020603050405020304" pitchFamily="18" charset="0"/>
              </a:rPr>
              <a:t>ενεργοποιούν περισσότερο τη μνήμη παρά τη σκέψη και την κρίση των παιδιών και επιδέχονται μια μόνο σωστή απάντηση</a:t>
            </a:r>
            <a:endParaRPr lang="el-GR" altLang="el-GR" sz="2400">
              <a:ea typeface="Calibri" panose="020F0502020204030204" pitchFamily="34" charset="0"/>
              <a:cs typeface="Times New Roman" panose="02020603050405020304" pitchFamily="18" charset="0"/>
            </a:endParaRPr>
          </a:p>
          <a:p>
            <a:pPr>
              <a:lnSpc>
                <a:spcPct val="150000"/>
              </a:lnSpc>
              <a:buFontTx/>
              <a:buChar char="•"/>
            </a:pPr>
            <a:r>
              <a:rPr lang="el-GR" altLang="el-GR" sz="2400" b="1">
                <a:latin typeface="Times New Roman" panose="02020603050405020304" pitchFamily="18" charset="0"/>
                <a:ea typeface="Calibri" panose="020F0502020204030204" pitchFamily="34" charset="0"/>
                <a:cs typeface="Times New Roman" panose="02020603050405020304" pitchFamily="18" charset="0"/>
              </a:rPr>
              <a:t>Οι ερωτήσεις ανοιχτού τύπου</a:t>
            </a:r>
            <a:r>
              <a:rPr lang="el-GR" altLang="el-GR" sz="2400">
                <a:latin typeface="Times New Roman" panose="02020603050405020304" pitchFamily="18" charset="0"/>
                <a:ea typeface="Calibri" panose="020F0502020204030204" pitchFamily="34" charset="0"/>
                <a:cs typeface="Times New Roman" panose="02020603050405020304" pitchFamily="18" charset="0"/>
              </a:rPr>
              <a:t> επιδέχονται πολλά είδη απαντήσεων: μπορεί να είναι μονολεκτικές και σύντομες ή να είναι μεγαλύτερες.</a:t>
            </a:r>
            <a:endParaRPr lang="el-GR" altLang="el-GR" sz="2400"/>
          </a:p>
          <a:p>
            <a:pPr>
              <a:lnSpc>
                <a:spcPct val="150000"/>
              </a:lnSpc>
            </a:pPr>
            <a:r>
              <a:rPr lang="el-GR" altLang="el-GR" sz="2400">
                <a:latin typeface="Times New Roman" panose="02020603050405020304" pitchFamily="18" charset="0"/>
                <a:cs typeface="Calibri" panose="020F0502020204030204" pitchFamily="34" charset="0"/>
              </a:rPr>
              <a:t> Πρόκειται για ερωτήσεις που μπορεί να περιορίζονται σε μία ή δύο λέξεις (π.χ. </a:t>
            </a:r>
            <a:r>
              <a:rPr lang="el-GR" altLang="el-GR" sz="2400" b="1">
                <a:latin typeface="Times New Roman" panose="02020603050405020304" pitchFamily="18" charset="0"/>
                <a:cs typeface="Calibri" panose="020F0502020204030204" pitchFamily="34" charset="0"/>
              </a:rPr>
              <a:t>ΠΩΣ, ΓΙΑΤΙ;</a:t>
            </a:r>
            <a:r>
              <a:rPr lang="el-GR" altLang="el-GR" sz="2400">
                <a:latin typeface="Times New Roman" panose="02020603050405020304" pitchFamily="18" charset="0"/>
                <a:cs typeface="Calibri" panose="020F0502020204030204" pitchFamily="34" charset="0"/>
              </a:rPr>
              <a:t>) </a:t>
            </a:r>
            <a:endParaRPr lang="el-GR" altLang="el-GR" sz="2400"/>
          </a:p>
          <a:p>
            <a:pPr>
              <a:lnSpc>
                <a:spcPct val="150000"/>
              </a:lnSpc>
            </a:pPr>
            <a:r>
              <a:rPr lang="el-GR" altLang="el-GR" sz="2400">
                <a:latin typeface="Times New Roman" panose="02020603050405020304" pitchFamily="18" charset="0"/>
                <a:cs typeface="Calibri" panose="020F0502020204030204" pitchFamily="34" charset="0"/>
              </a:rPr>
              <a:t>και ο/η εκπαιδευτικός τις χρησιμοποιεί για να βοηθήσει το παιδί να σκεφτεί </a:t>
            </a:r>
            <a:r>
              <a:rPr lang="el-GR" altLang="el-GR" sz="2400" b="1">
                <a:latin typeface="Times New Roman" panose="02020603050405020304" pitchFamily="18" charset="0"/>
                <a:cs typeface="Calibri" panose="020F0502020204030204" pitchFamily="34" charset="0"/>
              </a:rPr>
              <a:t>ΑΙΤΙΕΣ, ΠΙΘΑΝΟΤΗΤΕΣ, ΔΥΝΑΤΟΤΗΤΕΣ ΚΑΙ ΛΥΣΕΙΣ.</a:t>
            </a:r>
            <a:endParaRPr lang="el-GR" altLang="el-GR" sz="2400"/>
          </a:p>
          <a:p>
            <a:pPr>
              <a:lnSpc>
                <a:spcPct val="150000"/>
              </a:lnSpc>
            </a:pPr>
            <a:endParaRPr lang="el-GR" altLang="el-GR" sz="2400"/>
          </a:p>
        </p:txBody>
      </p:sp>
      <p:sp>
        <p:nvSpPr>
          <p:cNvPr id="9" name="8 - Θέση ημερομηνίας">
            <a:extLst>
              <a:ext uri="{FF2B5EF4-FFF2-40B4-BE49-F238E27FC236}">
                <a16:creationId xmlns:a16="http://schemas.microsoft.com/office/drawing/2014/main" id="{1CB87006-FB23-481A-965D-97D23F633B47}"/>
              </a:ext>
            </a:extLst>
          </p:cNvPr>
          <p:cNvSpPr>
            <a:spLocks noGrp="1"/>
          </p:cNvSpPr>
          <p:nvPr>
            <p:ph type="dt" sz="quarter" idx="10"/>
          </p:nvPr>
        </p:nvSpPr>
        <p:spPr/>
        <p:txBody>
          <a:bodyPr/>
          <a:lstStyle/>
          <a:p>
            <a:pPr>
              <a:defRPr/>
            </a:pPr>
            <a:fld id="{9865BE3F-C38F-402E-A3D5-3C333A571CD6}" type="datetime1">
              <a:rPr lang="el-GR"/>
              <a:pPr>
                <a:defRPr/>
              </a:pPr>
              <a:t>22/12/2019</a:t>
            </a:fld>
            <a:endParaRPr lang="el-GR"/>
          </a:p>
        </p:txBody>
      </p:sp>
      <p:sp>
        <p:nvSpPr>
          <p:cNvPr id="10" name="9 - Θέση αριθμού διαφάνειας">
            <a:extLst>
              <a:ext uri="{FF2B5EF4-FFF2-40B4-BE49-F238E27FC236}">
                <a16:creationId xmlns:a16="http://schemas.microsoft.com/office/drawing/2014/main" id="{6F3253A8-C035-480C-9D0C-9B871AAB0E0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B6FB5B0-F216-4691-8526-D57694DA881D}" type="slidenum">
              <a:rPr lang="el-GR" altLang="el-GR">
                <a:solidFill>
                  <a:schemeClr val="tx2"/>
                </a:solidFill>
                <a:latin typeface="Calibri" panose="020F0502020204030204" pitchFamily="34" charset="0"/>
              </a:rPr>
              <a:pPr eaLnBrk="1" hangingPunct="1"/>
              <a:t>15</a:t>
            </a:fld>
            <a:endParaRPr lang="el-GR" altLang="el-GR">
              <a:solidFill>
                <a:schemeClr val="tx2"/>
              </a:solidFill>
              <a:latin typeface="Calibri" panose="020F0502020204030204" pitchFamily="34" charset="0"/>
            </a:endParaRPr>
          </a:p>
        </p:txBody>
      </p:sp>
      <p:sp>
        <p:nvSpPr>
          <p:cNvPr id="11" name="10 - Θέση υποσέλιδου">
            <a:extLst>
              <a:ext uri="{FF2B5EF4-FFF2-40B4-BE49-F238E27FC236}">
                <a16:creationId xmlns:a16="http://schemas.microsoft.com/office/drawing/2014/main" id="{EDE30D5A-8A34-4126-9E33-868AD5490DAC}"/>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a:extLst>
              <a:ext uri="{FF2B5EF4-FFF2-40B4-BE49-F238E27FC236}">
                <a16:creationId xmlns:a16="http://schemas.microsoft.com/office/drawing/2014/main" id="{C03F26A3-AB33-4120-95BD-8A984B81E3D6}"/>
              </a:ext>
            </a:extLst>
          </p:cNvPr>
          <p:cNvSpPr>
            <a:spLocks noChangeArrowheads="1"/>
          </p:cNvSpPr>
          <p:nvPr/>
        </p:nvSpPr>
        <p:spPr bwMode="auto">
          <a:xfrm>
            <a:off x="0" y="142875"/>
            <a:ext cx="9144000" cy="4800600"/>
          </a:xfrm>
          <a:prstGeom prst="rect">
            <a:avLst/>
          </a:prstGeom>
          <a:solidFill>
            <a:schemeClr val="accent6">
              <a:lumMod val="20000"/>
              <a:lumOff val="80000"/>
            </a:schemeClr>
          </a:solidFill>
          <a:ln w="9525">
            <a:noFill/>
            <a:miter lim="800000"/>
            <a:headEnd/>
            <a:tailEnd/>
          </a:ln>
        </p:spPr>
        <p:txBody>
          <a:bodyPr anchor="ctr">
            <a:spAutoFit/>
          </a:bodyPr>
          <a:lstStyle/>
          <a:p>
            <a:pPr>
              <a:defRPr/>
            </a:pPr>
            <a:r>
              <a:rPr lang="el-GR" sz="2400" dirty="0">
                <a:solidFill>
                  <a:srgbClr val="7030A0"/>
                </a:solidFill>
                <a:latin typeface="Times New Roman" pitchFamily="18" charset="0"/>
                <a:ea typeface="Calibri" pitchFamily="34" charset="0"/>
                <a:cs typeface="Times New Roman" pitchFamily="18" charset="0"/>
              </a:rPr>
              <a:t>Ενδεικτικά</a:t>
            </a:r>
            <a:r>
              <a:rPr lang="en-US" sz="2400" dirty="0">
                <a:solidFill>
                  <a:srgbClr val="7030A0"/>
                </a:solidFill>
                <a:latin typeface="Times New Roman" pitchFamily="18" charset="0"/>
                <a:ea typeface="Calibri" pitchFamily="34" charset="0"/>
                <a:cs typeface="Times New Roman" pitchFamily="18" charset="0"/>
              </a:rPr>
              <a:t>:</a:t>
            </a:r>
            <a:endParaRPr lang="el-GR" sz="2400" dirty="0">
              <a:solidFill>
                <a:srgbClr val="7030A0"/>
              </a:solidFill>
              <a:latin typeface="Arial" charset="0"/>
              <a:ea typeface="Calibri" pitchFamily="34" charset="0"/>
              <a:cs typeface="Arial" charset="0"/>
            </a:endParaRPr>
          </a:p>
          <a:p>
            <a:pPr eaLnBrk="0" hangingPunct="0">
              <a:buFont typeface="Wingdings" pitchFamily="2" charset="2"/>
              <a:buChar char="ü"/>
              <a:defRPr/>
            </a:pPr>
            <a:r>
              <a:rPr lang="el-GR" sz="2400" dirty="0">
                <a:latin typeface="Times New Roman" pitchFamily="18" charset="0"/>
                <a:ea typeface="Calibri" pitchFamily="34" charset="0"/>
                <a:cs typeface="Times New Roman" pitchFamily="18" charset="0"/>
              </a:rPr>
              <a:t>Πώς νομίζεις ότι θα μπορούσες να το βρεις; </a:t>
            </a:r>
            <a:endParaRPr lang="el-GR" sz="2400" dirty="0">
              <a:latin typeface="Arial" charset="0"/>
              <a:ea typeface="Calibri" pitchFamily="34" charset="0"/>
              <a:cs typeface="Times New Roman" pitchFamily="18" charset="0"/>
            </a:endParaRPr>
          </a:p>
          <a:p>
            <a:pPr eaLnBrk="0" hangingPunct="0">
              <a:buFont typeface="Wingdings" pitchFamily="2" charset="2"/>
              <a:buChar char="ü"/>
              <a:defRPr/>
            </a:pPr>
            <a:r>
              <a:rPr lang="el-GR" sz="2400" dirty="0">
                <a:latin typeface="Times New Roman" pitchFamily="18" charset="0"/>
                <a:ea typeface="Calibri" pitchFamily="34" charset="0"/>
                <a:cs typeface="Times New Roman" pitchFamily="18" charset="0"/>
              </a:rPr>
              <a:t>Τι θα συνέβαινε αν ρίχναμε ζάχαρη στο νερό;</a:t>
            </a:r>
            <a:endParaRPr lang="el-GR" sz="2400" dirty="0">
              <a:latin typeface="Arial" charset="0"/>
              <a:ea typeface="Calibri" pitchFamily="34" charset="0"/>
              <a:cs typeface="Times New Roman" pitchFamily="18" charset="0"/>
            </a:endParaRPr>
          </a:p>
          <a:p>
            <a:pPr eaLnBrk="0" hangingPunct="0">
              <a:buFont typeface="Wingdings" pitchFamily="2" charset="2"/>
              <a:buChar char="ü"/>
              <a:defRPr/>
            </a:pPr>
            <a:r>
              <a:rPr lang="el-GR" sz="2400" dirty="0">
                <a:latin typeface="Times New Roman" pitchFamily="18" charset="0"/>
                <a:ea typeface="Calibri" pitchFamily="34" charset="0"/>
                <a:cs typeface="Times New Roman" pitchFamily="18" charset="0"/>
              </a:rPr>
              <a:t>Τι θα γινόταν αν δεν έβρεχε ποτέ; </a:t>
            </a:r>
            <a:endParaRPr lang="el-GR" sz="2400" dirty="0">
              <a:latin typeface="Arial" charset="0"/>
              <a:ea typeface="Calibri" pitchFamily="34" charset="0"/>
              <a:cs typeface="Times New Roman" pitchFamily="18" charset="0"/>
            </a:endParaRPr>
          </a:p>
          <a:p>
            <a:pPr eaLnBrk="0" hangingPunct="0">
              <a:buFont typeface="Wingdings" pitchFamily="2" charset="2"/>
              <a:buChar char="ü"/>
              <a:defRPr/>
            </a:pPr>
            <a:r>
              <a:rPr lang="el-GR" sz="2400" dirty="0">
                <a:latin typeface="Times New Roman" pitchFamily="18" charset="0"/>
                <a:ea typeface="Calibri" pitchFamily="34" charset="0"/>
                <a:cs typeface="Times New Roman" pitchFamily="18" charset="0"/>
              </a:rPr>
              <a:t>Γιατί μαράθηκαν τα δέντρα; </a:t>
            </a:r>
            <a:endParaRPr lang="el-GR" sz="2400" dirty="0">
              <a:latin typeface="Arial" charset="0"/>
              <a:ea typeface="Calibri" pitchFamily="34" charset="0"/>
              <a:cs typeface="Times New Roman" pitchFamily="18" charset="0"/>
            </a:endParaRPr>
          </a:p>
          <a:p>
            <a:pPr eaLnBrk="0" hangingPunct="0">
              <a:buFont typeface="Wingdings" pitchFamily="2" charset="2"/>
              <a:buChar char="ü"/>
              <a:defRPr/>
            </a:pPr>
            <a:r>
              <a:rPr lang="el-GR" sz="2400" dirty="0">
                <a:latin typeface="Times New Roman" pitchFamily="18" charset="0"/>
                <a:ea typeface="Calibri" pitchFamily="34" charset="0"/>
                <a:cs typeface="Times New Roman" pitchFamily="18" charset="0"/>
              </a:rPr>
              <a:t>Πώς θα μπορούσαμε να χρησιμοποιήσουμε το ύφασμα χωρίς να περισσέψει;</a:t>
            </a:r>
            <a:endParaRPr lang="el-GR" sz="2400" dirty="0">
              <a:latin typeface="Arial" charset="0"/>
              <a:ea typeface="Calibri" pitchFamily="34" charset="0"/>
              <a:cs typeface="Times New Roman" pitchFamily="18" charset="0"/>
            </a:endParaRPr>
          </a:p>
          <a:p>
            <a:pPr eaLnBrk="0" hangingPunct="0">
              <a:buFont typeface="Wingdings" pitchFamily="2" charset="2"/>
              <a:buChar char="ü"/>
              <a:defRPr/>
            </a:pPr>
            <a:r>
              <a:rPr lang="el-GR" sz="2400" dirty="0">
                <a:latin typeface="Times New Roman" pitchFamily="18" charset="0"/>
                <a:ea typeface="Calibri" pitchFamily="34" charset="0"/>
                <a:cs typeface="Times New Roman" pitchFamily="18" charset="0"/>
              </a:rPr>
              <a:t>Είσαι ευχαριστημένος από το αποτέλεσμα; Τι άλλο θα μπορούσες να κάνεις;</a:t>
            </a:r>
            <a:endParaRPr lang="el-GR" sz="2400" dirty="0">
              <a:latin typeface="Arial" charset="0"/>
              <a:ea typeface="Calibri" pitchFamily="34" charset="0"/>
              <a:cs typeface="Times New Roman" pitchFamily="18" charset="0"/>
            </a:endParaRPr>
          </a:p>
          <a:p>
            <a:pPr eaLnBrk="0" hangingPunct="0">
              <a:buFont typeface="Wingdings" pitchFamily="2" charset="2"/>
              <a:buChar char="ü"/>
              <a:defRPr/>
            </a:pPr>
            <a:r>
              <a:rPr lang="el-GR" sz="2400" dirty="0">
                <a:latin typeface="Times New Roman" pitchFamily="18" charset="0"/>
                <a:ea typeface="Calibri" pitchFamily="34" charset="0"/>
                <a:cs typeface="Times New Roman" pitchFamily="18" charset="0"/>
              </a:rPr>
              <a:t>Γιατί ακολούθησες αυτή τη διαδρομή; </a:t>
            </a:r>
            <a:endParaRPr lang="el-GR" sz="2400" dirty="0">
              <a:latin typeface="Arial" charset="0"/>
              <a:ea typeface="Calibri" pitchFamily="34" charset="0"/>
              <a:cs typeface="Times New Roman" pitchFamily="18" charset="0"/>
            </a:endParaRPr>
          </a:p>
          <a:p>
            <a:pPr eaLnBrk="0" hangingPunct="0">
              <a:buFont typeface="Wingdings" pitchFamily="2" charset="2"/>
              <a:buChar char="ü"/>
              <a:defRPr/>
            </a:pPr>
            <a:r>
              <a:rPr lang="el-GR" sz="2400" dirty="0">
                <a:latin typeface="Times New Roman" pitchFamily="18" charset="0"/>
                <a:ea typeface="Calibri" pitchFamily="34" charset="0"/>
                <a:cs typeface="Times New Roman" pitchFamily="18" charset="0"/>
              </a:rPr>
              <a:t>Πώς ακριβώς το έκανες; </a:t>
            </a:r>
            <a:endParaRPr lang="el-GR" sz="2400" dirty="0">
              <a:latin typeface="Arial" charset="0"/>
              <a:ea typeface="Calibri" pitchFamily="34" charset="0"/>
              <a:cs typeface="Times New Roman" pitchFamily="18" charset="0"/>
            </a:endParaRPr>
          </a:p>
          <a:p>
            <a:pPr eaLnBrk="0" hangingPunct="0">
              <a:buFont typeface="Wingdings" pitchFamily="2" charset="2"/>
              <a:buChar char="ü"/>
              <a:defRPr/>
            </a:pPr>
            <a:r>
              <a:rPr lang="el-GR" sz="2400" dirty="0">
                <a:latin typeface="Times New Roman" pitchFamily="18" charset="0"/>
                <a:ea typeface="Calibri" pitchFamily="34" charset="0"/>
                <a:cs typeface="Times New Roman" pitchFamily="18" charset="0"/>
              </a:rPr>
              <a:t>Τι σε δυσκόλεψε περισσότερο; </a:t>
            </a:r>
            <a:endParaRPr lang="el-GR" sz="2400" dirty="0">
              <a:latin typeface="Arial" charset="0"/>
              <a:cs typeface="Arial" charset="0"/>
            </a:endParaRPr>
          </a:p>
          <a:p>
            <a:pPr eaLnBrk="0" hangingPunct="0">
              <a:defRPr/>
            </a:pPr>
            <a:endParaRPr lang="el-GR" dirty="0">
              <a:latin typeface="Arial" charset="0"/>
              <a:cs typeface="Arial" charset="0"/>
            </a:endParaRPr>
          </a:p>
        </p:txBody>
      </p:sp>
      <p:sp>
        <p:nvSpPr>
          <p:cNvPr id="9" name="8 - Θέση ημερομηνίας">
            <a:extLst>
              <a:ext uri="{FF2B5EF4-FFF2-40B4-BE49-F238E27FC236}">
                <a16:creationId xmlns:a16="http://schemas.microsoft.com/office/drawing/2014/main" id="{69050856-0C3F-43EA-897C-21A54A41E56D}"/>
              </a:ext>
            </a:extLst>
          </p:cNvPr>
          <p:cNvSpPr>
            <a:spLocks noGrp="1"/>
          </p:cNvSpPr>
          <p:nvPr>
            <p:ph type="dt" sz="quarter" idx="10"/>
          </p:nvPr>
        </p:nvSpPr>
        <p:spPr/>
        <p:txBody>
          <a:bodyPr/>
          <a:lstStyle/>
          <a:p>
            <a:pPr>
              <a:defRPr/>
            </a:pPr>
            <a:fld id="{5D717786-6710-43C6-9EC1-9C9AF5E1719B}" type="datetime1">
              <a:rPr lang="el-GR"/>
              <a:pPr>
                <a:defRPr/>
              </a:pPr>
              <a:t>22/12/2019</a:t>
            </a:fld>
            <a:endParaRPr lang="el-GR"/>
          </a:p>
        </p:txBody>
      </p:sp>
      <p:sp>
        <p:nvSpPr>
          <p:cNvPr id="10" name="9 - Θέση αριθμού διαφάνειας">
            <a:extLst>
              <a:ext uri="{FF2B5EF4-FFF2-40B4-BE49-F238E27FC236}">
                <a16:creationId xmlns:a16="http://schemas.microsoft.com/office/drawing/2014/main" id="{C6044A51-A1F7-43FE-9A1F-6230601FCD8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4FFDD73-EF60-4A5C-8B1F-960BADBBC463}" type="slidenum">
              <a:rPr lang="el-GR" altLang="el-GR">
                <a:solidFill>
                  <a:schemeClr val="tx2"/>
                </a:solidFill>
                <a:latin typeface="Calibri" panose="020F0502020204030204" pitchFamily="34" charset="0"/>
              </a:rPr>
              <a:pPr eaLnBrk="1" hangingPunct="1"/>
              <a:t>16</a:t>
            </a:fld>
            <a:endParaRPr lang="el-GR" altLang="el-GR">
              <a:solidFill>
                <a:schemeClr val="tx2"/>
              </a:solidFill>
              <a:latin typeface="Calibri" panose="020F0502020204030204" pitchFamily="34" charset="0"/>
            </a:endParaRPr>
          </a:p>
        </p:txBody>
      </p:sp>
      <p:sp>
        <p:nvSpPr>
          <p:cNvPr id="11" name="10 - Θέση υποσέλιδου">
            <a:extLst>
              <a:ext uri="{FF2B5EF4-FFF2-40B4-BE49-F238E27FC236}">
                <a16:creationId xmlns:a16="http://schemas.microsoft.com/office/drawing/2014/main" id="{42A09C58-89EF-413E-9A6D-7CE76B2750E0}"/>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Τίτλος">
            <a:extLst>
              <a:ext uri="{FF2B5EF4-FFF2-40B4-BE49-F238E27FC236}">
                <a16:creationId xmlns:a16="http://schemas.microsoft.com/office/drawing/2014/main" id="{8449CEE4-8364-4263-96F0-9CF1D1A80358}"/>
              </a:ext>
            </a:extLst>
          </p:cNvPr>
          <p:cNvSpPr>
            <a:spLocks noGrp="1"/>
          </p:cNvSpPr>
          <p:nvPr>
            <p:ph type="title"/>
          </p:nvPr>
        </p:nvSpPr>
        <p:spPr>
          <a:xfrm>
            <a:off x="612775" y="228600"/>
            <a:ext cx="8153400" cy="990600"/>
          </a:xfrm>
        </p:spPr>
        <p:txBody>
          <a:bodyPr/>
          <a:lstStyle/>
          <a:p>
            <a:pPr eaLnBrk="1" hangingPunct="1"/>
            <a:endParaRPr lang="el-GR" altLang="el-GR"/>
          </a:p>
        </p:txBody>
      </p:sp>
      <p:sp>
        <p:nvSpPr>
          <p:cNvPr id="3" name="2 - Θέση περιεχομένου">
            <a:extLst>
              <a:ext uri="{FF2B5EF4-FFF2-40B4-BE49-F238E27FC236}">
                <a16:creationId xmlns:a16="http://schemas.microsoft.com/office/drawing/2014/main" id="{768B4DF1-298E-4BE3-BDEA-F4F53A735402}"/>
              </a:ext>
            </a:extLst>
          </p:cNvPr>
          <p:cNvSpPr>
            <a:spLocks noGrp="1"/>
          </p:cNvSpPr>
          <p:nvPr>
            <p:ph sz="quarter" idx="1"/>
          </p:nvPr>
        </p:nvSpPr>
        <p:spPr>
          <a:xfrm>
            <a:off x="612775" y="1600200"/>
            <a:ext cx="8153400" cy="4495800"/>
          </a:xfrm>
        </p:spPr>
        <p:txBody>
          <a:bodyPr>
            <a:normAutofit fontScale="85000" lnSpcReduction="20000"/>
          </a:bodyPr>
          <a:lstStyle/>
          <a:p>
            <a:pPr marL="320040" indent="-320040" algn="just" eaLnBrk="1" fontAlgn="auto" hangingPunct="1">
              <a:spcAft>
                <a:spcPts val="0"/>
              </a:spcAft>
              <a:buFont typeface="Wingdings"/>
              <a:buChar char=""/>
              <a:defRPr/>
            </a:pPr>
            <a:r>
              <a:rPr lang="el-GR" b="1" dirty="0">
                <a:solidFill>
                  <a:srgbClr val="7030A0"/>
                </a:solidFill>
              </a:rPr>
              <a:t>Η </a:t>
            </a:r>
            <a:r>
              <a:rPr lang="el-GR" b="1" dirty="0" err="1">
                <a:solidFill>
                  <a:srgbClr val="7030A0"/>
                </a:solidFill>
              </a:rPr>
              <a:t>αυτοαξιολόγηση</a:t>
            </a:r>
            <a:r>
              <a:rPr lang="el-GR" b="1" dirty="0">
                <a:solidFill>
                  <a:srgbClr val="7030A0"/>
                </a:solidFill>
              </a:rPr>
              <a:t> </a:t>
            </a:r>
            <a:r>
              <a:rPr lang="el-GR" dirty="0"/>
              <a:t>ως διαδικασία κατά την οποία τα παιδιά αποτιμούν την πρόοδό τους και τα αποτελέσματα της προσπάθειας που έχουν καταβάλει. </a:t>
            </a:r>
          </a:p>
          <a:p>
            <a:pPr marL="320040" indent="-320040" algn="just" eaLnBrk="1" fontAlgn="auto" hangingPunct="1">
              <a:spcAft>
                <a:spcPts val="0"/>
              </a:spcAft>
              <a:buFont typeface="Wingdings"/>
              <a:buChar char=""/>
              <a:defRPr/>
            </a:pPr>
            <a:r>
              <a:rPr lang="el-GR" dirty="0"/>
              <a:t> </a:t>
            </a:r>
          </a:p>
          <a:p>
            <a:pPr marL="320040" indent="-320040" algn="just" eaLnBrk="1" fontAlgn="auto" hangingPunct="1">
              <a:spcAft>
                <a:spcPts val="0"/>
              </a:spcAft>
              <a:buFont typeface="Wingdings"/>
              <a:buChar char=""/>
              <a:defRPr/>
            </a:pPr>
            <a:r>
              <a:rPr lang="el-GR" u="sng" dirty="0"/>
              <a:t>«Μετατρέπονται», τα ίδια σε </a:t>
            </a:r>
            <a:r>
              <a:rPr lang="el-GR" b="1" u="sng" dirty="0"/>
              <a:t>ερευνητές και ερευνήτριες</a:t>
            </a:r>
            <a:r>
              <a:rPr lang="el-GR" u="sng" dirty="0"/>
              <a:t> της δικής τους μάθησης</a:t>
            </a:r>
            <a:endParaRPr lang="el-GR" dirty="0"/>
          </a:p>
          <a:p>
            <a:pPr marL="320040" indent="-320040" algn="just" eaLnBrk="1" fontAlgn="auto" hangingPunct="1">
              <a:spcAft>
                <a:spcPts val="0"/>
              </a:spcAft>
              <a:buFont typeface="Wingdings"/>
              <a:buChar char=""/>
              <a:defRPr/>
            </a:pPr>
            <a:r>
              <a:rPr lang="el-GR" dirty="0"/>
              <a:t> </a:t>
            </a:r>
          </a:p>
          <a:p>
            <a:pPr marL="320040" indent="-320040" algn="just" eaLnBrk="1" fontAlgn="auto" hangingPunct="1">
              <a:spcAft>
                <a:spcPts val="0"/>
              </a:spcAft>
              <a:buFont typeface="Wingdings"/>
              <a:buChar char=""/>
              <a:defRPr/>
            </a:pPr>
            <a:r>
              <a:rPr lang="el-GR" dirty="0"/>
              <a:t>Τα παιδιά εμπλέκονται σε διαδικασίες </a:t>
            </a:r>
            <a:r>
              <a:rPr lang="el-GR" dirty="0" err="1"/>
              <a:t>αυτοαξιολόγησης</a:t>
            </a:r>
            <a:r>
              <a:rPr lang="el-GR" dirty="0"/>
              <a:t> όταν έχουν τη δυνατότητα:</a:t>
            </a:r>
          </a:p>
          <a:p>
            <a:pPr marL="320040" indent="-320040" algn="just" eaLnBrk="1" fontAlgn="auto" hangingPunct="1">
              <a:spcAft>
                <a:spcPts val="0"/>
              </a:spcAft>
              <a:buFont typeface="Wingdings" panose="05000000000000000000" pitchFamily="2" charset="2"/>
              <a:buBlip>
                <a:blip r:embed="rId2"/>
              </a:buBlip>
              <a:defRPr/>
            </a:pPr>
            <a:r>
              <a:rPr lang="el-GR" dirty="0"/>
              <a:t>να σκεφτούν για τα έργα τους, </a:t>
            </a:r>
          </a:p>
          <a:p>
            <a:pPr marL="320040" indent="-320040" algn="just" eaLnBrk="1" fontAlgn="auto" hangingPunct="1">
              <a:spcAft>
                <a:spcPts val="0"/>
              </a:spcAft>
              <a:buFont typeface="Wingdings" panose="05000000000000000000" pitchFamily="2" charset="2"/>
              <a:buBlip>
                <a:blip r:embed="rId2"/>
              </a:buBlip>
              <a:defRPr/>
            </a:pPr>
            <a:r>
              <a:rPr lang="el-GR" dirty="0"/>
              <a:t>να παρατηρήσουν την πορεία τους </a:t>
            </a:r>
          </a:p>
          <a:p>
            <a:pPr marL="320040" indent="-320040" algn="just" eaLnBrk="1" fontAlgn="auto" hangingPunct="1">
              <a:spcAft>
                <a:spcPts val="0"/>
              </a:spcAft>
              <a:buFont typeface="Wingdings" panose="05000000000000000000" pitchFamily="2" charset="2"/>
              <a:buBlip>
                <a:blip r:embed="rId2"/>
              </a:buBlip>
              <a:defRPr/>
            </a:pPr>
            <a:r>
              <a:rPr lang="el-GR" dirty="0"/>
              <a:t>και να θέσουν τους δικούς τους στόχους</a:t>
            </a:r>
          </a:p>
          <a:p>
            <a:pPr marL="320040" indent="-320040" eaLnBrk="1" fontAlgn="auto" hangingPunct="1">
              <a:spcAft>
                <a:spcPts val="0"/>
              </a:spcAft>
              <a:buFont typeface="Wingdings"/>
              <a:buChar char=""/>
              <a:defRPr/>
            </a:pPr>
            <a:endParaRPr lang="el-GR" dirty="0"/>
          </a:p>
        </p:txBody>
      </p:sp>
      <p:sp>
        <p:nvSpPr>
          <p:cNvPr id="10" name="9 - Θέση ημερομηνίας">
            <a:extLst>
              <a:ext uri="{FF2B5EF4-FFF2-40B4-BE49-F238E27FC236}">
                <a16:creationId xmlns:a16="http://schemas.microsoft.com/office/drawing/2014/main" id="{EEC37C6E-1719-487B-8F17-0324E00F96E1}"/>
              </a:ext>
            </a:extLst>
          </p:cNvPr>
          <p:cNvSpPr>
            <a:spLocks noGrp="1"/>
          </p:cNvSpPr>
          <p:nvPr>
            <p:ph type="dt" sz="quarter" idx="10"/>
          </p:nvPr>
        </p:nvSpPr>
        <p:spPr/>
        <p:txBody>
          <a:bodyPr/>
          <a:lstStyle/>
          <a:p>
            <a:pPr>
              <a:defRPr/>
            </a:pPr>
            <a:fld id="{2A3D8A76-BDB6-4AD8-9AAE-5F0E66A42033}" type="datetime1">
              <a:rPr lang="el-GR"/>
              <a:pPr>
                <a:defRPr/>
              </a:pPr>
              <a:t>22/12/2019</a:t>
            </a:fld>
            <a:endParaRPr lang="el-GR"/>
          </a:p>
        </p:txBody>
      </p:sp>
      <p:sp>
        <p:nvSpPr>
          <p:cNvPr id="11" name="10 - Θέση αριθμού διαφάνειας">
            <a:extLst>
              <a:ext uri="{FF2B5EF4-FFF2-40B4-BE49-F238E27FC236}">
                <a16:creationId xmlns:a16="http://schemas.microsoft.com/office/drawing/2014/main" id="{91A4D1A6-99F4-428E-90A7-317BE2825AF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FE5AA51C-6B74-4037-892E-E8F321498F7B}" type="slidenum">
              <a:rPr lang="el-GR" altLang="el-GR" sz="1200">
                <a:solidFill>
                  <a:srgbClr val="FFFFFF"/>
                </a:solidFill>
                <a:latin typeface="Calibri" panose="020F0502020204030204" pitchFamily="34" charset="0"/>
              </a:rPr>
              <a:pPr eaLnBrk="1" hangingPunct="1">
                <a:lnSpc>
                  <a:spcPct val="80000"/>
                </a:lnSpc>
              </a:pPr>
              <a:t>17</a:t>
            </a:fld>
            <a:endParaRPr lang="el-GR" altLang="el-GR" sz="1200">
              <a:solidFill>
                <a:srgbClr val="FFFFFF"/>
              </a:solidFill>
              <a:latin typeface="Calibri" panose="020F0502020204030204" pitchFamily="34" charset="0"/>
            </a:endParaRPr>
          </a:p>
        </p:txBody>
      </p:sp>
      <p:sp>
        <p:nvSpPr>
          <p:cNvPr id="12" name="11 - Θέση υποσέλιδου">
            <a:extLst>
              <a:ext uri="{FF2B5EF4-FFF2-40B4-BE49-F238E27FC236}">
                <a16:creationId xmlns:a16="http://schemas.microsoft.com/office/drawing/2014/main" id="{8A222BD3-9CC2-4DA5-A64C-3C0F7225D6FD}"/>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a:extLst>
              <a:ext uri="{FF2B5EF4-FFF2-40B4-BE49-F238E27FC236}">
                <a16:creationId xmlns:a16="http://schemas.microsoft.com/office/drawing/2014/main" id="{9D427CA2-A040-4B34-B884-EB8AA65FEB88}"/>
              </a:ext>
            </a:extLst>
          </p:cNvPr>
          <p:cNvSpPr>
            <a:spLocks noChangeArrowheads="1"/>
          </p:cNvSpPr>
          <p:nvPr/>
        </p:nvSpPr>
        <p:spPr bwMode="auto">
          <a:xfrm>
            <a:off x="0" y="0"/>
            <a:ext cx="9144000"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pPr>
            <a:endParaRPr lang="el-GR" altLang="el-GR" sz="2400" b="1"/>
          </a:p>
          <a:p>
            <a:pPr>
              <a:lnSpc>
                <a:spcPct val="150000"/>
              </a:lnSpc>
              <a:buFontTx/>
              <a:buAutoNum type="arabicPeriod"/>
            </a:pPr>
            <a:r>
              <a:rPr lang="el-GR" altLang="el-GR" sz="2400" b="1">
                <a:latin typeface="Times New Roman" panose="02020603050405020304" pitchFamily="18" charset="0"/>
                <a:ea typeface="Calibri" panose="020F0502020204030204" pitchFamily="34" charset="0"/>
                <a:cs typeface="Times New Roman" panose="02020603050405020304" pitchFamily="18" charset="0"/>
              </a:rPr>
              <a:t>Οι αυτοαξιολογικές αναφορές του παιδιού, </a:t>
            </a:r>
            <a:r>
              <a:rPr lang="el-GR" altLang="el-GR" sz="2400">
                <a:latin typeface="Times New Roman" panose="02020603050405020304" pitchFamily="18" charset="0"/>
                <a:ea typeface="Calibri" panose="020F0502020204030204" pitchFamily="34" charset="0"/>
                <a:cs typeface="Times New Roman" panose="02020603050405020304" pitchFamily="18" charset="0"/>
              </a:rPr>
              <a:t>καταγεγραμμένες και καταχωρισμένες στον ατομικό του φάκελο από τον/την εκπαιδευτικό, παρέχουν πληροφορίες </a:t>
            </a:r>
            <a:r>
              <a:rPr lang="el-GR" altLang="el-GR" sz="2400" b="1">
                <a:latin typeface="Times New Roman" panose="02020603050405020304" pitchFamily="18" charset="0"/>
                <a:ea typeface="Calibri" panose="020F0502020204030204" pitchFamily="34" charset="0"/>
                <a:cs typeface="Times New Roman" panose="02020603050405020304" pitchFamily="18" charset="0"/>
              </a:rPr>
              <a:t>στην οικογένεια του παιδιού</a:t>
            </a:r>
            <a:r>
              <a:rPr lang="el-GR" altLang="el-GR" sz="2400">
                <a:latin typeface="Times New Roman" panose="02020603050405020304" pitchFamily="18" charset="0"/>
                <a:ea typeface="Calibri" panose="020F0502020204030204" pitchFamily="34" charset="0"/>
                <a:cs typeface="Times New Roman" panose="02020603050405020304" pitchFamily="18" charset="0"/>
              </a:rPr>
              <a:t> για το πώς διαχειρίζεται τις δυσκολίες του, ποιες είναι οι ανάγκες, οι στόχοι του και ποια είναι η αυτοεικόνα του, ώστε να μπορούν δράσουν ανάλογα.</a:t>
            </a:r>
            <a:endParaRPr lang="el-GR" altLang="el-GR" sz="2400">
              <a:ea typeface="Calibri" panose="020F0502020204030204" pitchFamily="34" charset="0"/>
              <a:cs typeface="Times New Roman" panose="02020603050405020304" pitchFamily="18" charset="0"/>
            </a:endParaRPr>
          </a:p>
          <a:p>
            <a:pPr>
              <a:lnSpc>
                <a:spcPct val="150000"/>
              </a:lnSpc>
              <a:buFontTx/>
              <a:buAutoNum type="arabicPeriod"/>
            </a:pPr>
            <a:r>
              <a:rPr lang="el-GR" altLang="el-GR" sz="2400" b="1">
                <a:latin typeface="Times New Roman" panose="02020603050405020304" pitchFamily="18" charset="0"/>
                <a:ea typeface="Calibri" panose="020F0502020204030204" pitchFamily="34" charset="0"/>
                <a:cs typeface="Times New Roman" panose="02020603050405020304" pitchFamily="18" charset="0"/>
              </a:rPr>
              <a:t>Αποτελεσματικές στρατηγικές:</a:t>
            </a:r>
            <a:r>
              <a:rPr lang="el-GR" altLang="el-GR" sz="2400">
                <a:latin typeface="Times New Roman" panose="02020603050405020304" pitchFamily="18" charset="0"/>
                <a:ea typeface="Calibri" panose="020F0502020204030204" pitchFamily="34" charset="0"/>
                <a:cs typeface="Times New Roman" panose="02020603050405020304" pitchFamily="18" charset="0"/>
              </a:rPr>
              <a:t> ο/η εκπαιδευτικός διατυπώνει τις κατάλληλες ερωτήσεις στα παιδιά, συζητά μαζί τους για το περιεχόμενο του ατομικού τους φακέλου και «μοιράζεται» με τα παιδιά τούς μαθησιακούς στόχους και τα κριτήρια επιτυχίας.</a:t>
            </a:r>
            <a:endParaRPr lang="el-GR" altLang="el-GR" sz="2400"/>
          </a:p>
          <a:p>
            <a:endParaRPr lang="el-GR" altLang="el-GR"/>
          </a:p>
        </p:txBody>
      </p:sp>
      <p:sp>
        <p:nvSpPr>
          <p:cNvPr id="9" name="8 - Θέση ημερομηνίας">
            <a:extLst>
              <a:ext uri="{FF2B5EF4-FFF2-40B4-BE49-F238E27FC236}">
                <a16:creationId xmlns:a16="http://schemas.microsoft.com/office/drawing/2014/main" id="{0CBE19EA-A7FD-44F4-9763-25E35067E068}"/>
              </a:ext>
            </a:extLst>
          </p:cNvPr>
          <p:cNvSpPr>
            <a:spLocks noGrp="1"/>
          </p:cNvSpPr>
          <p:nvPr>
            <p:ph type="dt" sz="quarter" idx="10"/>
          </p:nvPr>
        </p:nvSpPr>
        <p:spPr/>
        <p:txBody>
          <a:bodyPr/>
          <a:lstStyle/>
          <a:p>
            <a:pPr>
              <a:defRPr/>
            </a:pPr>
            <a:fld id="{AE581087-8813-443C-B909-40D55A7BD4A6}" type="datetime1">
              <a:rPr lang="el-GR"/>
              <a:pPr>
                <a:defRPr/>
              </a:pPr>
              <a:t>22/12/2019</a:t>
            </a:fld>
            <a:endParaRPr lang="el-GR"/>
          </a:p>
        </p:txBody>
      </p:sp>
      <p:sp>
        <p:nvSpPr>
          <p:cNvPr id="10" name="9 - Θέση αριθμού διαφάνειας">
            <a:extLst>
              <a:ext uri="{FF2B5EF4-FFF2-40B4-BE49-F238E27FC236}">
                <a16:creationId xmlns:a16="http://schemas.microsoft.com/office/drawing/2014/main" id="{5BAED2EF-EADF-445E-8DBF-3773753CDD0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F5EF286-0984-44A1-B9A4-9C1ABA90EF8A}" type="slidenum">
              <a:rPr lang="el-GR" altLang="el-GR">
                <a:solidFill>
                  <a:schemeClr val="tx2"/>
                </a:solidFill>
                <a:latin typeface="Calibri" panose="020F0502020204030204" pitchFamily="34" charset="0"/>
              </a:rPr>
              <a:pPr eaLnBrk="1" hangingPunct="1"/>
              <a:t>18</a:t>
            </a:fld>
            <a:endParaRPr lang="el-GR" altLang="el-GR">
              <a:solidFill>
                <a:schemeClr val="tx2"/>
              </a:solidFill>
              <a:latin typeface="Calibri" panose="020F0502020204030204" pitchFamily="34" charset="0"/>
            </a:endParaRPr>
          </a:p>
        </p:txBody>
      </p:sp>
      <p:sp>
        <p:nvSpPr>
          <p:cNvPr id="11" name="10 - Θέση υποσέλιδου">
            <a:extLst>
              <a:ext uri="{FF2B5EF4-FFF2-40B4-BE49-F238E27FC236}">
                <a16:creationId xmlns:a16="http://schemas.microsoft.com/office/drawing/2014/main" id="{CF668BBD-AE23-49B0-8F07-37BEE43E1B4C}"/>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Τίτλος">
            <a:extLst>
              <a:ext uri="{FF2B5EF4-FFF2-40B4-BE49-F238E27FC236}">
                <a16:creationId xmlns:a16="http://schemas.microsoft.com/office/drawing/2014/main" id="{939640B6-558A-4BAF-AAC6-6F04909246C2}"/>
              </a:ext>
            </a:extLst>
          </p:cNvPr>
          <p:cNvSpPr>
            <a:spLocks noGrp="1"/>
          </p:cNvSpPr>
          <p:nvPr>
            <p:ph type="title"/>
          </p:nvPr>
        </p:nvSpPr>
        <p:spPr>
          <a:xfrm>
            <a:off x="612775" y="428625"/>
            <a:ext cx="8153400" cy="1071563"/>
          </a:xfrm>
        </p:spPr>
        <p:txBody>
          <a:bodyPr/>
          <a:lstStyle/>
          <a:p>
            <a:pPr algn="ctr" eaLnBrk="1" hangingPunct="1"/>
            <a:r>
              <a:rPr lang="el-GR" altLang="el-GR" sz="3200" b="1"/>
              <a:t>Ο ατομικός φάκελος του παιδιού</a:t>
            </a:r>
            <a:br>
              <a:rPr lang="el-GR" altLang="el-GR"/>
            </a:br>
            <a:endParaRPr lang="el-GR" altLang="el-GR"/>
          </a:p>
        </p:txBody>
      </p:sp>
      <p:sp>
        <p:nvSpPr>
          <p:cNvPr id="3" name="2 - Θέση περιεχομένου">
            <a:extLst>
              <a:ext uri="{FF2B5EF4-FFF2-40B4-BE49-F238E27FC236}">
                <a16:creationId xmlns:a16="http://schemas.microsoft.com/office/drawing/2014/main" id="{2144F06F-44BE-4346-8FBD-87AA080A1AEA}"/>
              </a:ext>
            </a:extLst>
          </p:cNvPr>
          <p:cNvSpPr>
            <a:spLocks noGrp="1"/>
          </p:cNvSpPr>
          <p:nvPr>
            <p:ph sz="quarter" idx="1"/>
          </p:nvPr>
        </p:nvSpPr>
        <p:spPr>
          <a:xfrm>
            <a:off x="612775" y="1600200"/>
            <a:ext cx="8153400" cy="4495800"/>
          </a:xfrm>
        </p:spPr>
        <p:txBody>
          <a:bodyPr>
            <a:normAutofit fontScale="92500" lnSpcReduction="10000"/>
          </a:bodyPr>
          <a:lstStyle/>
          <a:p>
            <a:pPr marL="320040" indent="-320040" eaLnBrk="1" fontAlgn="auto" hangingPunct="1">
              <a:spcAft>
                <a:spcPts val="0"/>
              </a:spcAft>
              <a:buFont typeface="Wingdings" panose="05000000000000000000" pitchFamily="2" charset="2"/>
              <a:buNone/>
              <a:defRPr/>
            </a:pPr>
            <a:endParaRPr lang="el-GR" dirty="0"/>
          </a:p>
          <a:p>
            <a:pPr marL="320040" indent="-320040" algn="just" eaLnBrk="1" fontAlgn="auto" hangingPunct="1">
              <a:spcAft>
                <a:spcPts val="0"/>
              </a:spcAft>
              <a:buFont typeface="Wingdings"/>
              <a:buChar char=""/>
              <a:defRPr/>
            </a:pPr>
            <a:r>
              <a:rPr lang="el-GR" sz="2600" dirty="0"/>
              <a:t>Στο νηπιαγωγείο η αξιολόγηση προσδιορίζεται από </a:t>
            </a:r>
            <a:r>
              <a:rPr lang="el-GR" sz="2600" b="1" dirty="0"/>
              <a:t>εναλλακτικές μορφές αξιολόγησης.</a:t>
            </a:r>
            <a:r>
              <a:rPr lang="el-GR" sz="2600" dirty="0"/>
              <a:t> </a:t>
            </a:r>
          </a:p>
          <a:p>
            <a:pPr marL="320040" indent="-320040" algn="just" eaLnBrk="1" fontAlgn="auto" hangingPunct="1">
              <a:spcAft>
                <a:spcPts val="0"/>
              </a:spcAft>
              <a:buFont typeface="Wingdings"/>
              <a:buChar char=""/>
              <a:defRPr/>
            </a:pPr>
            <a:r>
              <a:rPr lang="el-GR" sz="2600" dirty="0"/>
              <a:t>Μια μορφή εναλλακτικής αξιολόγησης </a:t>
            </a:r>
            <a:r>
              <a:rPr lang="el-GR" sz="2600" u="sng" dirty="0"/>
              <a:t>ο ατομικός φάκελος του νηπίου (</a:t>
            </a:r>
            <a:r>
              <a:rPr lang="el-GR" sz="2600" u="sng" dirty="0" err="1"/>
              <a:t>Portfolio</a:t>
            </a:r>
            <a:r>
              <a:rPr lang="el-GR" sz="2600" u="sng" dirty="0"/>
              <a:t>)</a:t>
            </a:r>
            <a:r>
              <a:rPr lang="el-GR" sz="2600" dirty="0"/>
              <a:t>, αντλεί τις αρχές του από την «αυθεντική αξιολόγηση», και βασίζεται:</a:t>
            </a:r>
          </a:p>
          <a:p>
            <a:pPr marL="320040" indent="-320040" algn="just" eaLnBrk="1" fontAlgn="auto" hangingPunct="1">
              <a:spcAft>
                <a:spcPts val="0"/>
              </a:spcAft>
              <a:buFont typeface="Wingdings" panose="05000000000000000000" pitchFamily="2" charset="2"/>
              <a:buBlip>
                <a:blip r:embed="rId2"/>
              </a:buBlip>
              <a:defRPr/>
            </a:pPr>
            <a:r>
              <a:rPr lang="el-GR" sz="2600" dirty="0"/>
              <a:t>στην παρατήρηση, </a:t>
            </a:r>
          </a:p>
          <a:p>
            <a:pPr marL="320040" indent="-320040" algn="just" eaLnBrk="1" fontAlgn="auto" hangingPunct="1">
              <a:spcAft>
                <a:spcPts val="0"/>
              </a:spcAft>
              <a:buFont typeface="Wingdings" panose="05000000000000000000" pitchFamily="2" charset="2"/>
              <a:buBlip>
                <a:blip r:embed="rId2"/>
              </a:buBlip>
              <a:defRPr/>
            </a:pPr>
            <a:r>
              <a:rPr lang="el-GR" sz="2600" dirty="0"/>
              <a:t>στην ποιοτική αξιολόγηση,</a:t>
            </a:r>
          </a:p>
          <a:p>
            <a:pPr marL="320040" indent="-320040" algn="just" eaLnBrk="1" fontAlgn="auto" hangingPunct="1">
              <a:spcAft>
                <a:spcPts val="0"/>
              </a:spcAft>
              <a:buFont typeface="Wingdings" panose="05000000000000000000" pitchFamily="2" charset="2"/>
              <a:buBlip>
                <a:blip r:embed="rId2"/>
              </a:buBlip>
              <a:defRPr/>
            </a:pPr>
            <a:r>
              <a:rPr lang="el-GR" sz="2600" dirty="0"/>
              <a:t>και στην </a:t>
            </a:r>
            <a:r>
              <a:rPr lang="el-GR" sz="2600" dirty="0" err="1"/>
              <a:t>αυτοαξιολόγηση</a:t>
            </a:r>
            <a:r>
              <a:rPr lang="el-GR" sz="2600" dirty="0"/>
              <a:t> </a:t>
            </a:r>
          </a:p>
          <a:p>
            <a:pPr marL="320040" indent="-320040" algn="just" eaLnBrk="1" fontAlgn="auto" hangingPunct="1">
              <a:spcAft>
                <a:spcPts val="0"/>
              </a:spcAft>
              <a:buFont typeface="Wingdings" panose="05000000000000000000" pitchFamily="2" charset="2"/>
              <a:buBlip>
                <a:blip r:embed="rId2"/>
              </a:buBlip>
              <a:defRPr/>
            </a:pPr>
            <a:r>
              <a:rPr lang="el-GR" sz="2600" dirty="0"/>
              <a:t>και αποτυπώνει την πορεία της προσωπικής ανάπτυξης και εξέλιξης των νηπίων.</a:t>
            </a:r>
          </a:p>
          <a:p>
            <a:pPr marL="320040" indent="-320040" eaLnBrk="1" fontAlgn="auto" hangingPunct="1">
              <a:spcAft>
                <a:spcPts val="0"/>
              </a:spcAft>
              <a:buFont typeface="Wingdings"/>
              <a:buChar char=""/>
              <a:defRPr/>
            </a:pPr>
            <a:endParaRPr lang="el-GR" dirty="0"/>
          </a:p>
        </p:txBody>
      </p:sp>
      <p:sp>
        <p:nvSpPr>
          <p:cNvPr id="10" name="9 - Θέση ημερομηνίας">
            <a:extLst>
              <a:ext uri="{FF2B5EF4-FFF2-40B4-BE49-F238E27FC236}">
                <a16:creationId xmlns:a16="http://schemas.microsoft.com/office/drawing/2014/main" id="{B4A09196-19B1-47D1-B78F-191B0C27EBB1}"/>
              </a:ext>
            </a:extLst>
          </p:cNvPr>
          <p:cNvSpPr>
            <a:spLocks noGrp="1"/>
          </p:cNvSpPr>
          <p:nvPr>
            <p:ph type="dt" sz="quarter" idx="10"/>
          </p:nvPr>
        </p:nvSpPr>
        <p:spPr/>
        <p:txBody>
          <a:bodyPr/>
          <a:lstStyle/>
          <a:p>
            <a:pPr>
              <a:defRPr/>
            </a:pPr>
            <a:fld id="{4B096D02-DE91-4F9F-89BD-61ABD61F2395}" type="datetime1">
              <a:rPr lang="el-GR"/>
              <a:pPr>
                <a:defRPr/>
              </a:pPr>
              <a:t>22/12/2019</a:t>
            </a:fld>
            <a:endParaRPr lang="el-GR"/>
          </a:p>
        </p:txBody>
      </p:sp>
      <p:sp>
        <p:nvSpPr>
          <p:cNvPr id="11" name="10 - Θέση αριθμού διαφάνειας">
            <a:extLst>
              <a:ext uri="{FF2B5EF4-FFF2-40B4-BE49-F238E27FC236}">
                <a16:creationId xmlns:a16="http://schemas.microsoft.com/office/drawing/2014/main" id="{0F5C45E9-C60C-4FB1-9BCF-1F1D2F935B9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5D7D01C6-74A2-44B4-B161-D1A3C3D61151}" type="slidenum">
              <a:rPr lang="el-GR" altLang="el-GR" sz="1200">
                <a:solidFill>
                  <a:srgbClr val="FFFFFF"/>
                </a:solidFill>
                <a:latin typeface="Calibri" panose="020F0502020204030204" pitchFamily="34" charset="0"/>
              </a:rPr>
              <a:pPr eaLnBrk="1" hangingPunct="1">
                <a:lnSpc>
                  <a:spcPct val="80000"/>
                </a:lnSpc>
              </a:pPr>
              <a:t>19</a:t>
            </a:fld>
            <a:endParaRPr lang="el-GR" altLang="el-GR" sz="1200">
              <a:solidFill>
                <a:srgbClr val="FFFFFF"/>
              </a:solidFill>
              <a:latin typeface="Calibri" panose="020F0502020204030204" pitchFamily="34" charset="0"/>
            </a:endParaRPr>
          </a:p>
        </p:txBody>
      </p:sp>
      <p:sp>
        <p:nvSpPr>
          <p:cNvPr id="12" name="11 - Θέση υποσέλιδου">
            <a:extLst>
              <a:ext uri="{FF2B5EF4-FFF2-40B4-BE49-F238E27FC236}">
                <a16:creationId xmlns:a16="http://schemas.microsoft.com/office/drawing/2014/main" id="{A9890333-6D9C-4043-88A5-5E3CD33915CC}"/>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a:extLst>
              <a:ext uri="{FF2B5EF4-FFF2-40B4-BE49-F238E27FC236}">
                <a16:creationId xmlns:a16="http://schemas.microsoft.com/office/drawing/2014/main" id="{6F88D2A2-8A64-4CEE-A157-797E50E6455F}"/>
              </a:ext>
            </a:extLst>
          </p:cNvPr>
          <p:cNvSpPr>
            <a:spLocks noGrp="1"/>
          </p:cNvSpPr>
          <p:nvPr>
            <p:ph type="title"/>
          </p:nvPr>
        </p:nvSpPr>
        <p:spPr>
          <a:xfrm>
            <a:off x="612775" y="228600"/>
            <a:ext cx="8153400" cy="990600"/>
          </a:xfrm>
        </p:spPr>
        <p:txBody>
          <a:bodyPr/>
          <a:lstStyle/>
          <a:p>
            <a:pPr algn="ctr" eaLnBrk="1" hangingPunct="1"/>
            <a:r>
              <a:rPr lang="el-GR" altLang="el-GR" sz="2800" b="1"/>
              <a:t>Η αξιολόγηση για τη μάθηση και η αξιολόγηση της μάθησης στο Νηπιαγωγείο</a:t>
            </a:r>
            <a:endParaRPr lang="el-GR" altLang="el-GR" sz="2800"/>
          </a:p>
        </p:txBody>
      </p:sp>
      <p:sp>
        <p:nvSpPr>
          <p:cNvPr id="3" name="2 - Θέση περιεχομένου">
            <a:extLst>
              <a:ext uri="{FF2B5EF4-FFF2-40B4-BE49-F238E27FC236}">
                <a16:creationId xmlns:a16="http://schemas.microsoft.com/office/drawing/2014/main" id="{F267E06A-EB4C-4840-88E4-A3A6DBE67C3B}"/>
              </a:ext>
            </a:extLst>
          </p:cNvPr>
          <p:cNvSpPr>
            <a:spLocks noGrp="1"/>
          </p:cNvSpPr>
          <p:nvPr>
            <p:ph sz="quarter" idx="1"/>
          </p:nvPr>
        </p:nvSpPr>
        <p:spPr>
          <a:xfrm>
            <a:off x="357188" y="1600200"/>
            <a:ext cx="8408987" cy="4495800"/>
          </a:xfrm>
          <a:ln w="38100">
            <a:solidFill>
              <a:srgbClr val="7030A0"/>
            </a:solidFill>
          </a:ln>
        </p:spPr>
        <p:txBody>
          <a:bodyPr>
            <a:normAutofit/>
          </a:bodyPr>
          <a:lstStyle/>
          <a:p>
            <a:pPr marL="320040" indent="-320040" eaLnBrk="1" fontAlgn="auto" hangingPunct="1">
              <a:lnSpc>
                <a:spcPct val="150000"/>
              </a:lnSpc>
              <a:spcAft>
                <a:spcPts val="0"/>
              </a:spcAft>
              <a:buFont typeface="Wingdings" panose="05000000000000000000" pitchFamily="2" charset="2"/>
              <a:buNone/>
              <a:defRPr/>
            </a:pPr>
            <a:r>
              <a:rPr lang="el-GR" sz="2400" b="1" u="sng" dirty="0">
                <a:solidFill>
                  <a:schemeClr val="accent6">
                    <a:lumMod val="50000"/>
                  </a:schemeClr>
                </a:solidFill>
              </a:rPr>
              <a:t>Αξιολόγηση για τη μάθηση </a:t>
            </a:r>
            <a:endParaRPr lang="el-GR" sz="2400" b="1" dirty="0">
              <a:solidFill>
                <a:schemeClr val="accent6">
                  <a:lumMod val="50000"/>
                </a:schemeClr>
              </a:solidFill>
            </a:endParaRPr>
          </a:p>
          <a:p>
            <a:pPr marL="320040" indent="-320040" algn="just" eaLnBrk="1" fontAlgn="auto" hangingPunct="1">
              <a:lnSpc>
                <a:spcPct val="150000"/>
              </a:lnSpc>
              <a:spcAft>
                <a:spcPts val="0"/>
              </a:spcAft>
              <a:buFont typeface="Wingdings"/>
              <a:buChar char=""/>
              <a:defRPr/>
            </a:pPr>
            <a:r>
              <a:rPr lang="en-US" sz="2400" dirty="0"/>
              <a:t>O</a:t>
            </a:r>
            <a:r>
              <a:rPr lang="el-GR" sz="2400" dirty="0"/>
              <a:t> εκπαιδευτικός χρησιμοποιώντας ποικίλες μεθόδους αξιοποιεί συνεχώς δεδομένα από την εκπαιδευτική πράξη και τη συμμετοχή των μαθητών σε αυτήν, με στόχο </a:t>
            </a:r>
            <a:r>
              <a:rPr lang="el-GR" sz="2400" b="1" dirty="0"/>
              <a:t>τη βελτίωση της διαδικασίας της διδασκαλίας και της μάθησης,</a:t>
            </a:r>
            <a:r>
              <a:rPr lang="el-GR" sz="2400" dirty="0"/>
              <a:t> που θα οδηγήσει και στην ανάπτυξη των νηπίων σε ποικίλους τομείς. </a:t>
            </a:r>
          </a:p>
          <a:p>
            <a:pPr marL="320040" indent="-320040" algn="just" eaLnBrk="1" fontAlgn="auto" hangingPunct="1">
              <a:lnSpc>
                <a:spcPct val="150000"/>
              </a:lnSpc>
              <a:spcAft>
                <a:spcPts val="0"/>
              </a:spcAft>
              <a:buFont typeface="Wingdings"/>
              <a:buChar char=""/>
              <a:defRPr/>
            </a:pPr>
            <a:r>
              <a:rPr lang="el-GR" sz="2400" dirty="0"/>
              <a:t>Αποτελεί  μια μαθησιακή και </a:t>
            </a:r>
            <a:r>
              <a:rPr lang="el-GR" sz="2400" dirty="0" err="1"/>
              <a:t>αναστοχαστική</a:t>
            </a:r>
            <a:r>
              <a:rPr lang="el-GR" sz="2400" dirty="0"/>
              <a:t> διαδικασία. </a:t>
            </a:r>
          </a:p>
        </p:txBody>
      </p:sp>
      <p:sp>
        <p:nvSpPr>
          <p:cNvPr id="10" name="9 - Θέση ημερομηνίας">
            <a:extLst>
              <a:ext uri="{FF2B5EF4-FFF2-40B4-BE49-F238E27FC236}">
                <a16:creationId xmlns:a16="http://schemas.microsoft.com/office/drawing/2014/main" id="{520FEA57-AEA4-4B8D-95A5-16CF21CFED66}"/>
              </a:ext>
            </a:extLst>
          </p:cNvPr>
          <p:cNvSpPr>
            <a:spLocks noGrp="1"/>
          </p:cNvSpPr>
          <p:nvPr>
            <p:ph type="dt" sz="quarter" idx="10"/>
          </p:nvPr>
        </p:nvSpPr>
        <p:spPr/>
        <p:txBody>
          <a:bodyPr/>
          <a:lstStyle/>
          <a:p>
            <a:pPr>
              <a:defRPr/>
            </a:pPr>
            <a:fld id="{091E8215-2A10-45C7-95D2-2F578BCFC3AB}" type="datetime1">
              <a:rPr lang="el-GR"/>
              <a:pPr>
                <a:defRPr/>
              </a:pPr>
              <a:t>22/12/2019</a:t>
            </a:fld>
            <a:endParaRPr lang="el-GR"/>
          </a:p>
        </p:txBody>
      </p:sp>
      <p:sp>
        <p:nvSpPr>
          <p:cNvPr id="11" name="10 - Θέση αριθμού διαφάνειας">
            <a:extLst>
              <a:ext uri="{FF2B5EF4-FFF2-40B4-BE49-F238E27FC236}">
                <a16:creationId xmlns:a16="http://schemas.microsoft.com/office/drawing/2014/main" id="{4B52C44D-8041-49C9-A1FE-EA7F28E01B7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53CA363E-8484-46A6-86A8-EF4ECC5F837A}" type="slidenum">
              <a:rPr lang="el-GR" altLang="el-GR" sz="1200">
                <a:solidFill>
                  <a:srgbClr val="FFFFFF"/>
                </a:solidFill>
                <a:latin typeface="Calibri" panose="020F0502020204030204" pitchFamily="34" charset="0"/>
              </a:rPr>
              <a:pPr eaLnBrk="1" hangingPunct="1">
                <a:lnSpc>
                  <a:spcPct val="80000"/>
                </a:lnSpc>
              </a:pPr>
              <a:t>2</a:t>
            </a:fld>
            <a:endParaRPr lang="el-GR" altLang="el-GR" sz="1200">
              <a:solidFill>
                <a:srgbClr val="FFFFFF"/>
              </a:solidFill>
              <a:latin typeface="Calibri" panose="020F0502020204030204" pitchFamily="34" charset="0"/>
            </a:endParaRPr>
          </a:p>
        </p:txBody>
      </p:sp>
      <p:sp>
        <p:nvSpPr>
          <p:cNvPr id="12" name="11 - Θέση υποσέλιδου">
            <a:extLst>
              <a:ext uri="{FF2B5EF4-FFF2-40B4-BE49-F238E27FC236}">
                <a16:creationId xmlns:a16="http://schemas.microsoft.com/office/drawing/2014/main" id="{6336511B-FC07-47E3-86D0-74C0097F0A15}"/>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a:extLst>
              <a:ext uri="{FF2B5EF4-FFF2-40B4-BE49-F238E27FC236}">
                <a16:creationId xmlns:a16="http://schemas.microsoft.com/office/drawing/2014/main" id="{EB9CBEB4-BEFD-44F9-A052-D1B898720206}"/>
              </a:ext>
            </a:extLst>
          </p:cNvPr>
          <p:cNvSpPr>
            <a:spLocks noChangeArrowheads="1"/>
          </p:cNvSpPr>
          <p:nvPr/>
        </p:nvSpPr>
        <p:spPr bwMode="auto">
          <a:xfrm>
            <a:off x="0" y="0"/>
            <a:ext cx="9144000"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pPr>
            <a:r>
              <a:rPr lang="el-GR" altLang="el-GR" sz="2400">
                <a:cs typeface="Times New Roman" panose="02020603050405020304" pitchFamily="18" charset="0"/>
              </a:rPr>
              <a:t>Η αξιολόγηση της μαθησιακής διαδικασίας πραγματοποιείται με δεδομένα που συλλέγει ο/η νηπιαγωγός και τα οποία αποκαλύπτουν:</a:t>
            </a:r>
            <a:endParaRPr lang="el-GR" altLang="el-GR" sz="2400"/>
          </a:p>
          <a:p>
            <a:pPr algn="just">
              <a:lnSpc>
                <a:spcPct val="150000"/>
              </a:lnSpc>
              <a:buFontTx/>
              <a:buBlip>
                <a:blip r:embed="rId2"/>
              </a:buBlip>
            </a:pPr>
            <a:r>
              <a:rPr lang="el-GR" altLang="el-GR" sz="2400">
                <a:cs typeface="Times New Roman" panose="02020603050405020304" pitchFamily="18" charset="0"/>
              </a:rPr>
              <a:t>τι ακριβώς ενδιαφέρει το παιδί, </a:t>
            </a:r>
            <a:endParaRPr lang="el-GR" altLang="el-GR" sz="2400"/>
          </a:p>
          <a:p>
            <a:pPr algn="just">
              <a:lnSpc>
                <a:spcPct val="150000"/>
              </a:lnSpc>
              <a:buFontTx/>
              <a:buBlip>
                <a:blip r:embed="rId2"/>
              </a:buBlip>
            </a:pPr>
            <a:r>
              <a:rPr lang="el-GR" altLang="el-GR" sz="2400">
                <a:cs typeface="Times New Roman" panose="02020603050405020304" pitchFamily="18" charset="0"/>
              </a:rPr>
              <a:t>τι έχει μάθει,</a:t>
            </a:r>
            <a:endParaRPr lang="el-GR" altLang="el-GR" sz="2400"/>
          </a:p>
          <a:p>
            <a:pPr algn="just">
              <a:lnSpc>
                <a:spcPct val="150000"/>
              </a:lnSpc>
              <a:buFontTx/>
              <a:buBlip>
                <a:blip r:embed="rId2"/>
              </a:buBlip>
            </a:pPr>
            <a:r>
              <a:rPr lang="el-GR" altLang="el-GR" sz="2400">
                <a:cs typeface="Times New Roman" panose="02020603050405020304" pitchFamily="18" charset="0"/>
              </a:rPr>
              <a:t>πως σκέφτεται, </a:t>
            </a:r>
            <a:endParaRPr lang="el-GR" altLang="el-GR" sz="2400"/>
          </a:p>
          <a:p>
            <a:pPr algn="just">
              <a:lnSpc>
                <a:spcPct val="150000"/>
              </a:lnSpc>
              <a:buFontTx/>
              <a:buBlip>
                <a:blip r:embed="rId2"/>
              </a:buBlip>
            </a:pPr>
            <a:r>
              <a:rPr lang="el-GR" altLang="el-GR" sz="2400">
                <a:cs typeface="Times New Roman" panose="02020603050405020304" pitchFamily="18" charset="0"/>
              </a:rPr>
              <a:t>πως δημιουργεί, </a:t>
            </a:r>
            <a:endParaRPr lang="el-GR" altLang="el-GR" sz="2400"/>
          </a:p>
          <a:p>
            <a:pPr algn="just">
              <a:lnSpc>
                <a:spcPct val="150000"/>
              </a:lnSpc>
              <a:buFontTx/>
              <a:buBlip>
                <a:blip r:embed="rId2"/>
              </a:buBlip>
            </a:pPr>
            <a:r>
              <a:rPr lang="el-GR" altLang="el-GR" sz="2400">
                <a:cs typeface="Times New Roman" panose="02020603050405020304" pitchFamily="18" charset="0"/>
              </a:rPr>
              <a:t>πως αναλύει </a:t>
            </a:r>
            <a:endParaRPr lang="el-GR" altLang="el-GR" sz="2400"/>
          </a:p>
          <a:p>
            <a:pPr algn="just">
              <a:lnSpc>
                <a:spcPct val="150000"/>
              </a:lnSpc>
              <a:buFontTx/>
              <a:buBlip>
                <a:blip r:embed="rId2"/>
              </a:buBlip>
            </a:pPr>
            <a:r>
              <a:rPr lang="el-GR" altLang="el-GR" sz="2400">
                <a:cs typeface="Times New Roman" panose="02020603050405020304" pitchFamily="18" charset="0"/>
              </a:rPr>
              <a:t>και πως συνθέτει. </a:t>
            </a:r>
            <a:endParaRPr lang="el-GR" altLang="el-GR" sz="2400"/>
          </a:p>
          <a:p>
            <a:pPr algn="just">
              <a:lnSpc>
                <a:spcPct val="150000"/>
              </a:lnSpc>
            </a:pPr>
            <a:r>
              <a:rPr lang="el-GR" altLang="el-GR" sz="2400" b="1">
                <a:solidFill>
                  <a:srgbClr val="7030A0"/>
                </a:solidFill>
                <a:cs typeface="Times New Roman" panose="02020603050405020304" pitchFamily="18" charset="0"/>
              </a:rPr>
              <a:t>Όλα τα παραπάνω συγκροτούν τον Ατομικό Φάκελο Αξιολόγησης (Portfolio) του νηπίου.</a:t>
            </a:r>
            <a:endParaRPr lang="el-GR" altLang="el-GR" sz="2400" b="1">
              <a:solidFill>
                <a:srgbClr val="7030A0"/>
              </a:solidFill>
            </a:endParaRPr>
          </a:p>
        </p:txBody>
      </p:sp>
      <p:sp>
        <p:nvSpPr>
          <p:cNvPr id="9" name="8 - Θέση ημερομηνίας">
            <a:extLst>
              <a:ext uri="{FF2B5EF4-FFF2-40B4-BE49-F238E27FC236}">
                <a16:creationId xmlns:a16="http://schemas.microsoft.com/office/drawing/2014/main" id="{5715EB5D-1052-41D3-B02D-BC88D3882A21}"/>
              </a:ext>
            </a:extLst>
          </p:cNvPr>
          <p:cNvSpPr>
            <a:spLocks noGrp="1"/>
          </p:cNvSpPr>
          <p:nvPr>
            <p:ph type="dt" sz="quarter" idx="10"/>
          </p:nvPr>
        </p:nvSpPr>
        <p:spPr/>
        <p:txBody>
          <a:bodyPr/>
          <a:lstStyle/>
          <a:p>
            <a:pPr>
              <a:defRPr/>
            </a:pPr>
            <a:fld id="{6449D3A0-FE47-4022-BF72-5A90CAA3F23F}" type="datetime1">
              <a:rPr lang="el-GR"/>
              <a:pPr>
                <a:defRPr/>
              </a:pPr>
              <a:t>22/12/2019</a:t>
            </a:fld>
            <a:endParaRPr lang="el-GR"/>
          </a:p>
        </p:txBody>
      </p:sp>
      <p:sp>
        <p:nvSpPr>
          <p:cNvPr id="10" name="9 - Θέση αριθμού διαφάνειας">
            <a:extLst>
              <a:ext uri="{FF2B5EF4-FFF2-40B4-BE49-F238E27FC236}">
                <a16:creationId xmlns:a16="http://schemas.microsoft.com/office/drawing/2014/main" id="{4E8002AD-E677-4CF9-85E2-02FE6D7B643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86E1B63-4FFF-4429-9905-8CE2E8579EB8}" type="slidenum">
              <a:rPr lang="el-GR" altLang="el-GR">
                <a:solidFill>
                  <a:schemeClr val="tx2"/>
                </a:solidFill>
                <a:latin typeface="Calibri" panose="020F0502020204030204" pitchFamily="34" charset="0"/>
              </a:rPr>
              <a:pPr eaLnBrk="1" hangingPunct="1"/>
              <a:t>20</a:t>
            </a:fld>
            <a:endParaRPr lang="el-GR" altLang="el-GR">
              <a:solidFill>
                <a:schemeClr val="tx2"/>
              </a:solidFill>
              <a:latin typeface="Calibri" panose="020F0502020204030204" pitchFamily="34" charset="0"/>
            </a:endParaRPr>
          </a:p>
        </p:txBody>
      </p:sp>
      <p:sp>
        <p:nvSpPr>
          <p:cNvPr id="11" name="10 - Θέση υποσέλιδου">
            <a:extLst>
              <a:ext uri="{FF2B5EF4-FFF2-40B4-BE49-F238E27FC236}">
                <a16:creationId xmlns:a16="http://schemas.microsoft.com/office/drawing/2014/main" id="{FBB7491D-127B-405E-B048-DAACEC79DE99}"/>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a:extLst>
              <a:ext uri="{FF2B5EF4-FFF2-40B4-BE49-F238E27FC236}">
                <a16:creationId xmlns:a16="http://schemas.microsoft.com/office/drawing/2014/main" id="{DB72A87F-129E-4CDD-BC89-136C6AEAEEB7}"/>
              </a:ext>
            </a:extLst>
          </p:cNvPr>
          <p:cNvSpPr>
            <a:spLocks noChangeArrowheads="1"/>
          </p:cNvSpPr>
          <p:nvPr/>
        </p:nvSpPr>
        <p:spPr bwMode="auto">
          <a:xfrm>
            <a:off x="0" y="0"/>
            <a:ext cx="9144000" cy="6124575"/>
          </a:xfrm>
          <a:prstGeom prst="rect">
            <a:avLst/>
          </a:prstGeom>
          <a:noFill/>
          <a:ln w="9525">
            <a:noFill/>
            <a:miter lim="800000"/>
            <a:headEnd/>
            <a:tailEnd/>
          </a:ln>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pPr>
            <a:r>
              <a:rPr lang="el-GR" altLang="el-GR" sz="2200" b="1" u="sng">
                <a:solidFill>
                  <a:srgbClr val="7030A0"/>
                </a:solidFill>
                <a:latin typeface="Calibri" panose="020F0502020204030204" pitchFamily="34" charset="0"/>
                <a:ea typeface="Calibri" panose="020F0502020204030204" pitchFamily="34" charset="0"/>
                <a:cs typeface="Times New Roman" panose="02020603050405020304" pitchFamily="18" charset="0"/>
              </a:rPr>
              <a:t>Το περιεχόμενο </a:t>
            </a:r>
            <a:r>
              <a:rPr lang="el-GR" altLang="el-GR" sz="2200" b="1">
                <a:solidFill>
                  <a:srgbClr val="7030A0"/>
                </a:solidFill>
                <a:latin typeface="Calibri" panose="020F0502020204030204" pitchFamily="34" charset="0"/>
                <a:ea typeface="Calibri" panose="020F0502020204030204" pitchFamily="34" charset="0"/>
                <a:cs typeface="Times New Roman" panose="02020603050405020304" pitchFamily="18" charset="0"/>
              </a:rPr>
              <a:t>του ατομικού φακέλου του μαθητή στα γνωστικά αντικείμενα μπορεί να περιλαμβάνει: </a:t>
            </a:r>
            <a:endParaRPr lang="el-GR" altLang="el-GR" sz="2200" b="1">
              <a:solidFill>
                <a:srgbClr val="7030A0"/>
              </a:solidFill>
              <a:latin typeface="Calibri" panose="020F0502020204030204" pitchFamily="34" charset="0"/>
              <a:ea typeface="Calibri" panose="020F0502020204030204" pitchFamily="34" charset="0"/>
            </a:endParaRPr>
          </a:p>
          <a:p>
            <a:pPr>
              <a:buFontTx/>
              <a:buAutoNum type="arabicPeriod"/>
            </a:pPr>
            <a:r>
              <a:rPr lang="el-GR" altLang="el-GR" sz="2200" b="1">
                <a:latin typeface="Calibri" panose="020F0502020204030204" pitchFamily="34" charset="0"/>
                <a:ea typeface="Calibri" panose="020F0502020204030204" pitchFamily="34" charset="0"/>
                <a:cs typeface="Times New Roman" panose="02020603050405020304" pitchFamily="18" charset="0"/>
              </a:rPr>
              <a:t>Συνεντεύξεις με τα νήπια</a:t>
            </a:r>
            <a:r>
              <a:rPr lang="el-GR" altLang="el-GR" sz="2200">
                <a:latin typeface="Calibri" panose="020F0502020204030204" pitchFamily="34" charset="0"/>
                <a:ea typeface="Calibri" panose="020F0502020204030204" pitchFamily="34" charset="0"/>
                <a:cs typeface="Times New Roman" panose="02020603050405020304" pitchFamily="18" charset="0"/>
              </a:rPr>
              <a:t> (ομαδικά ή ατομικά) με σκοπό την ανίχνευση των γνώσεών τους για το θέμα που πραγματεύονται, στην αρχή, στο τέλος αλλά και σε διάφορες φάσεις της μαθησιακής διαδικασίας </a:t>
            </a:r>
          </a:p>
          <a:p>
            <a:pPr>
              <a:buFontTx/>
              <a:buAutoNum type="arabicPeriod"/>
            </a:pPr>
            <a:r>
              <a:rPr lang="el-GR" altLang="el-GR" sz="2200" b="1">
                <a:latin typeface="Calibri" panose="020F0502020204030204" pitchFamily="34" charset="0"/>
                <a:ea typeface="Calibri" panose="020F0502020204030204" pitchFamily="34" charset="0"/>
                <a:cs typeface="Times New Roman" panose="02020603050405020304" pitchFamily="18" charset="0"/>
              </a:rPr>
              <a:t>Έργα των παιδιών </a:t>
            </a:r>
            <a:r>
              <a:rPr lang="el-GR" altLang="el-GR" sz="2200">
                <a:latin typeface="Calibri" panose="020F0502020204030204" pitchFamily="34" charset="0"/>
                <a:ea typeface="Calibri" panose="020F0502020204030204" pitchFamily="34" charset="0"/>
                <a:cs typeface="Times New Roman" panose="02020603050405020304" pitchFamily="18" charset="0"/>
              </a:rPr>
              <a:t>(αυθεντικές παραγωγές)</a:t>
            </a:r>
          </a:p>
          <a:p>
            <a:pPr>
              <a:buFontTx/>
              <a:buAutoNum type="arabicPeriod"/>
            </a:pPr>
            <a:r>
              <a:rPr lang="el-GR" altLang="el-GR" sz="2200" b="1">
                <a:latin typeface="Calibri" panose="020F0502020204030204" pitchFamily="34" charset="0"/>
                <a:ea typeface="Calibri" panose="020F0502020204030204" pitchFamily="34" charset="0"/>
                <a:cs typeface="Times New Roman" panose="02020603050405020304" pitchFamily="18" charset="0"/>
              </a:rPr>
              <a:t>Φωτογραφικό υλικό </a:t>
            </a:r>
            <a:r>
              <a:rPr lang="el-GR" altLang="el-GR" sz="2200">
                <a:latin typeface="Calibri" panose="020F0502020204030204" pitchFamily="34" charset="0"/>
                <a:ea typeface="Calibri" panose="020F0502020204030204" pitchFamily="34" charset="0"/>
                <a:cs typeface="Times New Roman" panose="02020603050405020304" pitchFamily="18" charset="0"/>
              </a:rPr>
              <a:t>από την συμμετοχή των παιδιών σε δραστηριότητες </a:t>
            </a:r>
          </a:p>
          <a:p>
            <a:pPr>
              <a:buFontTx/>
              <a:buAutoNum type="arabicPeriod"/>
            </a:pPr>
            <a:r>
              <a:rPr lang="el-GR" altLang="el-GR" sz="2200" b="1">
                <a:latin typeface="Calibri" panose="020F0502020204030204" pitchFamily="34" charset="0"/>
                <a:ea typeface="Calibri" panose="020F0502020204030204" pitchFamily="34" charset="0"/>
                <a:cs typeface="Times New Roman" panose="02020603050405020304" pitchFamily="18" charset="0"/>
              </a:rPr>
              <a:t>Παρατηρήσεις και καταγραφές </a:t>
            </a:r>
            <a:r>
              <a:rPr lang="el-GR" altLang="el-GR" sz="2200">
                <a:latin typeface="Calibri" panose="020F0502020204030204" pitchFamily="34" charset="0"/>
                <a:ea typeface="Calibri" panose="020F0502020204030204" pitchFamily="34" charset="0"/>
                <a:cs typeface="Times New Roman" panose="02020603050405020304" pitchFamily="18" charset="0"/>
              </a:rPr>
              <a:t>του τρόπου σκέψης των παιδιών μετά από τον προβληματισμό που τους τίθεται για κάποιο θέμα. </a:t>
            </a:r>
          </a:p>
          <a:p>
            <a:pPr>
              <a:buFontTx/>
              <a:buAutoNum type="arabicPeriod"/>
            </a:pPr>
            <a:r>
              <a:rPr lang="el-GR" altLang="el-GR" sz="2200" b="1">
                <a:latin typeface="Calibri" panose="020F0502020204030204" pitchFamily="34" charset="0"/>
                <a:ea typeface="Calibri" panose="020F0502020204030204" pitchFamily="34" charset="0"/>
                <a:cs typeface="Times New Roman" panose="02020603050405020304" pitchFamily="18" charset="0"/>
              </a:rPr>
              <a:t>Φόρμα Παρατήρησης </a:t>
            </a:r>
            <a:r>
              <a:rPr lang="el-GR" altLang="el-GR" sz="2200">
                <a:latin typeface="Calibri" panose="020F0502020204030204" pitchFamily="34" charset="0"/>
                <a:ea typeface="Calibri" panose="020F0502020204030204" pitchFamily="34" charset="0"/>
                <a:cs typeface="Times New Roman" panose="02020603050405020304" pitchFamily="18" charset="0"/>
              </a:rPr>
              <a:t>για την αξιολόγηση του νηπίου, η οποία συμπληρώνεται από τη νηπιαγωγό στο τέλος κάθε σχεδίου δράσης ή στο τέλος κάθε τριμήνου. </a:t>
            </a:r>
          </a:p>
          <a:p>
            <a:pPr>
              <a:buFontTx/>
              <a:buAutoNum type="arabicPeriod"/>
            </a:pPr>
            <a:r>
              <a:rPr lang="el-GR" altLang="el-GR" sz="2200" b="1">
                <a:latin typeface="Calibri" panose="020F0502020204030204" pitchFamily="34" charset="0"/>
                <a:ea typeface="Calibri" panose="020F0502020204030204" pitchFamily="34" charset="0"/>
                <a:cs typeface="Times New Roman" panose="02020603050405020304" pitchFamily="18" charset="0"/>
              </a:rPr>
              <a:t>Φύλλο αιτιολόγησης του νηπίου</a:t>
            </a:r>
            <a:r>
              <a:rPr lang="el-GR" altLang="el-GR" sz="2200">
                <a:latin typeface="Calibri" panose="020F0502020204030204" pitchFamily="34" charset="0"/>
                <a:ea typeface="Calibri" panose="020F0502020204030204" pitchFamily="34" charset="0"/>
                <a:cs typeface="Times New Roman" panose="02020603050405020304" pitchFamily="18" charset="0"/>
              </a:rPr>
              <a:t>. Όταν το νήπιο επιλέγει μία εργασία για το portfolio καλείται να συμπληρώσει το συγκεκριμένο φύλλο όπου περιγράφει τη δραστηριότητα, αιτιολογεί γιατί την επέλεξε, αναφέρει τι το δυσκόλεψε ή τι κατάφερε να κάνει. (Αναστοχασμός – Αυτοαξιολόγηση).</a:t>
            </a:r>
            <a:endParaRPr lang="el-GR" altLang="el-GR" sz="2200">
              <a:latin typeface="Calibri" panose="020F0502020204030204" pitchFamily="34" charset="0"/>
              <a:ea typeface="Calibri" panose="020F0502020204030204" pitchFamily="34" charset="0"/>
            </a:endParaRPr>
          </a:p>
          <a:p>
            <a:endParaRPr lang="el-GR" altLang="el-GR">
              <a:ea typeface="Calibri" panose="020F0502020204030204" pitchFamily="34" charset="0"/>
            </a:endParaRPr>
          </a:p>
        </p:txBody>
      </p:sp>
      <p:sp>
        <p:nvSpPr>
          <p:cNvPr id="9" name="8 - Θέση ημερομηνίας">
            <a:extLst>
              <a:ext uri="{FF2B5EF4-FFF2-40B4-BE49-F238E27FC236}">
                <a16:creationId xmlns:a16="http://schemas.microsoft.com/office/drawing/2014/main" id="{FD587D9E-2FDA-406D-8E46-3D04AD8E8D12}"/>
              </a:ext>
            </a:extLst>
          </p:cNvPr>
          <p:cNvSpPr>
            <a:spLocks noGrp="1"/>
          </p:cNvSpPr>
          <p:nvPr>
            <p:ph type="dt" sz="quarter" idx="10"/>
          </p:nvPr>
        </p:nvSpPr>
        <p:spPr/>
        <p:txBody>
          <a:bodyPr/>
          <a:lstStyle/>
          <a:p>
            <a:pPr>
              <a:defRPr/>
            </a:pPr>
            <a:fld id="{BEC56AFF-7BED-4F5E-914B-83F9919504FE}" type="datetime1">
              <a:rPr lang="el-GR"/>
              <a:pPr>
                <a:defRPr/>
              </a:pPr>
              <a:t>22/12/2019</a:t>
            </a:fld>
            <a:endParaRPr lang="el-GR"/>
          </a:p>
        </p:txBody>
      </p:sp>
      <p:sp>
        <p:nvSpPr>
          <p:cNvPr id="10" name="9 - Θέση αριθμού διαφάνειας">
            <a:extLst>
              <a:ext uri="{FF2B5EF4-FFF2-40B4-BE49-F238E27FC236}">
                <a16:creationId xmlns:a16="http://schemas.microsoft.com/office/drawing/2014/main" id="{4DE12692-AD78-4D06-A136-2AD68D70811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20EF051-20C2-4C4D-B6D3-2D6BDA24E440}" type="slidenum">
              <a:rPr lang="el-GR" altLang="el-GR">
                <a:solidFill>
                  <a:schemeClr val="tx2"/>
                </a:solidFill>
                <a:latin typeface="Calibri" panose="020F0502020204030204" pitchFamily="34" charset="0"/>
              </a:rPr>
              <a:pPr eaLnBrk="1" hangingPunct="1"/>
              <a:t>21</a:t>
            </a:fld>
            <a:endParaRPr lang="el-GR" altLang="el-GR">
              <a:solidFill>
                <a:schemeClr val="tx2"/>
              </a:solidFill>
              <a:latin typeface="Calibri" panose="020F0502020204030204" pitchFamily="34" charset="0"/>
            </a:endParaRPr>
          </a:p>
        </p:txBody>
      </p:sp>
      <p:sp>
        <p:nvSpPr>
          <p:cNvPr id="11" name="10 - Θέση υποσέλιδου">
            <a:extLst>
              <a:ext uri="{FF2B5EF4-FFF2-40B4-BE49-F238E27FC236}">
                <a16:creationId xmlns:a16="http://schemas.microsoft.com/office/drawing/2014/main" id="{01106134-EE76-4D96-ACD2-2B6EEA59179A}"/>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a:extLst>
              <a:ext uri="{FF2B5EF4-FFF2-40B4-BE49-F238E27FC236}">
                <a16:creationId xmlns:a16="http://schemas.microsoft.com/office/drawing/2014/main" id="{FA857297-BD1D-4C7D-983B-C53C223A5A88}"/>
              </a:ext>
            </a:extLst>
          </p:cNvPr>
          <p:cNvSpPr>
            <a:spLocks noGrp="1"/>
          </p:cNvSpPr>
          <p:nvPr>
            <p:ph type="title"/>
          </p:nvPr>
        </p:nvSpPr>
        <p:spPr>
          <a:xfrm>
            <a:off x="612775" y="228600"/>
            <a:ext cx="8153400" cy="990600"/>
          </a:xfrm>
        </p:spPr>
        <p:txBody>
          <a:bodyPr/>
          <a:lstStyle/>
          <a:p>
            <a:pPr eaLnBrk="1" hangingPunct="1"/>
            <a:endParaRPr lang="el-GR" altLang="el-GR"/>
          </a:p>
        </p:txBody>
      </p:sp>
      <p:sp>
        <p:nvSpPr>
          <p:cNvPr id="3" name="2 - Θέση περιεχομένου">
            <a:extLst>
              <a:ext uri="{FF2B5EF4-FFF2-40B4-BE49-F238E27FC236}">
                <a16:creationId xmlns:a16="http://schemas.microsoft.com/office/drawing/2014/main" id="{946197F1-307D-455F-901E-622A0B74A69D}"/>
              </a:ext>
            </a:extLst>
          </p:cNvPr>
          <p:cNvSpPr>
            <a:spLocks noGrp="1"/>
          </p:cNvSpPr>
          <p:nvPr>
            <p:ph sz="quarter" idx="1"/>
          </p:nvPr>
        </p:nvSpPr>
        <p:spPr>
          <a:xfrm>
            <a:off x="612775" y="1600200"/>
            <a:ext cx="8153400" cy="4495800"/>
          </a:xfrm>
        </p:spPr>
        <p:txBody>
          <a:bodyPr>
            <a:normAutofit fontScale="85000" lnSpcReduction="20000"/>
          </a:bodyPr>
          <a:lstStyle/>
          <a:p>
            <a:pPr marL="320040" indent="-320040" eaLnBrk="1" fontAlgn="auto" hangingPunct="1">
              <a:spcAft>
                <a:spcPts val="0"/>
              </a:spcAft>
              <a:buFont typeface="Wingdings"/>
              <a:buChar char=""/>
              <a:defRPr/>
            </a:pPr>
            <a:r>
              <a:rPr lang="el-GR" u="sng" dirty="0"/>
              <a:t>Τα στοιχεία της παρατήρησης γνωστοποιούν το πλαίσιο της διδακτικής</a:t>
            </a:r>
            <a:endParaRPr lang="el-GR" dirty="0"/>
          </a:p>
          <a:p>
            <a:pPr marL="320040" indent="-320040" eaLnBrk="1" fontAlgn="auto" hangingPunct="1">
              <a:spcAft>
                <a:spcPts val="0"/>
              </a:spcAft>
              <a:buFont typeface="Wingdings" panose="05000000000000000000" pitchFamily="2" charset="2"/>
              <a:buNone/>
              <a:defRPr/>
            </a:pPr>
            <a:endParaRPr lang="el-GR" dirty="0"/>
          </a:p>
          <a:p>
            <a:pPr marL="320040" indent="-320040" eaLnBrk="1" fontAlgn="auto" hangingPunct="1">
              <a:spcAft>
                <a:spcPts val="0"/>
              </a:spcAft>
              <a:buFont typeface="Wingdings" panose="05000000000000000000" pitchFamily="2" charset="2"/>
              <a:buChar char="ü"/>
              <a:defRPr/>
            </a:pPr>
            <a:r>
              <a:rPr lang="el-GR" dirty="0"/>
              <a:t>Εντάσσουμε τη δραστηριότητα στη λογική του Αναλυτικού Προγράμματος του νηπιαγωγείου.</a:t>
            </a:r>
          </a:p>
          <a:p>
            <a:pPr marL="320040" indent="-320040" eaLnBrk="1" fontAlgn="auto" hangingPunct="1">
              <a:spcAft>
                <a:spcPts val="0"/>
              </a:spcAft>
              <a:buFont typeface="Wingdings" panose="05000000000000000000" pitchFamily="2" charset="2"/>
              <a:buChar char="ü"/>
              <a:defRPr/>
            </a:pPr>
            <a:r>
              <a:rPr lang="el-GR" dirty="0"/>
              <a:t> </a:t>
            </a:r>
          </a:p>
          <a:p>
            <a:pPr marL="320040" indent="-320040" eaLnBrk="1" fontAlgn="auto" hangingPunct="1">
              <a:spcAft>
                <a:spcPts val="0"/>
              </a:spcAft>
              <a:buFont typeface="Wingdings" panose="05000000000000000000" pitchFamily="2" charset="2"/>
              <a:buChar char="ü"/>
              <a:defRPr/>
            </a:pPr>
            <a:r>
              <a:rPr lang="el-GR" dirty="0"/>
              <a:t>Καθορίζουμε τους στόχους σύμφωνα με τα δεδομένα των παρατηρήσεων</a:t>
            </a:r>
          </a:p>
          <a:p>
            <a:pPr marL="320040" indent="-320040" eaLnBrk="1" fontAlgn="auto" hangingPunct="1">
              <a:spcAft>
                <a:spcPts val="0"/>
              </a:spcAft>
              <a:buFont typeface="Wingdings" panose="05000000000000000000" pitchFamily="2" charset="2"/>
              <a:buChar char="ü"/>
              <a:defRPr/>
            </a:pPr>
            <a:endParaRPr lang="el-GR" dirty="0"/>
          </a:p>
          <a:p>
            <a:pPr marL="320040" indent="-320040" eaLnBrk="1" fontAlgn="auto" hangingPunct="1">
              <a:spcAft>
                <a:spcPts val="0"/>
              </a:spcAft>
              <a:buFont typeface="Wingdings" panose="05000000000000000000" pitchFamily="2" charset="2"/>
              <a:buChar char="ü"/>
              <a:defRPr/>
            </a:pPr>
            <a:r>
              <a:rPr lang="el-GR" dirty="0"/>
              <a:t>Και εστιάζουμε τη δραστηριότητα ανάλογα με τα ενδιαφέροντα των μαθητών  που προέκυψαν από τις παρατηρήσεις  </a:t>
            </a:r>
          </a:p>
          <a:p>
            <a:pPr marL="320040" indent="-320040" eaLnBrk="1" fontAlgn="auto" hangingPunct="1">
              <a:spcAft>
                <a:spcPts val="0"/>
              </a:spcAft>
              <a:buFont typeface="Wingdings" panose="05000000000000000000" pitchFamily="2" charset="2"/>
              <a:buNone/>
              <a:defRPr/>
            </a:pPr>
            <a:endParaRPr lang="el-GR" dirty="0"/>
          </a:p>
          <a:p>
            <a:pPr marL="320040" indent="-320040" eaLnBrk="1" fontAlgn="auto" hangingPunct="1">
              <a:spcAft>
                <a:spcPts val="0"/>
              </a:spcAft>
              <a:buFont typeface="Wingdings"/>
              <a:buChar char=""/>
              <a:defRPr/>
            </a:pPr>
            <a:endParaRPr lang="el-GR" dirty="0"/>
          </a:p>
        </p:txBody>
      </p:sp>
      <p:sp>
        <p:nvSpPr>
          <p:cNvPr id="10" name="9 - Θέση ημερομηνίας">
            <a:extLst>
              <a:ext uri="{FF2B5EF4-FFF2-40B4-BE49-F238E27FC236}">
                <a16:creationId xmlns:a16="http://schemas.microsoft.com/office/drawing/2014/main" id="{4BD893CE-9591-4953-B7D2-FECD6BCAD01E}"/>
              </a:ext>
            </a:extLst>
          </p:cNvPr>
          <p:cNvSpPr>
            <a:spLocks noGrp="1"/>
          </p:cNvSpPr>
          <p:nvPr>
            <p:ph type="dt" sz="quarter" idx="10"/>
          </p:nvPr>
        </p:nvSpPr>
        <p:spPr/>
        <p:txBody>
          <a:bodyPr/>
          <a:lstStyle/>
          <a:p>
            <a:pPr>
              <a:defRPr/>
            </a:pPr>
            <a:fld id="{4B84AF47-439A-49DF-BC6A-CA43F1EC7384}" type="datetime1">
              <a:rPr lang="el-GR"/>
              <a:pPr>
                <a:defRPr/>
              </a:pPr>
              <a:t>22/12/2019</a:t>
            </a:fld>
            <a:endParaRPr lang="el-GR"/>
          </a:p>
        </p:txBody>
      </p:sp>
      <p:sp>
        <p:nvSpPr>
          <p:cNvPr id="11" name="10 - Θέση αριθμού διαφάνειας">
            <a:extLst>
              <a:ext uri="{FF2B5EF4-FFF2-40B4-BE49-F238E27FC236}">
                <a16:creationId xmlns:a16="http://schemas.microsoft.com/office/drawing/2014/main" id="{68686E2E-B752-4E45-9640-C857FDC0D21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1E12800F-0A9C-416A-9DD6-156A797E23A1}" type="slidenum">
              <a:rPr lang="el-GR" altLang="el-GR" sz="1200">
                <a:solidFill>
                  <a:srgbClr val="FFFFFF"/>
                </a:solidFill>
                <a:latin typeface="Calibri" panose="020F0502020204030204" pitchFamily="34" charset="0"/>
              </a:rPr>
              <a:pPr eaLnBrk="1" hangingPunct="1">
                <a:lnSpc>
                  <a:spcPct val="80000"/>
                </a:lnSpc>
              </a:pPr>
              <a:t>22</a:t>
            </a:fld>
            <a:endParaRPr lang="el-GR" altLang="el-GR" sz="1200">
              <a:solidFill>
                <a:srgbClr val="FFFFFF"/>
              </a:solidFill>
              <a:latin typeface="Calibri" panose="020F0502020204030204" pitchFamily="34" charset="0"/>
            </a:endParaRPr>
          </a:p>
        </p:txBody>
      </p:sp>
      <p:sp>
        <p:nvSpPr>
          <p:cNvPr id="12" name="11 - Θέση υποσέλιδου">
            <a:extLst>
              <a:ext uri="{FF2B5EF4-FFF2-40B4-BE49-F238E27FC236}">
                <a16:creationId xmlns:a16="http://schemas.microsoft.com/office/drawing/2014/main" id="{FBBCB5D8-F2CE-4297-973A-B51BAB4720DF}"/>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εικόνας">
            <a:extLst>
              <a:ext uri="{FF2B5EF4-FFF2-40B4-BE49-F238E27FC236}">
                <a16:creationId xmlns:a16="http://schemas.microsoft.com/office/drawing/2014/main" id="{E448D126-E466-4769-996E-41D52448D629}"/>
              </a:ext>
            </a:extLst>
          </p:cNvPr>
          <p:cNvSpPr>
            <a:spLocks noGrp="1"/>
          </p:cNvSpPr>
          <p:nvPr>
            <p:ph type="pic" idx="1"/>
          </p:nvPr>
        </p:nvSpPr>
        <p:spPr>
          <a:xfrm>
            <a:off x="1560513" y="0"/>
            <a:ext cx="7583487" cy="4568825"/>
          </a:xfrm>
        </p:spPr>
      </p:sp>
      <p:sp>
        <p:nvSpPr>
          <p:cNvPr id="31747" name="Rectangle 1">
            <a:extLst>
              <a:ext uri="{FF2B5EF4-FFF2-40B4-BE49-F238E27FC236}">
                <a16:creationId xmlns:a16="http://schemas.microsoft.com/office/drawing/2014/main" id="{48C86041-FD88-4D4B-802B-F25DD6AD3A27}"/>
              </a:ext>
            </a:extLst>
          </p:cNvPr>
          <p:cNvSpPr>
            <a:spLocks noChangeArrowheads="1"/>
          </p:cNvSpPr>
          <p:nvPr/>
        </p:nvSpPr>
        <p:spPr bwMode="auto">
          <a:xfrm>
            <a:off x="2143125" y="1285875"/>
            <a:ext cx="7000875"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a:p>
            <a:pPr>
              <a:buFontTx/>
              <a:buAutoNum type="arabicPeriod"/>
            </a:pPr>
            <a:r>
              <a:rPr lang="el-GR" altLang="el-GR" sz="2400">
                <a:cs typeface="Times New Roman" panose="02020603050405020304" pitchFamily="18" charset="0"/>
              </a:rPr>
              <a:t>Αν παρατηρούν</a:t>
            </a:r>
            <a:endParaRPr lang="el-GR" altLang="el-GR" sz="2400">
              <a:ea typeface="Calibri" panose="020F0502020204030204" pitchFamily="34" charset="0"/>
              <a:cs typeface="Times New Roman" panose="02020603050405020304" pitchFamily="18" charset="0"/>
            </a:endParaRPr>
          </a:p>
          <a:p>
            <a:pPr>
              <a:buFontTx/>
              <a:buAutoNum type="arabicPeriod"/>
            </a:pPr>
            <a:r>
              <a:rPr lang="el-GR" altLang="el-GR" sz="2400">
                <a:cs typeface="Times New Roman" panose="02020603050405020304" pitchFamily="18" charset="0"/>
              </a:rPr>
              <a:t>Αν υποθέτουν</a:t>
            </a:r>
            <a:endParaRPr lang="el-GR" altLang="el-GR" sz="2400">
              <a:cs typeface="Calibri" panose="020F0502020204030204" pitchFamily="34" charset="0"/>
            </a:endParaRPr>
          </a:p>
          <a:p>
            <a:pPr>
              <a:buFontTx/>
              <a:buAutoNum type="arabicPeriod"/>
            </a:pPr>
            <a:r>
              <a:rPr lang="el-GR" altLang="el-GR" sz="2400">
                <a:cs typeface="Times New Roman" panose="02020603050405020304" pitchFamily="18" charset="0"/>
              </a:rPr>
              <a:t>Αν προβλέπουν</a:t>
            </a:r>
            <a:endParaRPr lang="el-GR" altLang="el-GR" sz="2400">
              <a:cs typeface="Calibri" panose="020F0502020204030204" pitchFamily="34" charset="0"/>
            </a:endParaRPr>
          </a:p>
          <a:p>
            <a:pPr>
              <a:buFontTx/>
              <a:buAutoNum type="arabicPeriod"/>
            </a:pPr>
            <a:r>
              <a:rPr lang="el-GR" altLang="el-GR" sz="2400">
                <a:cs typeface="Times New Roman" panose="02020603050405020304" pitchFamily="18" charset="0"/>
              </a:rPr>
              <a:t>Αν χειρίζονται υλικά</a:t>
            </a:r>
            <a:endParaRPr lang="el-GR" altLang="el-GR" sz="2400">
              <a:cs typeface="Calibri" panose="020F0502020204030204" pitchFamily="34" charset="0"/>
            </a:endParaRPr>
          </a:p>
          <a:p>
            <a:pPr>
              <a:buFontTx/>
              <a:buAutoNum type="arabicPeriod"/>
            </a:pPr>
            <a:r>
              <a:rPr lang="el-GR" altLang="el-GR" sz="2400">
                <a:cs typeface="Times New Roman" panose="02020603050405020304" pitchFamily="18" charset="0"/>
              </a:rPr>
              <a:t>Αν κάνουν μετρήσεις</a:t>
            </a:r>
            <a:endParaRPr lang="el-GR" altLang="el-GR" sz="2400">
              <a:cs typeface="Calibri" panose="020F0502020204030204" pitchFamily="34" charset="0"/>
            </a:endParaRPr>
          </a:p>
          <a:p>
            <a:pPr>
              <a:buFontTx/>
              <a:buAutoNum type="arabicPeriod"/>
            </a:pPr>
            <a:r>
              <a:rPr lang="el-GR" altLang="el-GR" sz="2400">
                <a:cs typeface="Times New Roman" panose="02020603050405020304" pitchFamily="18" charset="0"/>
              </a:rPr>
              <a:t>Αν επικοινωνούν με τη χρήση επιστημονικού λεξιλογίου</a:t>
            </a:r>
            <a:endParaRPr lang="el-GR" altLang="el-GR" sz="2400">
              <a:cs typeface="Calibri" panose="020F0502020204030204" pitchFamily="34" charset="0"/>
            </a:endParaRPr>
          </a:p>
          <a:p>
            <a:pPr>
              <a:buFontTx/>
              <a:buAutoNum type="arabicPeriod"/>
            </a:pPr>
            <a:r>
              <a:rPr lang="el-GR" altLang="el-GR" sz="2400">
                <a:cs typeface="Times New Roman" panose="02020603050405020304" pitchFamily="18" charset="0"/>
              </a:rPr>
              <a:t>Αν υποβάλλουν νοήματα</a:t>
            </a:r>
            <a:endParaRPr lang="el-GR" altLang="el-GR" sz="2400"/>
          </a:p>
          <a:p>
            <a:endParaRPr lang="el-GR" altLang="el-GR"/>
          </a:p>
        </p:txBody>
      </p:sp>
      <p:sp>
        <p:nvSpPr>
          <p:cNvPr id="12" name="11 - Θέση ημερομηνίας">
            <a:extLst>
              <a:ext uri="{FF2B5EF4-FFF2-40B4-BE49-F238E27FC236}">
                <a16:creationId xmlns:a16="http://schemas.microsoft.com/office/drawing/2014/main" id="{88D7DCE4-C3D8-436F-9F3B-3A99E3F5131E}"/>
              </a:ext>
            </a:extLst>
          </p:cNvPr>
          <p:cNvSpPr>
            <a:spLocks noGrp="1"/>
          </p:cNvSpPr>
          <p:nvPr>
            <p:ph type="dt" sz="quarter" idx="10"/>
          </p:nvPr>
        </p:nvSpPr>
        <p:spPr/>
        <p:txBody>
          <a:bodyPr/>
          <a:lstStyle/>
          <a:p>
            <a:pPr>
              <a:defRPr/>
            </a:pPr>
            <a:fld id="{8F196969-F8CB-4E0D-A7F6-E4E64DD2BD4B}" type="datetime1">
              <a:rPr lang="el-GR"/>
              <a:pPr>
                <a:defRPr/>
              </a:pPr>
              <a:t>22/12/2019</a:t>
            </a:fld>
            <a:endParaRPr lang="el-GR"/>
          </a:p>
        </p:txBody>
      </p:sp>
      <p:sp>
        <p:nvSpPr>
          <p:cNvPr id="13" name="12 - Θέση αριθμού διαφάνειας">
            <a:extLst>
              <a:ext uri="{FF2B5EF4-FFF2-40B4-BE49-F238E27FC236}">
                <a16:creationId xmlns:a16="http://schemas.microsoft.com/office/drawing/2014/main" id="{EE2C614C-DCB3-4AE0-837D-723DEC9AA8FB}"/>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DC68139-55FE-4EF4-B802-CC67A531B63C}" type="slidenum">
              <a:rPr lang="el-GR" altLang="el-GR">
                <a:solidFill>
                  <a:srgbClr val="FFFFFF"/>
                </a:solidFill>
                <a:latin typeface="Calibri" panose="020F0502020204030204" pitchFamily="34" charset="0"/>
              </a:rPr>
              <a:pPr eaLnBrk="1" hangingPunct="1"/>
              <a:t>23</a:t>
            </a:fld>
            <a:endParaRPr lang="el-GR" altLang="el-GR">
              <a:solidFill>
                <a:srgbClr val="FFFFFF"/>
              </a:solidFill>
              <a:latin typeface="Calibri" panose="020F0502020204030204" pitchFamily="34" charset="0"/>
            </a:endParaRPr>
          </a:p>
        </p:txBody>
      </p:sp>
      <p:sp>
        <p:nvSpPr>
          <p:cNvPr id="14" name="13 - Θέση υποσέλιδου">
            <a:extLst>
              <a:ext uri="{FF2B5EF4-FFF2-40B4-BE49-F238E27FC236}">
                <a16:creationId xmlns:a16="http://schemas.microsoft.com/office/drawing/2014/main" id="{A20C01A6-AC1F-4F35-A3C3-170A5C5A1B61}"/>
              </a:ext>
            </a:extLst>
          </p:cNvPr>
          <p:cNvSpPr>
            <a:spLocks noGrp="1"/>
          </p:cNvSpPr>
          <p:nvPr>
            <p:ph type="ftr" sz="quarter" idx="12"/>
          </p:nvPr>
        </p:nvSpPr>
        <p:spPr/>
        <p:txBody>
          <a:bodyPr/>
          <a:lstStyle/>
          <a:p>
            <a:pPr>
              <a:defRPr/>
            </a:pPr>
            <a:r>
              <a:rPr lang="el-GR"/>
              <a:t>Παναγιώτα Στράτη</a:t>
            </a:r>
          </a:p>
        </p:txBody>
      </p:sp>
      <p:sp>
        <p:nvSpPr>
          <p:cNvPr id="15" name="14 - Στρογγυλεμένο ορθογώνιο">
            <a:extLst>
              <a:ext uri="{FF2B5EF4-FFF2-40B4-BE49-F238E27FC236}">
                <a16:creationId xmlns:a16="http://schemas.microsoft.com/office/drawing/2014/main" id="{1DDA6119-5B00-4BB3-968D-41FB56B25F61}"/>
              </a:ext>
            </a:extLst>
          </p:cNvPr>
          <p:cNvSpPr/>
          <p:nvPr/>
        </p:nvSpPr>
        <p:spPr>
          <a:xfrm>
            <a:off x="214313" y="0"/>
            <a:ext cx="8929687" cy="1500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320040" indent="-320040" fontAlgn="auto">
              <a:spcAft>
                <a:spcPts val="0"/>
              </a:spcAft>
              <a:buFont typeface="Wingdings"/>
              <a:buChar char=""/>
              <a:defRPr/>
            </a:pPr>
            <a:r>
              <a:rPr lang="el-GR" sz="2400" b="1" dirty="0"/>
              <a:t>Συμβουλευόμαστε τις παρατηρήσεις και τις καταγραφές των παιδιών για την Ανάπτυξη επιστημονικών διαδικασιών για τον τελικό σχεδιασμό των δραστηριοτήτων:</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Τίτλος">
            <a:extLst>
              <a:ext uri="{FF2B5EF4-FFF2-40B4-BE49-F238E27FC236}">
                <a16:creationId xmlns:a16="http://schemas.microsoft.com/office/drawing/2014/main" id="{E95149D4-321D-424A-AF6A-2B202AF99DD4}"/>
              </a:ext>
            </a:extLst>
          </p:cNvPr>
          <p:cNvSpPr>
            <a:spLocks noGrp="1"/>
          </p:cNvSpPr>
          <p:nvPr>
            <p:ph type="title"/>
          </p:nvPr>
        </p:nvSpPr>
        <p:spPr>
          <a:xfrm>
            <a:off x="612775" y="228600"/>
            <a:ext cx="8153400" cy="990600"/>
          </a:xfrm>
        </p:spPr>
        <p:txBody>
          <a:bodyPr/>
          <a:lstStyle/>
          <a:p>
            <a:pPr eaLnBrk="1" hangingPunct="1"/>
            <a:endParaRPr lang="el-GR" altLang="el-GR"/>
          </a:p>
        </p:txBody>
      </p:sp>
      <p:sp>
        <p:nvSpPr>
          <p:cNvPr id="32771" name="2 - Θέση περιεχομένου">
            <a:extLst>
              <a:ext uri="{FF2B5EF4-FFF2-40B4-BE49-F238E27FC236}">
                <a16:creationId xmlns:a16="http://schemas.microsoft.com/office/drawing/2014/main" id="{06FCC04B-7051-4EE2-BD52-BA073BC64C18}"/>
              </a:ext>
            </a:extLst>
          </p:cNvPr>
          <p:cNvSpPr>
            <a:spLocks noGrp="1"/>
          </p:cNvSpPr>
          <p:nvPr>
            <p:ph sz="quarter" idx="1"/>
          </p:nvPr>
        </p:nvSpPr>
        <p:spPr>
          <a:xfrm>
            <a:off x="357188" y="1214438"/>
            <a:ext cx="8572500" cy="5143500"/>
          </a:xfrm>
        </p:spPr>
        <p:txBody>
          <a:bodyPr/>
          <a:lstStyle/>
          <a:p>
            <a:pPr eaLnBrk="1" hangingPunct="1">
              <a:lnSpc>
                <a:spcPct val="150000"/>
              </a:lnSpc>
            </a:pPr>
            <a:r>
              <a:rPr lang="el-GR" altLang="el-GR" b="1">
                <a:solidFill>
                  <a:srgbClr val="7030A0"/>
                </a:solidFill>
              </a:rPr>
              <a:t>Πρακτικές αξιολόγησης της μάθησης:</a:t>
            </a:r>
          </a:p>
          <a:p>
            <a:pPr eaLnBrk="1" hangingPunct="1">
              <a:lnSpc>
                <a:spcPct val="150000"/>
              </a:lnSpc>
              <a:buFont typeface="Wingdings" panose="05000000000000000000" pitchFamily="2" charset="2"/>
              <a:buBlip>
                <a:blip r:embed="rId2"/>
              </a:buBlip>
            </a:pPr>
            <a:r>
              <a:rPr lang="el-GR" altLang="el-GR"/>
              <a:t> η παρατήρηση, </a:t>
            </a:r>
          </a:p>
          <a:p>
            <a:pPr eaLnBrk="1" hangingPunct="1">
              <a:lnSpc>
                <a:spcPct val="150000"/>
              </a:lnSpc>
              <a:buFont typeface="Wingdings" panose="05000000000000000000" pitchFamily="2" charset="2"/>
              <a:buBlip>
                <a:blip r:embed="rId2"/>
              </a:buBlip>
            </a:pPr>
            <a:r>
              <a:rPr lang="el-GR" altLang="el-GR"/>
              <a:t>ο φάκελος του μαθητή, </a:t>
            </a:r>
          </a:p>
          <a:p>
            <a:pPr eaLnBrk="1" hangingPunct="1">
              <a:lnSpc>
                <a:spcPct val="150000"/>
              </a:lnSpc>
              <a:buFont typeface="Wingdings" panose="05000000000000000000" pitchFamily="2" charset="2"/>
              <a:buBlip>
                <a:blip r:embed="rId2"/>
              </a:buBlip>
            </a:pPr>
            <a:r>
              <a:rPr lang="el-GR" altLang="el-GR"/>
              <a:t>η αυτοαξιολόγηση </a:t>
            </a:r>
          </a:p>
          <a:p>
            <a:pPr eaLnBrk="1" hangingPunct="1">
              <a:lnSpc>
                <a:spcPct val="150000"/>
              </a:lnSpc>
              <a:buFont typeface="Wingdings" panose="05000000000000000000" pitchFamily="2" charset="2"/>
              <a:buBlip>
                <a:blip r:embed="rId2"/>
              </a:buBlip>
            </a:pPr>
            <a:r>
              <a:rPr lang="el-GR" altLang="el-GR"/>
              <a:t>και η ετεροαξιολόγηση, </a:t>
            </a:r>
          </a:p>
          <a:p>
            <a:pPr eaLnBrk="1" hangingPunct="1">
              <a:lnSpc>
                <a:spcPct val="150000"/>
              </a:lnSpc>
              <a:buFont typeface="Wingdings" panose="05000000000000000000" pitchFamily="2" charset="2"/>
              <a:buBlip>
                <a:blip r:embed="rId2"/>
              </a:buBlip>
            </a:pPr>
            <a:r>
              <a:rPr lang="el-GR" altLang="el-GR"/>
              <a:t>οι συζητήσεις</a:t>
            </a:r>
          </a:p>
          <a:p>
            <a:pPr eaLnBrk="1" hangingPunct="1">
              <a:lnSpc>
                <a:spcPct val="150000"/>
              </a:lnSpc>
              <a:buFont typeface="Wingdings" panose="05000000000000000000" pitchFamily="2" charset="2"/>
              <a:buBlip>
                <a:blip r:embed="rId2"/>
              </a:buBlip>
            </a:pPr>
            <a:r>
              <a:rPr lang="el-GR" altLang="el-GR"/>
              <a:t> και η Έκθεση Προόδου.</a:t>
            </a:r>
          </a:p>
          <a:p>
            <a:pPr eaLnBrk="1" hangingPunct="1"/>
            <a:endParaRPr lang="el-GR" altLang="el-GR"/>
          </a:p>
        </p:txBody>
      </p:sp>
      <p:sp>
        <p:nvSpPr>
          <p:cNvPr id="10" name="9 - Θέση ημερομηνίας">
            <a:extLst>
              <a:ext uri="{FF2B5EF4-FFF2-40B4-BE49-F238E27FC236}">
                <a16:creationId xmlns:a16="http://schemas.microsoft.com/office/drawing/2014/main" id="{5C97DF64-AB31-4AA9-A911-AFA4BFA2CFC2}"/>
              </a:ext>
            </a:extLst>
          </p:cNvPr>
          <p:cNvSpPr>
            <a:spLocks noGrp="1"/>
          </p:cNvSpPr>
          <p:nvPr>
            <p:ph type="dt" sz="quarter" idx="10"/>
          </p:nvPr>
        </p:nvSpPr>
        <p:spPr/>
        <p:txBody>
          <a:bodyPr/>
          <a:lstStyle/>
          <a:p>
            <a:pPr>
              <a:defRPr/>
            </a:pPr>
            <a:fld id="{4DA16FCA-8AE6-4EF2-A96C-48CC4CD2A043}" type="datetime1">
              <a:rPr lang="el-GR"/>
              <a:pPr>
                <a:defRPr/>
              </a:pPr>
              <a:t>22/12/2019</a:t>
            </a:fld>
            <a:endParaRPr lang="el-GR"/>
          </a:p>
        </p:txBody>
      </p:sp>
      <p:sp>
        <p:nvSpPr>
          <p:cNvPr id="11" name="10 - Θέση αριθμού διαφάνειας">
            <a:extLst>
              <a:ext uri="{FF2B5EF4-FFF2-40B4-BE49-F238E27FC236}">
                <a16:creationId xmlns:a16="http://schemas.microsoft.com/office/drawing/2014/main" id="{3E8C4400-666E-42B1-A6BB-72DFB9FEAEF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68E78F22-39A8-44BF-9577-86CE1B31E895}" type="slidenum">
              <a:rPr lang="el-GR" altLang="el-GR" sz="1200">
                <a:solidFill>
                  <a:srgbClr val="FFFFFF"/>
                </a:solidFill>
                <a:latin typeface="Calibri" panose="020F0502020204030204" pitchFamily="34" charset="0"/>
              </a:rPr>
              <a:pPr eaLnBrk="1" hangingPunct="1">
                <a:lnSpc>
                  <a:spcPct val="80000"/>
                </a:lnSpc>
              </a:pPr>
              <a:t>24</a:t>
            </a:fld>
            <a:endParaRPr lang="el-GR" altLang="el-GR" sz="1200">
              <a:solidFill>
                <a:srgbClr val="FFFFFF"/>
              </a:solidFill>
              <a:latin typeface="Calibri" panose="020F0502020204030204" pitchFamily="34" charset="0"/>
            </a:endParaRPr>
          </a:p>
        </p:txBody>
      </p:sp>
      <p:sp>
        <p:nvSpPr>
          <p:cNvPr id="12" name="11 - Θέση υποσέλιδου">
            <a:extLst>
              <a:ext uri="{FF2B5EF4-FFF2-40B4-BE49-F238E27FC236}">
                <a16:creationId xmlns:a16="http://schemas.microsoft.com/office/drawing/2014/main" id="{6B6200FA-1630-4620-AD83-15C976905A3C}"/>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Τίτλος">
            <a:extLst>
              <a:ext uri="{FF2B5EF4-FFF2-40B4-BE49-F238E27FC236}">
                <a16:creationId xmlns:a16="http://schemas.microsoft.com/office/drawing/2014/main" id="{FD5CDEF8-4F23-4851-8A96-782CA217D496}"/>
              </a:ext>
            </a:extLst>
          </p:cNvPr>
          <p:cNvSpPr>
            <a:spLocks noGrp="1"/>
          </p:cNvSpPr>
          <p:nvPr>
            <p:ph type="title"/>
          </p:nvPr>
        </p:nvSpPr>
        <p:spPr>
          <a:xfrm>
            <a:off x="612775" y="228600"/>
            <a:ext cx="8153400" cy="1200150"/>
          </a:xfrm>
        </p:spPr>
        <p:txBody>
          <a:bodyPr/>
          <a:lstStyle/>
          <a:p>
            <a:pPr algn="ctr" eaLnBrk="1" hangingPunct="1"/>
            <a:r>
              <a:rPr lang="el-GR" altLang="el-GR" sz="2800" b="1">
                <a:solidFill>
                  <a:srgbClr val="7030A0"/>
                </a:solidFill>
              </a:rPr>
              <a:t>Η περιγραφική αξιολόγηση στις δραστηριότητες μας δίνει στοιχεία για : </a:t>
            </a:r>
            <a:br>
              <a:rPr lang="el-GR" altLang="el-GR"/>
            </a:br>
            <a:endParaRPr lang="el-GR" altLang="el-GR"/>
          </a:p>
        </p:txBody>
      </p:sp>
      <p:sp>
        <p:nvSpPr>
          <p:cNvPr id="3" name="2 - Θέση περιεχομένου">
            <a:extLst>
              <a:ext uri="{FF2B5EF4-FFF2-40B4-BE49-F238E27FC236}">
                <a16:creationId xmlns:a16="http://schemas.microsoft.com/office/drawing/2014/main" id="{5275BD5F-27DF-4B3E-B672-A4A64084F5E6}"/>
              </a:ext>
            </a:extLst>
          </p:cNvPr>
          <p:cNvSpPr>
            <a:spLocks noGrp="1"/>
          </p:cNvSpPr>
          <p:nvPr>
            <p:ph sz="quarter" idx="1"/>
          </p:nvPr>
        </p:nvSpPr>
        <p:spPr>
          <a:xfrm>
            <a:off x="612775" y="1600200"/>
            <a:ext cx="8153400" cy="4495800"/>
          </a:xfrm>
        </p:spPr>
        <p:txBody>
          <a:bodyPr>
            <a:normAutofit fontScale="92500"/>
          </a:bodyPr>
          <a:lstStyle/>
          <a:p>
            <a:pPr marL="320040" indent="-320040" eaLnBrk="1" fontAlgn="auto" hangingPunct="1">
              <a:lnSpc>
                <a:spcPct val="150000"/>
              </a:lnSpc>
              <a:spcAft>
                <a:spcPts val="0"/>
              </a:spcAft>
              <a:buFont typeface="Wingdings" panose="05000000000000000000" pitchFamily="2" charset="2"/>
              <a:buBlip>
                <a:blip r:embed="rId2"/>
              </a:buBlip>
              <a:defRPr/>
            </a:pPr>
            <a:r>
              <a:rPr lang="el-GR" sz="2400" b="1" dirty="0"/>
              <a:t>τον βαθμό στον οποίο μπορούν τόσο να οικοδομούν τις γνώσεις όσο και να τις χρησιμοποιούν αποτελεσματικά,</a:t>
            </a:r>
          </a:p>
          <a:p>
            <a:pPr marL="320040" indent="-320040" eaLnBrk="1" fontAlgn="auto" hangingPunct="1">
              <a:lnSpc>
                <a:spcPct val="150000"/>
              </a:lnSpc>
              <a:spcAft>
                <a:spcPts val="0"/>
              </a:spcAft>
              <a:buFont typeface="Wingdings" panose="05000000000000000000" pitchFamily="2" charset="2"/>
              <a:buBlip>
                <a:blip r:embed="rId2"/>
              </a:buBlip>
              <a:defRPr/>
            </a:pPr>
            <a:r>
              <a:rPr lang="el-GR" sz="2400" b="1" dirty="0"/>
              <a:t>την ικανότητα για κριτική σκέψη, </a:t>
            </a:r>
          </a:p>
          <a:p>
            <a:pPr marL="320040" indent="-320040" eaLnBrk="1" fontAlgn="auto" hangingPunct="1">
              <a:lnSpc>
                <a:spcPct val="150000"/>
              </a:lnSpc>
              <a:spcAft>
                <a:spcPts val="0"/>
              </a:spcAft>
              <a:buFont typeface="Wingdings" panose="05000000000000000000" pitchFamily="2" charset="2"/>
              <a:buBlip>
                <a:blip r:embed="rId2"/>
              </a:buBlip>
              <a:defRPr/>
            </a:pPr>
            <a:r>
              <a:rPr lang="el-GR" sz="2400" b="1" dirty="0"/>
              <a:t>την ατομική δράση τους, τα ενδιαφέροντά τους, </a:t>
            </a:r>
          </a:p>
          <a:p>
            <a:pPr marL="320040" indent="-320040" eaLnBrk="1" fontAlgn="auto" hangingPunct="1">
              <a:lnSpc>
                <a:spcPct val="150000"/>
              </a:lnSpc>
              <a:spcAft>
                <a:spcPts val="0"/>
              </a:spcAft>
              <a:buFont typeface="Wingdings" panose="05000000000000000000" pitchFamily="2" charset="2"/>
              <a:buBlip>
                <a:blip r:embed="rId2"/>
              </a:buBlip>
              <a:defRPr/>
            </a:pPr>
            <a:r>
              <a:rPr lang="el-GR" sz="2400" b="1" dirty="0"/>
              <a:t>την ικανότητα συνεργασίας με άλλους, τον τρόπο που εργάζονται, λειτουργούν και εκφράζονται στην τάξη, </a:t>
            </a:r>
          </a:p>
          <a:p>
            <a:pPr marL="320040" indent="-320040" eaLnBrk="1" fontAlgn="auto" hangingPunct="1">
              <a:lnSpc>
                <a:spcPct val="150000"/>
              </a:lnSpc>
              <a:spcAft>
                <a:spcPts val="0"/>
              </a:spcAft>
              <a:buFont typeface="Wingdings" panose="05000000000000000000" pitchFamily="2" charset="2"/>
              <a:buBlip>
                <a:blip r:embed="rId2"/>
              </a:buBlip>
              <a:defRPr/>
            </a:pPr>
            <a:r>
              <a:rPr lang="el-GR" sz="2400" b="1" dirty="0"/>
              <a:t>αλλά και τη συμμετοχή τους σε συλλογικές διαδικασίες και δράσεις του σχολείου.</a:t>
            </a:r>
          </a:p>
          <a:p>
            <a:pPr marL="320040" indent="-320040" eaLnBrk="1" fontAlgn="auto" hangingPunct="1">
              <a:spcAft>
                <a:spcPts val="0"/>
              </a:spcAft>
              <a:buFont typeface="Wingdings"/>
              <a:buChar char=""/>
              <a:defRPr/>
            </a:pPr>
            <a:endParaRPr lang="el-GR" dirty="0"/>
          </a:p>
        </p:txBody>
      </p:sp>
      <p:sp>
        <p:nvSpPr>
          <p:cNvPr id="10" name="9 - Θέση ημερομηνίας">
            <a:extLst>
              <a:ext uri="{FF2B5EF4-FFF2-40B4-BE49-F238E27FC236}">
                <a16:creationId xmlns:a16="http://schemas.microsoft.com/office/drawing/2014/main" id="{B6F72D03-1C15-40E1-B10F-23F14C8947BF}"/>
              </a:ext>
            </a:extLst>
          </p:cNvPr>
          <p:cNvSpPr>
            <a:spLocks noGrp="1"/>
          </p:cNvSpPr>
          <p:nvPr>
            <p:ph type="dt" sz="quarter" idx="10"/>
          </p:nvPr>
        </p:nvSpPr>
        <p:spPr/>
        <p:txBody>
          <a:bodyPr/>
          <a:lstStyle/>
          <a:p>
            <a:pPr>
              <a:defRPr/>
            </a:pPr>
            <a:fld id="{6442F139-BA8B-468D-9731-FD6FA5737148}" type="datetime1">
              <a:rPr lang="el-GR"/>
              <a:pPr>
                <a:defRPr/>
              </a:pPr>
              <a:t>22/12/2019</a:t>
            </a:fld>
            <a:endParaRPr lang="el-GR"/>
          </a:p>
        </p:txBody>
      </p:sp>
      <p:sp>
        <p:nvSpPr>
          <p:cNvPr id="11" name="10 - Θέση αριθμού διαφάνειας">
            <a:extLst>
              <a:ext uri="{FF2B5EF4-FFF2-40B4-BE49-F238E27FC236}">
                <a16:creationId xmlns:a16="http://schemas.microsoft.com/office/drawing/2014/main" id="{F44F2B87-D7B2-4596-B50D-838991386D7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3440D5B9-A2C7-4647-935C-28709CADF15C}" type="slidenum">
              <a:rPr lang="el-GR" altLang="el-GR" sz="1200">
                <a:solidFill>
                  <a:srgbClr val="FFFFFF"/>
                </a:solidFill>
                <a:latin typeface="Calibri" panose="020F0502020204030204" pitchFamily="34" charset="0"/>
              </a:rPr>
              <a:pPr eaLnBrk="1" hangingPunct="1">
                <a:lnSpc>
                  <a:spcPct val="80000"/>
                </a:lnSpc>
              </a:pPr>
              <a:t>25</a:t>
            </a:fld>
            <a:endParaRPr lang="el-GR" altLang="el-GR" sz="1200">
              <a:solidFill>
                <a:srgbClr val="FFFFFF"/>
              </a:solidFill>
              <a:latin typeface="Calibri" panose="020F0502020204030204" pitchFamily="34" charset="0"/>
            </a:endParaRPr>
          </a:p>
        </p:txBody>
      </p:sp>
      <p:sp>
        <p:nvSpPr>
          <p:cNvPr id="12" name="11 - Θέση υποσέλιδου">
            <a:extLst>
              <a:ext uri="{FF2B5EF4-FFF2-40B4-BE49-F238E27FC236}">
                <a16:creationId xmlns:a16="http://schemas.microsoft.com/office/drawing/2014/main" id="{D1C22E93-B2B0-45DB-BC9A-15A252370B6D}"/>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 Τίτλος">
            <a:extLst>
              <a:ext uri="{FF2B5EF4-FFF2-40B4-BE49-F238E27FC236}">
                <a16:creationId xmlns:a16="http://schemas.microsoft.com/office/drawing/2014/main" id="{86D729B5-E962-4BAC-BD4B-90EB85A0A950}"/>
              </a:ext>
            </a:extLst>
          </p:cNvPr>
          <p:cNvSpPr>
            <a:spLocks noGrp="1"/>
          </p:cNvSpPr>
          <p:nvPr>
            <p:ph type="title"/>
          </p:nvPr>
        </p:nvSpPr>
        <p:spPr>
          <a:xfrm>
            <a:off x="612775" y="228600"/>
            <a:ext cx="8153400" cy="990600"/>
          </a:xfrm>
        </p:spPr>
        <p:txBody>
          <a:bodyPr/>
          <a:lstStyle/>
          <a:p>
            <a:pPr eaLnBrk="1" hangingPunct="1"/>
            <a:br>
              <a:rPr lang="el-GR" altLang="el-GR" sz="2800" b="1"/>
            </a:br>
            <a:r>
              <a:rPr lang="el-GR" altLang="el-GR" sz="2800" b="1"/>
              <a:t>Τι είναι η έκθεση προόδου;</a:t>
            </a:r>
            <a:br>
              <a:rPr lang="el-GR" altLang="el-GR"/>
            </a:br>
            <a:endParaRPr lang="el-GR" altLang="el-GR"/>
          </a:p>
        </p:txBody>
      </p:sp>
      <p:sp>
        <p:nvSpPr>
          <p:cNvPr id="34819" name="2 - Θέση περιεχομένου">
            <a:extLst>
              <a:ext uri="{FF2B5EF4-FFF2-40B4-BE49-F238E27FC236}">
                <a16:creationId xmlns:a16="http://schemas.microsoft.com/office/drawing/2014/main" id="{F00ACC16-53A3-49C9-925F-91B0EDEC750C}"/>
              </a:ext>
            </a:extLst>
          </p:cNvPr>
          <p:cNvSpPr>
            <a:spLocks noGrp="1"/>
          </p:cNvSpPr>
          <p:nvPr>
            <p:ph sz="quarter" idx="1"/>
          </p:nvPr>
        </p:nvSpPr>
        <p:spPr>
          <a:xfrm>
            <a:off x="612775" y="1600200"/>
            <a:ext cx="8153400" cy="4495800"/>
          </a:xfrm>
          <a:solidFill>
            <a:schemeClr val="accent6">
              <a:lumMod val="20000"/>
              <a:lumOff val="80000"/>
            </a:schemeClr>
          </a:solidFill>
        </p:spPr>
        <p:txBody>
          <a:bodyPr/>
          <a:lstStyle/>
          <a:p>
            <a:pPr algn="just" eaLnBrk="1" hangingPunct="1">
              <a:lnSpc>
                <a:spcPct val="200000"/>
              </a:lnSpc>
              <a:defRPr/>
            </a:pPr>
            <a:r>
              <a:rPr lang="el-GR" sz="2400" dirty="0"/>
              <a:t>Το προφίλ του μαθητή (νηπίου) μπορεί να καταγραφεί σε μια έκθεση προόδου στο τέλος μιας χρονικής περιόδου περιγράφοντας με όσο γίνεται πληρέστερο τρόπο την εξέλιξη, τη μαθησιακή του πορεία και την ανάπτυξή του </a:t>
            </a:r>
            <a:r>
              <a:rPr lang="el-GR" sz="2400"/>
              <a:t>στις δραστηριότητες</a:t>
            </a:r>
            <a:r>
              <a:rPr lang="el-GR"/>
              <a:t>.</a:t>
            </a:r>
            <a:endParaRPr lang="el-GR" dirty="0"/>
          </a:p>
          <a:p>
            <a:pPr eaLnBrk="1" hangingPunct="1">
              <a:defRPr/>
            </a:pPr>
            <a:endParaRPr lang="el-GR" dirty="0"/>
          </a:p>
        </p:txBody>
      </p:sp>
      <p:sp>
        <p:nvSpPr>
          <p:cNvPr id="10" name="9 - Θέση ημερομηνίας">
            <a:extLst>
              <a:ext uri="{FF2B5EF4-FFF2-40B4-BE49-F238E27FC236}">
                <a16:creationId xmlns:a16="http://schemas.microsoft.com/office/drawing/2014/main" id="{BF6A9FDD-8771-4662-9391-2ACCDDFF6CFB}"/>
              </a:ext>
            </a:extLst>
          </p:cNvPr>
          <p:cNvSpPr>
            <a:spLocks noGrp="1"/>
          </p:cNvSpPr>
          <p:nvPr>
            <p:ph type="dt" sz="quarter" idx="10"/>
          </p:nvPr>
        </p:nvSpPr>
        <p:spPr/>
        <p:txBody>
          <a:bodyPr/>
          <a:lstStyle/>
          <a:p>
            <a:pPr>
              <a:defRPr/>
            </a:pPr>
            <a:fld id="{793B83AE-6CCD-454F-83B7-2A54A65F5F21}" type="datetime1">
              <a:rPr lang="el-GR"/>
              <a:pPr>
                <a:defRPr/>
              </a:pPr>
              <a:t>22/12/2019</a:t>
            </a:fld>
            <a:endParaRPr lang="el-GR"/>
          </a:p>
        </p:txBody>
      </p:sp>
      <p:sp>
        <p:nvSpPr>
          <p:cNvPr id="11" name="10 - Θέση αριθμού διαφάνειας">
            <a:extLst>
              <a:ext uri="{FF2B5EF4-FFF2-40B4-BE49-F238E27FC236}">
                <a16:creationId xmlns:a16="http://schemas.microsoft.com/office/drawing/2014/main" id="{B50F0DFB-69A1-4D9D-A5C2-4DA84B20506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C84E1F21-4EFE-4E4C-BE01-39DC1EFD3EBA}" type="slidenum">
              <a:rPr lang="el-GR" altLang="el-GR" sz="1200">
                <a:solidFill>
                  <a:srgbClr val="FFFFFF"/>
                </a:solidFill>
                <a:latin typeface="Calibri" panose="020F0502020204030204" pitchFamily="34" charset="0"/>
              </a:rPr>
              <a:pPr eaLnBrk="1" hangingPunct="1">
                <a:lnSpc>
                  <a:spcPct val="80000"/>
                </a:lnSpc>
              </a:pPr>
              <a:t>26</a:t>
            </a:fld>
            <a:endParaRPr lang="el-GR" altLang="el-GR" sz="1200">
              <a:solidFill>
                <a:srgbClr val="FFFFFF"/>
              </a:solidFill>
              <a:latin typeface="Calibri" panose="020F0502020204030204" pitchFamily="34" charset="0"/>
            </a:endParaRPr>
          </a:p>
        </p:txBody>
      </p:sp>
      <p:sp>
        <p:nvSpPr>
          <p:cNvPr id="12" name="11 - Θέση υποσέλιδου">
            <a:extLst>
              <a:ext uri="{FF2B5EF4-FFF2-40B4-BE49-F238E27FC236}">
                <a16:creationId xmlns:a16="http://schemas.microsoft.com/office/drawing/2014/main" id="{F959984F-BF4E-487D-A5BD-D363A0623FC4}"/>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a:extLst>
              <a:ext uri="{FF2B5EF4-FFF2-40B4-BE49-F238E27FC236}">
                <a16:creationId xmlns:a16="http://schemas.microsoft.com/office/drawing/2014/main" id="{C1947C5B-AFEF-420B-AB9E-50C9F97F257A}"/>
              </a:ext>
            </a:extLst>
          </p:cNvPr>
          <p:cNvSpPr>
            <a:spLocks noGrp="1"/>
          </p:cNvSpPr>
          <p:nvPr>
            <p:ph type="title"/>
          </p:nvPr>
        </p:nvSpPr>
        <p:spPr>
          <a:xfrm>
            <a:off x="612775" y="228600"/>
            <a:ext cx="8153400" cy="990600"/>
          </a:xfrm>
        </p:spPr>
        <p:txBody>
          <a:bodyPr/>
          <a:lstStyle/>
          <a:p>
            <a:pPr algn="ctr" eaLnBrk="1" hangingPunct="1"/>
            <a:r>
              <a:rPr lang="el-GR" altLang="el-GR" sz="2800" b="1"/>
              <a:t>Η αξιολόγηση για τη μάθηση και η αξιολόγηση της μάθησης στο Νηπιαγωγείο</a:t>
            </a:r>
            <a:endParaRPr lang="el-GR" altLang="el-GR" sz="2800"/>
          </a:p>
        </p:txBody>
      </p:sp>
      <p:sp>
        <p:nvSpPr>
          <p:cNvPr id="3" name="2 - Θέση περιεχομένου">
            <a:extLst>
              <a:ext uri="{FF2B5EF4-FFF2-40B4-BE49-F238E27FC236}">
                <a16:creationId xmlns:a16="http://schemas.microsoft.com/office/drawing/2014/main" id="{BC97EF2A-49B1-4C0E-97D2-D92C3873E249}"/>
              </a:ext>
            </a:extLst>
          </p:cNvPr>
          <p:cNvSpPr>
            <a:spLocks noGrp="1"/>
          </p:cNvSpPr>
          <p:nvPr>
            <p:ph sz="quarter" idx="1"/>
          </p:nvPr>
        </p:nvSpPr>
        <p:spPr>
          <a:xfrm>
            <a:off x="612775" y="1600200"/>
            <a:ext cx="8153400" cy="4495800"/>
          </a:xfrm>
          <a:ln w="57150">
            <a:solidFill>
              <a:srgbClr val="7030A0"/>
            </a:solidFill>
          </a:ln>
        </p:spPr>
        <p:txBody>
          <a:bodyPr>
            <a:normAutofit fontScale="92500"/>
          </a:bodyPr>
          <a:lstStyle/>
          <a:p>
            <a:pPr marL="320040" indent="-320040" algn="just" eaLnBrk="1" fontAlgn="auto" hangingPunct="1">
              <a:spcAft>
                <a:spcPts val="0"/>
              </a:spcAft>
              <a:buFont typeface="Wingdings"/>
              <a:buChar char=""/>
              <a:defRPr/>
            </a:pPr>
            <a:r>
              <a:rPr lang="el-GR" sz="2400" b="1" dirty="0">
                <a:solidFill>
                  <a:schemeClr val="accent6">
                    <a:lumMod val="50000"/>
                  </a:schemeClr>
                </a:solidFill>
              </a:rPr>
              <a:t>Αξιολόγηση της μάθησης </a:t>
            </a:r>
          </a:p>
          <a:p>
            <a:pPr marL="320040" indent="-320040" algn="just" eaLnBrk="1" fontAlgn="auto" hangingPunct="1">
              <a:spcAft>
                <a:spcPts val="0"/>
              </a:spcAft>
              <a:buFont typeface="Wingdings" panose="05000000000000000000" pitchFamily="2" charset="2"/>
              <a:buNone/>
              <a:defRPr/>
            </a:pPr>
            <a:endParaRPr lang="el-GR" sz="2400" dirty="0"/>
          </a:p>
          <a:p>
            <a:pPr marL="320040" indent="-320040" algn="just" eaLnBrk="1" fontAlgn="auto" hangingPunct="1">
              <a:lnSpc>
                <a:spcPct val="150000"/>
              </a:lnSpc>
              <a:spcAft>
                <a:spcPts val="0"/>
              </a:spcAft>
              <a:buFont typeface="Wingdings"/>
              <a:buChar char=""/>
              <a:defRPr/>
            </a:pPr>
            <a:r>
              <a:rPr lang="el-GR" sz="2400" b="1" u="sng" dirty="0"/>
              <a:t>Ο εκπαιδευτικός, σε τακτά χρονικά διαστήματα, ελέγχει την επίδοση των μαθητών σε προκαθορισμένους τομείς </a:t>
            </a:r>
            <a:r>
              <a:rPr lang="el-GR" sz="2400" dirty="0"/>
              <a:t>με βάση συγκεκριμένα κριτήρια αξιολόγησης με στόχο να ενημερώσει τους γονείς /κηδεμόνες και τους μαθητές για το σημείο στο οποίο βρίσκονται ως προς την κατάκτηση της γνώσης, τον τρόπο που μαθαίνουν και το αποτέλεσμα της μαθησιακής διαδικασίας. </a:t>
            </a:r>
          </a:p>
          <a:p>
            <a:pPr marL="320040" indent="-320040" eaLnBrk="1" fontAlgn="auto" hangingPunct="1">
              <a:spcAft>
                <a:spcPts val="0"/>
              </a:spcAft>
              <a:buFont typeface="Wingdings"/>
              <a:buChar char=""/>
              <a:defRPr/>
            </a:pPr>
            <a:endParaRPr lang="el-GR" dirty="0"/>
          </a:p>
        </p:txBody>
      </p:sp>
      <p:sp>
        <p:nvSpPr>
          <p:cNvPr id="10" name="9 - Θέση ημερομηνίας">
            <a:extLst>
              <a:ext uri="{FF2B5EF4-FFF2-40B4-BE49-F238E27FC236}">
                <a16:creationId xmlns:a16="http://schemas.microsoft.com/office/drawing/2014/main" id="{D58ED260-2415-4380-9EF9-62806D445C9C}"/>
              </a:ext>
            </a:extLst>
          </p:cNvPr>
          <p:cNvSpPr>
            <a:spLocks noGrp="1"/>
          </p:cNvSpPr>
          <p:nvPr>
            <p:ph type="dt" sz="quarter" idx="10"/>
          </p:nvPr>
        </p:nvSpPr>
        <p:spPr/>
        <p:txBody>
          <a:bodyPr/>
          <a:lstStyle/>
          <a:p>
            <a:pPr>
              <a:defRPr/>
            </a:pPr>
            <a:fld id="{2E5F5CB9-3A4B-41FE-A020-4CC2B69072B8}" type="datetime1">
              <a:rPr lang="el-GR"/>
              <a:pPr>
                <a:defRPr/>
              </a:pPr>
              <a:t>22/12/2019</a:t>
            </a:fld>
            <a:endParaRPr lang="el-GR"/>
          </a:p>
        </p:txBody>
      </p:sp>
      <p:sp>
        <p:nvSpPr>
          <p:cNvPr id="11" name="10 - Θέση αριθμού διαφάνειας">
            <a:extLst>
              <a:ext uri="{FF2B5EF4-FFF2-40B4-BE49-F238E27FC236}">
                <a16:creationId xmlns:a16="http://schemas.microsoft.com/office/drawing/2014/main" id="{F3E16DB1-B76B-4EB7-BEA3-85CA68729F5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C10F1655-65CF-44F3-8E20-D9A237C527A1}" type="slidenum">
              <a:rPr lang="el-GR" altLang="el-GR" sz="1200">
                <a:solidFill>
                  <a:srgbClr val="FFFFFF"/>
                </a:solidFill>
                <a:latin typeface="Calibri" panose="020F0502020204030204" pitchFamily="34" charset="0"/>
              </a:rPr>
              <a:pPr eaLnBrk="1" hangingPunct="1">
                <a:lnSpc>
                  <a:spcPct val="80000"/>
                </a:lnSpc>
              </a:pPr>
              <a:t>3</a:t>
            </a:fld>
            <a:endParaRPr lang="el-GR" altLang="el-GR" sz="1200">
              <a:solidFill>
                <a:srgbClr val="FFFFFF"/>
              </a:solidFill>
              <a:latin typeface="Calibri" panose="020F0502020204030204" pitchFamily="34" charset="0"/>
            </a:endParaRPr>
          </a:p>
        </p:txBody>
      </p:sp>
      <p:sp>
        <p:nvSpPr>
          <p:cNvPr id="12" name="11 - Θέση υποσέλιδου">
            <a:extLst>
              <a:ext uri="{FF2B5EF4-FFF2-40B4-BE49-F238E27FC236}">
                <a16:creationId xmlns:a16="http://schemas.microsoft.com/office/drawing/2014/main" id="{74801B37-7A40-4962-B116-B863B15F9D1F}"/>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a:extLst>
              <a:ext uri="{FF2B5EF4-FFF2-40B4-BE49-F238E27FC236}">
                <a16:creationId xmlns:a16="http://schemas.microsoft.com/office/drawing/2014/main" id="{06C6F0D4-24E0-4814-ADC0-0917CDF3388E}"/>
              </a:ext>
            </a:extLst>
          </p:cNvPr>
          <p:cNvSpPr>
            <a:spLocks noChangeArrowheads="1"/>
          </p:cNvSpPr>
          <p:nvPr/>
        </p:nvSpPr>
        <p:spPr bwMode="auto">
          <a:xfrm>
            <a:off x="642938" y="642938"/>
            <a:ext cx="7572375" cy="5632450"/>
          </a:xfrm>
          <a:prstGeom prst="rect">
            <a:avLst/>
          </a:prstGeom>
          <a:solidFill>
            <a:schemeClr val="accent6">
              <a:lumMod val="20000"/>
              <a:lumOff val="80000"/>
            </a:schemeClr>
          </a:solidFill>
          <a:ln w="9525">
            <a:noFill/>
            <a:miter lim="800000"/>
            <a:headEnd/>
            <a:tailEnd/>
          </a:ln>
        </p:spPr>
        <p:txBody>
          <a:bodyPr anchor="ctr">
            <a:spAutoFit/>
          </a:bodyPr>
          <a:lstStyle/>
          <a:p>
            <a:pPr algn="just">
              <a:lnSpc>
                <a:spcPct val="150000"/>
              </a:lnSpc>
              <a:defRPr/>
            </a:pPr>
            <a:r>
              <a:rPr lang="el-GR" sz="2400" b="1" u="sng" dirty="0">
                <a:solidFill>
                  <a:schemeClr val="accent2">
                    <a:lumMod val="50000"/>
                  </a:schemeClr>
                </a:solidFill>
                <a:latin typeface="Times New Roman" pitchFamily="18" charset="0"/>
                <a:ea typeface="Calibri" pitchFamily="34" charset="0"/>
                <a:cs typeface="Times New Roman" pitchFamily="18" charset="0"/>
              </a:rPr>
              <a:t>Οι μορφές αυτές αλληλοσυνδέονται και αλληλοσυμπληρώνονται.</a:t>
            </a:r>
          </a:p>
          <a:p>
            <a:pPr algn="just">
              <a:lnSpc>
                <a:spcPct val="150000"/>
              </a:lnSpc>
              <a:defRPr/>
            </a:pPr>
            <a:r>
              <a:rPr lang="el-GR" sz="2400" u="sng" dirty="0">
                <a:latin typeface="Times New Roman" pitchFamily="18" charset="0"/>
                <a:ea typeface="Calibri" pitchFamily="34" charset="0"/>
                <a:cs typeface="Times New Roman" pitchFamily="18" charset="0"/>
              </a:rPr>
              <a:t>Είναι σημαντικό</a:t>
            </a:r>
            <a:r>
              <a:rPr lang="en-US" sz="2400" u="sng" dirty="0">
                <a:latin typeface="Times New Roman" pitchFamily="18" charset="0"/>
                <a:ea typeface="Calibri" pitchFamily="34" charset="0"/>
                <a:cs typeface="Times New Roman" pitchFamily="18" charset="0"/>
              </a:rPr>
              <a:t>:</a:t>
            </a:r>
            <a:endParaRPr lang="el-GR" sz="2400" dirty="0">
              <a:latin typeface="Arial" charset="0"/>
              <a:ea typeface="Calibri" pitchFamily="34" charset="0"/>
              <a:cs typeface="Arial" charset="0"/>
            </a:endParaRPr>
          </a:p>
          <a:p>
            <a:pPr algn="just" eaLnBrk="0" hangingPunct="0">
              <a:lnSpc>
                <a:spcPct val="150000"/>
              </a:lnSpc>
              <a:defRPr/>
            </a:pPr>
            <a:r>
              <a:rPr lang="el-GR" sz="2400" dirty="0">
                <a:latin typeface="Times New Roman" pitchFamily="18" charset="0"/>
                <a:ea typeface="Calibri" pitchFamily="34" charset="0"/>
                <a:cs typeface="Times New Roman" pitchFamily="18" charset="0"/>
              </a:rPr>
              <a:t>α) </a:t>
            </a:r>
            <a:r>
              <a:rPr lang="el-GR" sz="2400" b="1" u="sng" dirty="0">
                <a:solidFill>
                  <a:schemeClr val="accent6">
                    <a:lumMod val="50000"/>
                  </a:schemeClr>
                </a:solidFill>
                <a:latin typeface="Times New Roman" pitchFamily="18" charset="0"/>
                <a:ea typeface="Calibri" pitchFamily="34" charset="0"/>
                <a:cs typeface="Times New Roman" pitchFamily="18" charset="0"/>
              </a:rPr>
              <a:t>Η αξιοποίηση</a:t>
            </a:r>
            <a:r>
              <a:rPr lang="el-GR" sz="2400" dirty="0">
                <a:latin typeface="Times New Roman" pitchFamily="18" charset="0"/>
                <a:ea typeface="Calibri" pitchFamily="34" charset="0"/>
                <a:cs typeface="Times New Roman" pitchFamily="18" charset="0"/>
              </a:rPr>
              <a:t>, σε συνεχή και συστηματική βάση, στοιχείων και πληροφοριών σχετικών με τη μάθηση και την ανάπτυξη των παιδιών για την ανατροφοδότηση της μάθησης και της διδασκαλίας και </a:t>
            </a:r>
            <a:endParaRPr lang="el-GR" sz="2400" dirty="0">
              <a:latin typeface="Arial" charset="0"/>
              <a:cs typeface="Arial" charset="0"/>
            </a:endParaRPr>
          </a:p>
          <a:p>
            <a:pPr algn="just" eaLnBrk="0" hangingPunct="0">
              <a:lnSpc>
                <a:spcPct val="150000"/>
              </a:lnSpc>
              <a:defRPr/>
            </a:pPr>
            <a:r>
              <a:rPr lang="el-GR" sz="2400" dirty="0">
                <a:latin typeface="Times New Roman" pitchFamily="18" charset="0"/>
                <a:cs typeface="Calibri" pitchFamily="34" charset="0"/>
              </a:rPr>
              <a:t>β) </a:t>
            </a:r>
            <a:r>
              <a:rPr lang="el-GR" sz="2400" b="1" u="sng" dirty="0">
                <a:solidFill>
                  <a:schemeClr val="accent6">
                    <a:lumMod val="50000"/>
                  </a:schemeClr>
                </a:solidFill>
                <a:latin typeface="Times New Roman" pitchFamily="18" charset="0"/>
                <a:cs typeface="Calibri" pitchFamily="34" charset="0"/>
              </a:rPr>
              <a:t>Η ποιοτική περιγραφή </a:t>
            </a:r>
            <a:r>
              <a:rPr lang="el-GR" sz="2400" dirty="0">
                <a:latin typeface="Times New Roman" pitchFamily="18" charset="0"/>
                <a:cs typeface="Calibri" pitchFamily="34" charset="0"/>
              </a:rPr>
              <a:t>της προόδου των παιδιών ανά τακτά χρονικά διαστήματα με σκοπό την ενημέρωση των γονέων και κηδεμόνων τους.</a:t>
            </a:r>
            <a:endParaRPr lang="el-GR" sz="2400" dirty="0">
              <a:latin typeface="Arial" charset="0"/>
              <a:cs typeface="Arial" charset="0"/>
            </a:endParaRPr>
          </a:p>
        </p:txBody>
      </p:sp>
      <p:sp>
        <p:nvSpPr>
          <p:cNvPr id="9" name="8 - Θέση ημερομηνίας">
            <a:extLst>
              <a:ext uri="{FF2B5EF4-FFF2-40B4-BE49-F238E27FC236}">
                <a16:creationId xmlns:a16="http://schemas.microsoft.com/office/drawing/2014/main" id="{0E2B1242-8EA4-4968-A44C-C9E3C67DE31F}"/>
              </a:ext>
            </a:extLst>
          </p:cNvPr>
          <p:cNvSpPr>
            <a:spLocks noGrp="1"/>
          </p:cNvSpPr>
          <p:nvPr>
            <p:ph type="dt" sz="quarter" idx="10"/>
          </p:nvPr>
        </p:nvSpPr>
        <p:spPr/>
        <p:txBody>
          <a:bodyPr/>
          <a:lstStyle/>
          <a:p>
            <a:pPr>
              <a:defRPr/>
            </a:pPr>
            <a:fld id="{ED7714D3-8D83-473E-B201-65BF99D2797D}" type="datetime1">
              <a:rPr lang="el-GR"/>
              <a:pPr>
                <a:defRPr/>
              </a:pPr>
              <a:t>22/12/2019</a:t>
            </a:fld>
            <a:endParaRPr lang="el-GR"/>
          </a:p>
        </p:txBody>
      </p:sp>
      <p:sp>
        <p:nvSpPr>
          <p:cNvPr id="10" name="9 - Θέση αριθμού διαφάνειας">
            <a:extLst>
              <a:ext uri="{FF2B5EF4-FFF2-40B4-BE49-F238E27FC236}">
                <a16:creationId xmlns:a16="http://schemas.microsoft.com/office/drawing/2014/main" id="{BAB42C46-BBE4-4224-B8B7-BAF7190FB68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616130B-A0F1-4000-AA2A-5373B13F3159}" type="slidenum">
              <a:rPr lang="el-GR" altLang="el-GR">
                <a:solidFill>
                  <a:schemeClr val="tx2"/>
                </a:solidFill>
                <a:latin typeface="Calibri" panose="020F0502020204030204" pitchFamily="34" charset="0"/>
              </a:rPr>
              <a:pPr eaLnBrk="1" hangingPunct="1"/>
              <a:t>4</a:t>
            </a:fld>
            <a:endParaRPr lang="el-GR" altLang="el-GR">
              <a:solidFill>
                <a:schemeClr val="tx2"/>
              </a:solidFill>
              <a:latin typeface="Calibri" panose="020F0502020204030204" pitchFamily="34" charset="0"/>
            </a:endParaRPr>
          </a:p>
        </p:txBody>
      </p:sp>
      <p:sp>
        <p:nvSpPr>
          <p:cNvPr id="11" name="10 - Θέση υποσέλιδου">
            <a:extLst>
              <a:ext uri="{FF2B5EF4-FFF2-40B4-BE49-F238E27FC236}">
                <a16:creationId xmlns:a16="http://schemas.microsoft.com/office/drawing/2014/main" id="{030638DE-14B7-4183-A6F6-9873D7E6EB6F}"/>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a:extLst>
              <a:ext uri="{FF2B5EF4-FFF2-40B4-BE49-F238E27FC236}">
                <a16:creationId xmlns:a16="http://schemas.microsoft.com/office/drawing/2014/main" id="{02A05343-CC05-471F-97B6-D9DFA4C3A650}"/>
              </a:ext>
            </a:extLst>
          </p:cNvPr>
          <p:cNvSpPr>
            <a:spLocks noGrp="1"/>
          </p:cNvSpPr>
          <p:nvPr>
            <p:ph type="title"/>
          </p:nvPr>
        </p:nvSpPr>
        <p:spPr>
          <a:xfrm>
            <a:off x="612775" y="228600"/>
            <a:ext cx="8153400" cy="1271588"/>
          </a:xfrm>
        </p:spPr>
        <p:txBody>
          <a:bodyPr/>
          <a:lstStyle/>
          <a:p>
            <a:pPr algn="ctr" eaLnBrk="1" hangingPunct="1"/>
            <a:r>
              <a:rPr lang="el-GR" altLang="el-GR" sz="2800" b="1" u="sng"/>
              <a:t>ΔΕΠΠΣ-ΑΠΣ για το Νηπιαγωγείο  και Οδηγός Νηπιαγωγού:</a:t>
            </a:r>
            <a:br>
              <a:rPr lang="el-GR" altLang="el-GR"/>
            </a:br>
            <a:endParaRPr lang="el-GR" altLang="el-GR"/>
          </a:p>
        </p:txBody>
      </p:sp>
      <p:sp>
        <p:nvSpPr>
          <p:cNvPr id="13315" name="2 - Θέση περιεχομένου">
            <a:extLst>
              <a:ext uri="{FF2B5EF4-FFF2-40B4-BE49-F238E27FC236}">
                <a16:creationId xmlns:a16="http://schemas.microsoft.com/office/drawing/2014/main" id="{C9F8B898-BB6C-455D-A92A-CD69A70CEF9A}"/>
              </a:ext>
            </a:extLst>
          </p:cNvPr>
          <p:cNvSpPr>
            <a:spLocks noGrp="1"/>
          </p:cNvSpPr>
          <p:nvPr>
            <p:ph sz="quarter" idx="1"/>
          </p:nvPr>
        </p:nvSpPr>
        <p:spPr>
          <a:xfrm>
            <a:off x="612775" y="1600200"/>
            <a:ext cx="8153400" cy="4495800"/>
          </a:xfrm>
        </p:spPr>
        <p:txBody>
          <a:bodyPr/>
          <a:lstStyle/>
          <a:p>
            <a:pPr eaLnBrk="1" hangingPunct="1">
              <a:buFont typeface="Wingdings" panose="05000000000000000000" pitchFamily="2" charset="2"/>
              <a:buNone/>
            </a:pPr>
            <a:r>
              <a:rPr lang="el-GR" altLang="el-GR" sz="2400"/>
              <a:t>Ως μορφές αξιολόγησης προτείνονται</a:t>
            </a:r>
            <a:r>
              <a:rPr lang="en-US" altLang="el-GR" sz="2400"/>
              <a:t>:</a:t>
            </a:r>
          </a:p>
          <a:p>
            <a:pPr eaLnBrk="1" hangingPunct="1">
              <a:buFont typeface="Wingdings" panose="05000000000000000000" pitchFamily="2" charset="2"/>
              <a:buChar char="Ø"/>
            </a:pPr>
            <a:r>
              <a:rPr lang="el-GR" altLang="el-GR" sz="2400"/>
              <a:t> </a:t>
            </a:r>
            <a:r>
              <a:rPr lang="el-GR" altLang="el-GR" sz="2400" b="1"/>
              <a:t>η διαγνωστική, </a:t>
            </a:r>
            <a:endParaRPr lang="en-US" altLang="el-GR" sz="2400" b="1"/>
          </a:p>
          <a:p>
            <a:pPr eaLnBrk="1" hangingPunct="1">
              <a:buFont typeface="Wingdings" panose="05000000000000000000" pitchFamily="2" charset="2"/>
              <a:buChar char="Ø"/>
            </a:pPr>
            <a:r>
              <a:rPr lang="el-GR" altLang="el-GR" sz="2400" b="1"/>
              <a:t>η διαμορφωτική </a:t>
            </a:r>
            <a:endParaRPr lang="en-US" altLang="el-GR" sz="2400" b="1"/>
          </a:p>
          <a:p>
            <a:pPr eaLnBrk="1" hangingPunct="1">
              <a:buFont typeface="Wingdings" panose="05000000000000000000" pitchFamily="2" charset="2"/>
              <a:buChar char="Ø"/>
            </a:pPr>
            <a:r>
              <a:rPr lang="el-GR" altLang="el-GR" sz="2400" b="1"/>
              <a:t>και η τελική αξιολόγηση</a:t>
            </a:r>
            <a:r>
              <a:rPr lang="el-GR" altLang="el-GR" sz="2400"/>
              <a:t> </a:t>
            </a:r>
            <a:endParaRPr lang="en-US" altLang="el-GR" sz="2400"/>
          </a:p>
          <a:p>
            <a:pPr eaLnBrk="1" hangingPunct="1">
              <a:buFont typeface="Wingdings" panose="05000000000000000000" pitchFamily="2" charset="2"/>
              <a:buNone/>
            </a:pPr>
            <a:r>
              <a:rPr lang="en-US" altLang="el-GR" sz="2400"/>
              <a:t>   </a:t>
            </a:r>
            <a:r>
              <a:rPr lang="el-GR" altLang="el-GR" sz="2400"/>
              <a:t>και ως εναλλακτικές μέθοδοι</a:t>
            </a:r>
            <a:r>
              <a:rPr lang="en-US" altLang="el-GR" sz="2400"/>
              <a:t>:</a:t>
            </a:r>
          </a:p>
          <a:p>
            <a:pPr eaLnBrk="1" hangingPunct="1">
              <a:buFont typeface="Wingdings" panose="05000000000000000000" pitchFamily="2" charset="2"/>
              <a:buChar char="ü"/>
            </a:pPr>
            <a:r>
              <a:rPr lang="en-US" altLang="el-GR" sz="2400"/>
              <a:t>  </a:t>
            </a:r>
            <a:r>
              <a:rPr lang="el-GR" altLang="el-GR" sz="2400"/>
              <a:t> η πορεία </a:t>
            </a:r>
            <a:endParaRPr lang="en-US" altLang="el-GR" sz="2400"/>
          </a:p>
          <a:p>
            <a:pPr eaLnBrk="1" hangingPunct="1">
              <a:buFont typeface="Wingdings" panose="05000000000000000000" pitchFamily="2" charset="2"/>
              <a:buChar char="ü"/>
            </a:pPr>
            <a:r>
              <a:rPr lang="en-US" altLang="el-GR" sz="2400"/>
              <a:t>  </a:t>
            </a:r>
            <a:r>
              <a:rPr lang="el-GR" altLang="el-GR" sz="2400"/>
              <a:t>και τα αποτελέσματα  </a:t>
            </a:r>
            <a:endParaRPr lang="en-US" altLang="el-GR" sz="2400"/>
          </a:p>
          <a:p>
            <a:pPr eaLnBrk="1" hangingPunct="1">
              <a:buFont typeface="Wingdings" panose="05000000000000000000" pitchFamily="2" charset="2"/>
              <a:buNone/>
            </a:pPr>
            <a:r>
              <a:rPr lang="en-US" altLang="el-GR" sz="2400"/>
              <a:t>    </a:t>
            </a:r>
            <a:r>
              <a:rPr lang="el-GR" altLang="el-GR" sz="2400" u="sng"/>
              <a:t>σχεδίων εργασίας, η αξιολόγηση της ομάδας από τα ίδια τα παιδιά και ο φάκελος εργασιών</a:t>
            </a:r>
            <a:r>
              <a:rPr lang="en-US" altLang="el-GR" sz="2400" u="sng"/>
              <a:t>.</a:t>
            </a:r>
            <a:r>
              <a:rPr lang="el-GR" altLang="el-GR" sz="2400" u="sng"/>
              <a:t> </a:t>
            </a:r>
          </a:p>
          <a:p>
            <a:pPr eaLnBrk="1" hangingPunct="1"/>
            <a:endParaRPr lang="el-GR" altLang="el-GR"/>
          </a:p>
        </p:txBody>
      </p:sp>
      <p:sp>
        <p:nvSpPr>
          <p:cNvPr id="10" name="9 - Θέση ημερομηνίας">
            <a:extLst>
              <a:ext uri="{FF2B5EF4-FFF2-40B4-BE49-F238E27FC236}">
                <a16:creationId xmlns:a16="http://schemas.microsoft.com/office/drawing/2014/main" id="{873DFF59-8E6F-479D-AB15-A24E5E6B68DD}"/>
              </a:ext>
            </a:extLst>
          </p:cNvPr>
          <p:cNvSpPr>
            <a:spLocks noGrp="1"/>
          </p:cNvSpPr>
          <p:nvPr>
            <p:ph type="dt" sz="quarter" idx="10"/>
          </p:nvPr>
        </p:nvSpPr>
        <p:spPr/>
        <p:txBody>
          <a:bodyPr/>
          <a:lstStyle/>
          <a:p>
            <a:pPr>
              <a:defRPr/>
            </a:pPr>
            <a:fld id="{74484534-420D-4159-A7C0-27CB86791B95}" type="datetime1">
              <a:rPr lang="el-GR"/>
              <a:pPr>
                <a:defRPr/>
              </a:pPr>
              <a:t>22/12/2019</a:t>
            </a:fld>
            <a:endParaRPr lang="el-GR"/>
          </a:p>
        </p:txBody>
      </p:sp>
      <p:sp>
        <p:nvSpPr>
          <p:cNvPr id="11" name="10 - Θέση αριθμού διαφάνειας">
            <a:extLst>
              <a:ext uri="{FF2B5EF4-FFF2-40B4-BE49-F238E27FC236}">
                <a16:creationId xmlns:a16="http://schemas.microsoft.com/office/drawing/2014/main" id="{66063B90-56F4-4FDA-8937-6F8BA49C15B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E32A9A71-DCEB-4C17-B536-23EC76E5C3C7}" type="slidenum">
              <a:rPr lang="el-GR" altLang="el-GR" sz="1200">
                <a:solidFill>
                  <a:srgbClr val="FFFFFF"/>
                </a:solidFill>
                <a:latin typeface="Calibri" panose="020F0502020204030204" pitchFamily="34" charset="0"/>
              </a:rPr>
              <a:pPr eaLnBrk="1" hangingPunct="1">
                <a:lnSpc>
                  <a:spcPct val="80000"/>
                </a:lnSpc>
              </a:pPr>
              <a:t>5</a:t>
            </a:fld>
            <a:endParaRPr lang="el-GR" altLang="el-GR" sz="1200">
              <a:solidFill>
                <a:srgbClr val="FFFFFF"/>
              </a:solidFill>
              <a:latin typeface="Calibri" panose="020F0502020204030204" pitchFamily="34" charset="0"/>
            </a:endParaRPr>
          </a:p>
        </p:txBody>
      </p:sp>
      <p:sp>
        <p:nvSpPr>
          <p:cNvPr id="12" name="11 - Θέση υποσέλιδου">
            <a:extLst>
              <a:ext uri="{FF2B5EF4-FFF2-40B4-BE49-F238E27FC236}">
                <a16:creationId xmlns:a16="http://schemas.microsoft.com/office/drawing/2014/main" id="{59D02E12-A7E8-4A69-843F-01C72FAC00B5}"/>
              </a:ext>
            </a:extLst>
          </p:cNvPr>
          <p:cNvSpPr>
            <a:spLocks noGrp="1"/>
          </p:cNvSpPr>
          <p:nvPr>
            <p:ph type="ftr" sz="quarter" idx="11"/>
          </p:nvPr>
        </p:nvSpPr>
        <p:spPr/>
        <p:txBody>
          <a:bodyPr/>
          <a:lstStyle/>
          <a:p>
            <a:pPr>
              <a:defRPr/>
            </a:pPr>
            <a:r>
              <a:rPr lang="el-GR" dirty="0"/>
              <a:t>Παναγιώτα Στράτη</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a:extLst>
              <a:ext uri="{FF2B5EF4-FFF2-40B4-BE49-F238E27FC236}">
                <a16:creationId xmlns:a16="http://schemas.microsoft.com/office/drawing/2014/main" id="{7349201B-2430-4AC7-A251-84C25CA9F19E}"/>
              </a:ext>
            </a:extLst>
          </p:cNvPr>
          <p:cNvSpPr>
            <a:spLocks noGrp="1"/>
          </p:cNvSpPr>
          <p:nvPr>
            <p:ph type="title"/>
          </p:nvPr>
        </p:nvSpPr>
        <p:spPr>
          <a:xfrm>
            <a:off x="285750" y="285750"/>
            <a:ext cx="8480425" cy="1143000"/>
          </a:xfrm>
        </p:spPr>
        <p:txBody>
          <a:bodyPr/>
          <a:lstStyle/>
          <a:p>
            <a:pPr algn="ctr" eaLnBrk="1" hangingPunct="1"/>
            <a:r>
              <a:rPr lang="el-GR" altLang="el-GR" sz="2800" b="1" u="sng"/>
              <a:t>Στο συμπληρωματικό προς το ισχύον Πρόγραμμα Σπουδών για το Νηπιαγωγείο (2014):</a:t>
            </a:r>
            <a:br>
              <a:rPr lang="el-GR" altLang="el-GR"/>
            </a:br>
            <a:endParaRPr lang="el-GR" altLang="el-GR"/>
          </a:p>
        </p:txBody>
      </p:sp>
      <p:sp>
        <p:nvSpPr>
          <p:cNvPr id="14339" name="2 - Θέση περιεχομένου">
            <a:extLst>
              <a:ext uri="{FF2B5EF4-FFF2-40B4-BE49-F238E27FC236}">
                <a16:creationId xmlns:a16="http://schemas.microsoft.com/office/drawing/2014/main" id="{CAE50D1B-920B-4A1A-9EDE-8A1AAB95415F}"/>
              </a:ext>
            </a:extLst>
          </p:cNvPr>
          <p:cNvSpPr>
            <a:spLocks noGrp="1"/>
          </p:cNvSpPr>
          <p:nvPr>
            <p:ph sz="quarter" idx="1"/>
          </p:nvPr>
        </p:nvSpPr>
        <p:spPr>
          <a:xfrm>
            <a:off x="612775" y="1600200"/>
            <a:ext cx="8153400" cy="4495800"/>
          </a:xfrm>
        </p:spPr>
        <p:txBody>
          <a:bodyPr/>
          <a:lstStyle/>
          <a:p>
            <a:pPr algn="just" eaLnBrk="1" hangingPunct="1">
              <a:lnSpc>
                <a:spcPct val="150000"/>
              </a:lnSpc>
              <a:buFont typeface="Wingdings" panose="05000000000000000000" pitchFamily="2" charset="2"/>
              <a:buNone/>
            </a:pPr>
            <a:r>
              <a:rPr lang="en-US" altLang="el-GR" sz="2400"/>
              <a:t>  </a:t>
            </a:r>
            <a:r>
              <a:rPr lang="el-GR" altLang="el-GR" sz="2400"/>
              <a:t>Η μορφή που προτείνεται είναι</a:t>
            </a:r>
            <a:r>
              <a:rPr lang="en-US" altLang="el-GR" sz="2400"/>
              <a:t>:</a:t>
            </a:r>
          </a:p>
          <a:p>
            <a:pPr algn="just" eaLnBrk="1" hangingPunct="1">
              <a:lnSpc>
                <a:spcPct val="150000"/>
              </a:lnSpc>
              <a:buFont typeface="Wingdings" panose="05000000000000000000" pitchFamily="2" charset="2"/>
              <a:buNone/>
            </a:pPr>
            <a:r>
              <a:rPr lang="en-US" altLang="el-GR" sz="2400"/>
              <a:t>  </a:t>
            </a:r>
            <a:r>
              <a:rPr lang="el-GR" altLang="el-GR" sz="2400"/>
              <a:t> η </a:t>
            </a:r>
            <a:r>
              <a:rPr lang="el-GR" altLang="el-GR" sz="2400" b="1"/>
              <a:t>«αξιολόγηση για τη μάθηση»,</a:t>
            </a:r>
            <a:endParaRPr lang="en-US" altLang="el-GR" sz="2400" b="1"/>
          </a:p>
          <a:p>
            <a:pPr algn="just" eaLnBrk="1" hangingPunct="1">
              <a:lnSpc>
                <a:spcPct val="150000"/>
              </a:lnSpc>
              <a:buFont typeface="Wingdings" panose="05000000000000000000" pitchFamily="2" charset="2"/>
              <a:buChar char="Ø"/>
            </a:pPr>
            <a:r>
              <a:rPr lang="en-US" altLang="el-GR" sz="2400" b="1" u="sng"/>
              <a:t>  </a:t>
            </a:r>
            <a:r>
              <a:rPr lang="el-GR" altLang="el-GR" sz="2400" b="1" u="sng"/>
              <a:t> </a:t>
            </a:r>
            <a:r>
              <a:rPr lang="el-GR" altLang="el-GR" sz="2400" u="sng"/>
              <a:t>η οποία ορίζεται </a:t>
            </a:r>
            <a:r>
              <a:rPr lang="el-GR" altLang="el-GR" sz="2400"/>
              <a:t>«ως μια διαδικασία συλλογής, σύνθεσης και ερμηνείας πληροφοριών, που προκύπτουν από το πλαίσιο της καθημερινής εμπειρίας στην τάξη </a:t>
            </a:r>
            <a:endParaRPr lang="en-US" altLang="el-GR" sz="2400"/>
          </a:p>
          <a:p>
            <a:pPr algn="just" eaLnBrk="1" hangingPunct="1">
              <a:lnSpc>
                <a:spcPct val="150000"/>
              </a:lnSpc>
              <a:buFont typeface="Wingdings" panose="05000000000000000000" pitchFamily="2" charset="2"/>
              <a:buChar char="Ø"/>
            </a:pPr>
            <a:r>
              <a:rPr lang="en-US" altLang="el-GR" sz="2400"/>
              <a:t>   </a:t>
            </a:r>
            <a:r>
              <a:rPr lang="el-GR" altLang="el-GR" sz="2400"/>
              <a:t>και γίνεται με σκοπό να συμβάλλει στη λήψη αποφάσεων που αφορούν στη μάθηση και στη διδασκαλία»</a:t>
            </a:r>
            <a:r>
              <a:rPr lang="en-US" altLang="el-GR" sz="2400"/>
              <a:t>.</a:t>
            </a:r>
            <a:endParaRPr lang="el-GR" altLang="el-GR" sz="2400"/>
          </a:p>
          <a:p>
            <a:pPr eaLnBrk="1" hangingPunct="1"/>
            <a:endParaRPr lang="el-GR" altLang="el-GR"/>
          </a:p>
        </p:txBody>
      </p:sp>
      <p:sp>
        <p:nvSpPr>
          <p:cNvPr id="10" name="9 - Θέση ημερομηνίας">
            <a:extLst>
              <a:ext uri="{FF2B5EF4-FFF2-40B4-BE49-F238E27FC236}">
                <a16:creationId xmlns:a16="http://schemas.microsoft.com/office/drawing/2014/main" id="{77550F83-40B5-485D-AB0B-DA75380DDFCB}"/>
              </a:ext>
            </a:extLst>
          </p:cNvPr>
          <p:cNvSpPr>
            <a:spLocks noGrp="1"/>
          </p:cNvSpPr>
          <p:nvPr>
            <p:ph type="dt" sz="quarter" idx="10"/>
          </p:nvPr>
        </p:nvSpPr>
        <p:spPr/>
        <p:txBody>
          <a:bodyPr/>
          <a:lstStyle/>
          <a:p>
            <a:pPr>
              <a:defRPr/>
            </a:pPr>
            <a:fld id="{51E49671-A66B-49D3-9B40-BB75E3AE1E99}" type="datetime1">
              <a:rPr lang="el-GR"/>
              <a:pPr>
                <a:defRPr/>
              </a:pPr>
              <a:t>22/12/2019</a:t>
            </a:fld>
            <a:endParaRPr lang="el-GR"/>
          </a:p>
        </p:txBody>
      </p:sp>
      <p:sp>
        <p:nvSpPr>
          <p:cNvPr id="11" name="10 - Θέση αριθμού διαφάνειας">
            <a:extLst>
              <a:ext uri="{FF2B5EF4-FFF2-40B4-BE49-F238E27FC236}">
                <a16:creationId xmlns:a16="http://schemas.microsoft.com/office/drawing/2014/main" id="{E5829746-FF30-43C6-BC84-63AFD7627B3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E2459D19-C9BE-4609-B047-2E8F101FBD84}" type="slidenum">
              <a:rPr lang="el-GR" altLang="el-GR" sz="1200">
                <a:solidFill>
                  <a:srgbClr val="FFFFFF"/>
                </a:solidFill>
                <a:latin typeface="Calibri" panose="020F0502020204030204" pitchFamily="34" charset="0"/>
              </a:rPr>
              <a:pPr eaLnBrk="1" hangingPunct="1">
                <a:lnSpc>
                  <a:spcPct val="80000"/>
                </a:lnSpc>
              </a:pPr>
              <a:t>6</a:t>
            </a:fld>
            <a:endParaRPr lang="el-GR" altLang="el-GR" sz="1200">
              <a:solidFill>
                <a:srgbClr val="FFFFFF"/>
              </a:solidFill>
              <a:latin typeface="Calibri" panose="020F0502020204030204" pitchFamily="34" charset="0"/>
            </a:endParaRPr>
          </a:p>
        </p:txBody>
      </p:sp>
      <p:sp>
        <p:nvSpPr>
          <p:cNvPr id="12" name="11 - Θέση υποσέλιδου">
            <a:extLst>
              <a:ext uri="{FF2B5EF4-FFF2-40B4-BE49-F238E27FC236}">
                <a16:creationId xmlns:a16="http://schemas.microsoft.com/office/drawing/2014/main" id="{688AE486-8382-4E99-9EF7-E982F6C05A61}"/>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Στρογγυλεμένο ορθογώνιο">
            <a:extLst>
              <a:ext uri="{FF2B5EF4-FFF2-40B4-BE49-F238E27FC236}">
                <a16:creationId xmlns:a16="http://schemas.microsoft.com/office/drawing/2014/main" id="{DEB8E7FF-B271-4ECF-9094-3913F3E5937A}"/>
              </a:ext>
            </a:extLst>
          </p:cNvPr>
          <p:cNvSpPr/>
          <p:nvPr/>
        </p:nvSpPr>
        <p:spPr>
          <a:xfrm>
            <a:off x="642938" y="571500"/>
            <a:ext cx="8215312" cy="55721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400" b="1" u="sng" dirty="0"/>
              <a:t>Περιγραφική αξιολόγηση στο Νηπιαγωγείο:</a:t>
            </a:r>
            <a:endParaRPr lang="el-GR" sz="2400" b="1" dirty="0"/>
          </a:p>
          <a:p>
            <a:pPr fontAlgn="auto">
              <a:spcBef>
                <a:spcPts val="0"/>
              </a:spcBef>
              <a:spcAft>
                <a:spcPts val="0"/>
              </a:spcAft>
              <a:defRPr/>
            </a:pPr>
            <a:r>
              <a:rPr lang="el-GR" sz="2400" b="1" dirty="0"/>
              <a:t> </a:t>
            </a:r>
          </a:p>
          <a:p>
            <a:pPr fontAlgn="auto">
              <a:spcBef>
                <a:spcPts val="0"/>
              </a:spcBef>
              <a:spcAft>
                <a:spcPts val="0"/>
              </a:spcAft>
              <a:defRPr/>
            </a:pPr>
            <a:r>
              <a:rPr lang="el-GR" sz="2400" b="1" i="1" dirty="0"/>
              <a:t>Η αξιολόγηση που εστιάζει τόσο τη διαδικασία, όσο και τα αποτελέσματα της μάθησης και παραπέμπει σε δύο μορφές: α) την «αξιολόγηση για τη μάθηση» και β) την «αξιολόγηση της μάθησης».</a:t>
            </a:r>
            <a:endParaRPr lang="el-GR" sz="2400" b="1" dirty="0"/>
          </a:p>
          <a:p>
            <a:pPr fontAlgn="auto">
              <a:spcBef>
                <a:spcPts val="0"/>
              </a:spcBef>
              <a:spcAft>
                <a:spcPts val="0"/>
              </a:spcAft>
              <a:defRPr/>
            </a:pPr>
            <a:r>
              <a:rPr lang="el-GR" sz="2400" b="1" dirty="0"/>
              <a:t> </a:t>
            </a:r>
          </a:p>
          <a:p>
            <a:pPr fontAlgn="auto">
              <a:spcBef>
                <a:spcPts val="0"/>
              </a:spcBef>
              <a:spcAft>
                <a:spcPts val="0"/>
              </a:spcAft>
              <a:defRPr/>
            </a:pPr>
            <a:r>
              <a:rPr lang="el-GR" sz="2400" b="1" dirty="0"/>
              <a:t>Μέθοδοι για την αξιολόγηση</a:t>
            </a:r>
            <a:r>
              <a:rPr lang="en-US" sz="2400" b="1" dirty="0"/>
              <a:t>:</a:t>
            </a:r>
            <a:endParaRPr lang="el-GR" sz="2400" b="1" dirty="0"/>
          </a:p>
          <a:p>
            <a:pPr fontAlgn="auto">
              <a:spcBef>
                <a:spcPts val="0"/>
              </a:spcBef>
              <a:spcAft>
                <a:spcPts val="0"/>
              </a:spcAft>
              <a:buFont typeface="Wingdings" pitchFamily="2" charset="2"/>
              <a:buChar char="ü"/>
              <a:defRPr/>
            </a:pPr>
            <a:r>
              <a:rPr lang="el-GR" sz="2400" b="1" dirty="0"/>
              <a:t> η </a:t>
            </a:r>
            <a:r>
              <a:rPr lang="el-GR" sz="2400" b="1" dirty="0" err="1"/>
              <a:t>αυτοαξιολόγηση</a:t>
            </a:r>
            <a:r>
              <a:rPr lang="el-GR" sz="2400" b="1" dirty="0"/>
              <a:t>,  </a:t>
            </a:r>
          </a:p>
          <a:p>
            <a:pPr fontAlgn="auto">
              <a:spcBef>
                <a:spcPts val="0"/>
              </a:spcBef>
              <a:spcAft>
                <a:spcPts val="0"/>
              </a:spcAft>
              <a:buFont typeface="Wingdings" pitchFamily="2" charset="2"/>
              <a:buChar char="ü"/>
              <a:defRPr/>
            </a:pPr>
            <a:r>
              <a:rPr lang="el-GR" sz="2400" b="1" dirty="0"/>
              <a:t> ο ατομικός φάκελος </a:t>
            </a:r>
          </a:p>
          <a:p>
            <a:pPr fontAlgn="auto">
              <a:spcBef>
                <a:spcPts val="0"/>
              </a:spcBef>
              <a:spcAft>
                <a:spcPts val="0"/>
              </a:spcAft>
              <a:buFont typeface="Wingdings" pitchFamily="2" charset="2"/>
              <a:buChar char="ü"/>
              <a:defRPr/>
            </a:pPr>
            <a:r>
              <a:rPr lang="el-GR" sz="2400" b="1" dirty="0"/>
              <a:t> η παρατήρηση </a:t>
            </a:r>
          </a:p>
          <a:p>
            <a:pPr fontAlgn="auto">
              <a:spcBef>
                <a:spcPts val="0"/>
              </a:spcBef>
              <a:spcAft>
                <a:spcPts val="0"/>
              </a:spcAft>
              <a:buFont typeface="Wingdings" pitchFamily="2" charset="2"/>
              <a:buChar char="ü"/>
              <a:defRPr/>
            </a:pPr>
            <a:r>
              <a:rPr lang="el-GR" sz="2400" b="1" dirty="0"/>
              <a:t> οι συζητήσεις και οι συνεντεύξεις</a:t>
            </a:r>
          </a:p>
          <a:p>
            <a:pPr fontAlgn="auto">
              <a:spcBef>
                <a:spcPts val="0"/>
              </a:spcBef>
              <a:spcAft>
                <a:spcPts val="0"/>
              </a:spcAft>
              <a:buFont typeface="Wingdings" pitchFamily="2" charset="2"/>
              <a:buChar char="ü"/>
              <a:defRPr/>
            </a:pPr>
            <a:r>
              <a:rPr lang="el-GR" sz="2400" b="1" dirty="0"/>
              <a:t> οι ειδικά οργανωμένες και σχεδιασμένες δραστηριότητες </a:t>
            </a:r>
          </a:p>
        </p:txBody>
      </p:sp>
      <p:sp>
        <p:nvSpPr>
          <p:cNvPr id="9" name="8 - Θέση ημερομηνίας">
            <a:extLst>
              <a:ext uri="{FF2B5EF4-FFF2-40B4-BE49-F238E27FC236}">
                <a16:creationId xmlns:a16="http://schemas.microsoft.com/office/drawing/2014/main" id="{4CA26B28-209C-49FC-AFAE-80C35EC43012}"/>
              </a:ext>
            </a:extLst>
          </p:cNvPr>
          <p:cNvSpPr>
            <a:spLocks noGrp="1"/>
          </p:cNvSpPr>
          <p:nvPr>
            <p:ph type="dt" sz="quarter" idx="10"/>
          </p:nvPr>
        </p:nvSpPr>
        <p:spPr/>
        <p:txBody>
          <a:bodyPr/>
          <a:lstStyle/>
          <a:p>
            <a:pPr>
              <a:defRPr/>
            </a:pPr>
            <a:fld id="{0C937934-7156-4C51-A6B1-83387624ED71}" type="datetime1">
              <a:rPr lang="el-GR"/>
              <a:pPr>
                <a:defRPr/>
              </a:pPr>
              <a:t>22/12/2019</a:t>
            </a:fld>
            <a:endParaRPr lang="el-GR"/>
          </a:p>
        </p:txBody>
      </p:sp>
      <p:sp>
        <p:nvSpPr>
          <p:cNvPr id="10" name="9 - Θέση αριθμού διαφάνειας">
            <a:extLst>
              <a:ext uri="{FF2B5EF4-FFF2-40B4-BE49-F238E27FC236}">
                <a16:creationId xmlns:a16="http://schemas.microsoft.com/office/drawing/2014/main" id="{BD7B8549-EE12-4AE7-96B4-E0B94F46E1F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5B404D9-7F62-4881-8173-1CDAA1BB7BFD}" type="slidenum">
              <a:rPr lang="el-GR" altLang="el-GR">
                <a:solidFill>
                  <a:schemeClr val="tx2"/>
                </a:solidFill>
                <a:latin typeface="Calibri" panose="020F0502020204030204" pitchFamily="34" charset="0"/>
              </a:rPr>
              <a:pPr eaLnBrk="1" hangingPunct="1"/>
              <a:t>7</a:t>
            </a:fld>
            <a:endParaRPr lang="el-GR" altLang="el-GR">
              <a:solidFill>
                <a:schemeClr val="tx2"/>
              </a:solidFill>
              <a:latin typeface="Calibri" panose="020F0502020204030204" pitchFamily="34" charset="0"/>
            </a:endParaRPr>
          </a:p>
        </p:txBody>
      </p:sp>
      <p:sp>
        <p:nvSpPr>
          <p:cNvPr id="11" name="10 - Θέση υποσέλιδου">
            <a:extLst>
              <a:ext uri="{FF2B5EF4-FFF2-40B4-BE49-F238E27FC236}">
                <a16:creationId xmlns:a16="http://schemas.microsoft.com/office/drawing/2014/main" id="{BC0D4757-5D70-496A-B85D-7F0B24AE07E2}"/>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a:extLst>
              <a:ext uri="{FF2B5EF4-FFF2-40B4-BE49-F238E27FC236}">
                <a16:creationId xmlns:a16="http://schemas.microsoft.com/office/drawing/2014/main" id="{71733F99-1D22-4858-8411-114AE10704C3}"/>
              </a:ext>
            </a:extLst>
          </p:cNvPr>
          <p:cNvSpPr>
            <a:spLocks noGrp="1"/>
          </p:cNvSpPr>
          <p:nvPr>
            <p:ph type="title"/>
          </p:nvPr>
        </p:nvSpPr>
        <p:spPr>
          <a:xfrm>
            <a:off x="612775" y="500063"/>
            <a:ext cx="8153400" cy="1000125"/>
          </a:xfrm>
        </p:spPr>
        <p:txBody>
          <a:bodyPr/>
          <a:lstStyle/>
          <a:p>
            <a:pPr algn="ctr" eaLnBrk="1" hangingPunct="1"/>
            <a:br>
              <a:rPr lang="en-US" altLang="el-GR" sz="2400" b="1" u="sng"/>
            </a:br>
            <a:br>
              <a:rPr lang="en-US" altLang="el-GR" sz="2400" b="1" u="sng"/>
            </a:br>
            <a:r>
              <a:rPr lang="el-GR" altLang="el-GR" sz="2800" b="1" u="sng"/>
              <a:t>Περιγραφική αξιολόγηση στο Νηπιαγωγείο:</a:t>
            </a:r>
            <a:br>
              <a:rPr lang="el-GR" altLang="el-GR" b="1"/>
            </a:br>
            <a:r>
              <a:rPr lang="el-GR" altLang="el-GR" b="1"/>
              <a:t> </a:t>
            </a:r>
            <a:br>
              <a:rPr lang="el-GR" altLang="el-GR" b="1"/>
            </a:br>
            <a:endParaRPr lang="el-GR" altLang="el-GR"/>
          </a:p>
        </p:txBody>
      </p:sp>
      <p:sp>
        <p:nvSpPr>
          <p:cNvPr id="16387" name="2 - Θέση περιεχομένου">
            <a:extLst>
              <a:ext uri="{FF2B5EF4-FFF2-40B4-BE49-F238E27FC236}">
                <a16:creationId xmlns:a16="http://schemas.microsoft.com/office/drawing/2014/main" id="{6C08C223-FBA8-463C-8441-37908CF8C833}"/>
              </a:ext>
            </a:extLst>
          </p:cNvPr>
          <p:cNvSpPr>
            <a:spLocks noGrp="1"/>
          </p:cNvSpPr>
          <p:nvPr>
            <p:ph sz="quarter" idx="1"/>
          </p:nvPr>
        </p:nvSpPr>
        <p:spPr>
          <a:xfrm>
            <a:off x="612775" y="1600200"/>
            <a:ext cx="8153400" cy="4495800"/>
          </a:xfrm>
          <a:extLst>
            <a:ext uri="{91240B29-F687-4F45-9708-019B960494DF}">
              <a14:hiddenLine xmlns:a14="http://schemas.microsoft.com/office/drawing/2010/main" w="57150">
                <a:solidFill>
                  <a:srgbClr val="000000"/>
                </a:solidFill>
                <a:prstDash val="dashDot"/>
                <a:miter lim="800000"/>
                <a:headEnd/>
                <a:tailEnd/>
              </a14:hiddenLine>
            </a:ext>
          </a:extLst>
        </p:spPr>
        <p:txBody>
          <a:bodyPr/>
          <a:lstStyle/>
          <a:p>
            <a:pPr eaLnBrk="1" hangingPunct="1">
              <a:lnSpc>
                <a:spcPct val="150000"/>
              </a:lnSpc>
            </a:pPr>
            <a:r>
              <a:rPr lang="el-GR" altLang="el-GR" sz="2400" b="1">
                <a:solidFill>
                  <a:srgbClr val="7030A0"/>
                </a:solidFill>
              </a:rPr>
              <a:t>Η παρατήρηση είναι μια συστηματική διαδικασία:</a:t>
            </a:r>
          </a:p>
          <a:p>
            <a:pPr eaLnBrk="1" hangingPunct="1">
              <a:lnSpc>
                <a:spcPct val="150000"/>
              </a:lnSpc>
              <a:buFont typeface="Wingdings" panose="05000000000000000000" pitchFamily="2" charset="2"/>
              <a:buChar char="Ø"/>
            </a:pPr>
            <a:r>
              <a:rPr lang="el-GR" altLang="el-GR" sz="2400"/>
              <a:t>Στόχος / στόχοι παρατήρησης</a:t>
            </a:r>
          </a:p>
          <a:p>
            <a:pPr eaLnBrk="1" hangingPunct="1">
              <a:lnSpc>
                <a:spcPct val="150000"/>
              </a:lnSpc>
              <a:buFont typeface="Wingdings" panose="05000000000000000000" pitchFamily="2" charset="2"/>
              <a:buChar char="Ø"/>
            </a:pPr>
            <a:r>
              <a:rPr lang="el-GR" altLang="el-GR" sz="2400"/>
              <a:t>Επιλογή συγκεκριμένων στοιχείων παρατήρησης</a:t>
            </a:r>
          </a:p>
          <a:p>
            <a:pPr eaLnBrk="1" hangingPunct="1">
              <a:lnSpc>
                <a:spcPct val="150000"/>
              </a:lnSpc>
              <a:buFont typeface="Wingdings" panose="05000000000000000000" pitchFamily="2" charset="2"/>
              <a:buChar char="Ø"/>
            </a:pPr>
            <a:r>
              <a:rPr lang="el-GR" altLang="el-GR" sz="2400"/>
              <a:t>Συγκεκριμένα εργαλεία</a:t>
            </a:r>
          </a:p>
          <a:p>
            <a:pPr eaLnBrk="1" hangingPunct="1">
              <a:lnSpc>
                <a:spcPct val="150000"/>
              </a:lnSpc>
              <a:buFont typeface="Wingdings" panose="05000000000000000000" pitchFamily="2" charset="2"/>
              <a:buChar char="Ø"/>
            </a:pPr>
            <a:r>
              <a:rPr lang="el-GR" altLang="el-GR" sz="2400"/>
              <a:t>Πότε, πόσο, πώς [η παρατήρηση μπορεί να γίνεται καθημερινά σε όλες τις φάσεις της εκπαιδευτικής διαδικασίας]</a:t>
            </a:r>
          </a:p>
          <a:p>
            <a:pPr eaLnBrk="1" hangingPunct="1"/>
            <a:endParaRPr lang="el-GR" altLang="el-GR"/>
          </a:p>
        </p:txBody>
      </p:sp>
      <p:sp>
        <p:nvSpPr>
          <p:cNvPr id="10" name="9 - Θέση ημερομηνίας">
            <a:extLst>
              <a:ext uri="{FF2B5EF4-FFF2-40B4-BE49-F238E27FC236}">
                <a16:creationId xmlns:a16="http://schemas.microsoft.com/office/drawing/2014/main" id="{911BD0B1-B2C4-4C94-9089-DE59E692115E}"/>
              </a:ext>
            </a:extLst>
          </p:cNvPr>
          <p:cNvSpPr>
            <a:spLocks noGrp="1"/>
          </p:cNvSpPr>
          <p:nvPr>
            <p:ph type="dt" sz="quarter" idx="10"/>
          </p:nvPr>
        </p:nvSpPr>
        <p:spPr/>
        <p:txBody>
          <a:bodyPr/>
          <a:lstStyle/>
          <a:p>
            <a:pPr>
              <a:defRPr/>
            </a:pPr>
            <a:fld id="{055F1A1F-1B2C-493B-8699-CDB68F9DD73C}" type="datetime1">
              <a:rPr lang="el-GR"/>
              <a:pPr>
                <a:defRPr/>
              </a:pPr>
              <a:t>22/12/2019</a:t>
            </a:fld>
            <a:endParaRPr lang="el-GR"/>
          </a:p>
        </p:txBody>
      </p:sp>
      <p:sp>
        <p:nvSpPr>
          <p:cNvPr id="11" name="10 - Θέση αριθμού διαφάνειας">
            <a:extLst>
              <a:ext uri="{FF2B5EF4-FFF2-40B4-BE49-F238E27FC236}">
                <a16:creationId xmlns:a16="http://schemas.microsoft.com/office/drawing/2014/main" id="{27B6C1D9-50B5-496E-AAB9-445AD6F75CD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4C2D183F-9DE4-412E-A703-765DF4B1EF26}" type="slidenum">
              <a:rPr lang="el-GR" altLang="el-GR" sz="1200">
                <a:solidFill>
                  <a:srgbClr val="FFFFFF"/>
                </a:solidFill>
                <a:latin typeface="Calibri" panose="020F0502020204030204" pitchFamily="34" charset="0"/>
              </a:rPr>
              <a:pPr eaLnBrk="1" hangingPunct="1">
                <a:lnSpc>
                  <a:spcPct val="80000"/>
                </a:lnSpc>
              </a:pPr>
              <a:t>8</a:t>
            </a:fld>
            <a:endParaRPr lang="el-GR" altLang="el-GR" sz="1200">
              <a:solidFill>
                <a:srgbClr val="FFFFFF"/>
              </a:solidFill>
              <a:latin typeface="Calibri" panose="020F0502020204030204" pitchFamily="34" charset="0"/>
            </a:endParaRPr>
          </a:p>
        </p:txBody>
      </p:sp>
      <p:sp>
        <p:nvSpPr>
          <p:cNvPr id="12" name="11 - Θέση υποσέλιδου">
            <a:extLst>
              <a:ext uri="{FF2B5EF4-FFF2-40B4-BE49-F238E27FC236}">
                <a16:creationId xmlns:a16="http://schemas.microsoft.com/office/drawing/2014/main" id="{F0FD32FF-5438-4B3C-985D-C65381C4F966}"/>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id="{4377D55A-6C9A-467D-869A-C82E8F01EC66}"/>
              </a:ext>
            </a:extLst>
          </p:cNvPr>
          <p:cNvSpPr>
            <a:spLocks noChangeArrowheads="1"/>
          </p:cNvSpPr>
          <p:nvPr/>
        </p:nvSpPr>
        <p:spPr bwMode="auto">
          <a:xfrm>
            <a:off x="0" y="214313"/>
            <a:ext cx="91440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pPr>
            <a:r>
              <a:rPr lang="el-GR" altLang="el-GR" sz="2400">
                <a:cs typeface="Times New Roman" panose="02020603050405020304" pitchFamily="18" charset="0"/>
              </a:rPr>
              <a:t>Βασικές μεθοδολογικές επιλογές</a:t>
            </a:r>
            <a:r>
              <a:rPr lang="en-US" altLang="el-GR" sz="2400">
                <a:cs typeface="Times New Roman" panose="02020603050405020304" pitchFamily="18" charset="0"/>
              </a:rPr>
              <a:t>:</a:t>
            </a:r>
            <a:endParaRPr lang="el-GR" altLang="el-GR" sz="2400"/>
          </a:p>
          <a:p>
            <a:pPr algn="just">
              <a:lnSpc>
                <a:spcPct val="150000"/>
              </a:lnSpc>
              <a:buFontTx/>
              <a:buChar char="•"/>
            </a:pPr>
            <a:r>
              <a:rPr lang="el-GR" altLang="el-GR" sz="2400" b="1">
                <a:cs typeface="Times New Roman" panose="02020603050405020304" pitchFamily="18" charset="0"/>
              </a:rPr>
              <a:t>Περιγραφική</a:t>
            </a:r>
            <a:r>
              <a:rPr lang="el-GR" altLang="el-GR" sz="2400">
                <a:cs typeface="Times New Roman" panose="02020603050405020304" pitchFamily="18" charset="0"/>
              </a:rPr>
              <a:t> (narrative): περιγραφή της δράσης που λαμβάνει χώρα στην τάξη με όσο το δυνατό περισσότερα στοιχεία προκειμένου ο παρατηρητής να έχει σαφή εικόνα του τι συνέβη.</a:t>
            </a:r>
            <a:endParaRPr lang="en-US" altLang="el-GR" sz="2400">
              <a:cs typeface="Times New Roman" panose="02020603050405020304" pitchFamily="18" charset="0"/>
            </a:endParaRPr>
          </a:p>
          <a:p>
            <a:pPr algn="just">
              <a:lnSpc>
                <a:spcPct val="150000"/>
              </a:lnSpc>
            </a:pPr>
            <a:endParaRPr lang="el-GR" altLang="el-GR" sz="2400"/>
          </a:p>
          <a:p>
            <a:pPr algn="just">
              <a:lnSpc>
                <a:spcPct val="150000"/>
              </a:lnSpc>
              <a:buFontTx/>
              <a:buChar char="•"/>
            </a:pPr>
            <a:r>
              <a:rPr lang="el-GR" altLang="el-GR" sz="2400" b="1">
                <a:cs typeface="Times New Roman" panose="02020603050405020304" pitchFamily="18" charset="0"/>
              </a:rPr>
              <a:t>Εργαλεία:</a:t>
            </a:r>
            <a:endParaRPr lang="el-GR" altLang="el-GR" sz="2400" b="1"/>
          </a:p>
          <a:p>
            <a:pPr algn="just">
              <a:lnSpc>
                <a:spcPct val="150000"/>
              </a:lnSpc>
              <a:buFont typeface="Wingdings" panose="05000000000000000000" pitchFamily="2" charset="2"/>
              <a:buChar char="ü"/>
            </a:pPr>
            <a:r>
              <a:rPr lang="el-GR" altLang="el-GR" sz="2400">
                <a:cs typeface="Times New Roman" panose="02020603050405020304" pitchFamily="18" charset="0"/>
              </a:rPr>
              <a:t>σύντομες περιστασιακές παρατηρήσεις (</a:t>
            </a:r>
            <a:r>
              <a:rPr lang="en-US" altLang="el-GR" sz="2400">
                <a:cs typeface="Times New Roman" panose="02020603050405020304" pitchFamily="18" charset="0"/>
              </a:rPr>
              <a:t>anecdotal records</a:t>
            </a:r>
            <a:r>
              <a:rPr lang="el-GR" altLang="el-GR" sz="2400">
                <a:cs typeface="Times New Roman" panose="02020603050405020304" pitchFamily="18" charset="0"/>
              </a:rPr>
              <a:t>)</a:t>
            </a:r>
            <a:endParaRPr lang="el-GR" altLang="el-GR" sz="2400"/>
          </a:p>
          <a:p>
            <a:pPr algn="just">
              <a:lnSpc>
                <a:spcPct val="150000"/>
              </a:lnSpc>
              <a:buFont typeface="Wingdings" panose="05000000000000000000" pitchFamily="2" charset="2"/>
              <a:buChar char="ü"/>
            </a:pPr>
            <a:r>
              <a:rPr lang="el-GR" altLang="el-GR" sz="2400">
                <a:cs typeface="Times New Roman" panose="02020603050405020304" pitchFamily="18" charset="0"/>
              </a:rPr>
              <a:t>αναλυτικές</a:t>
            </a:r>
            <a:r>
              <a:rPr lang="en-US" altLang="el-GR" sz="2400">
                <a:cs typeface="Times New Roman" panose="02020603050405020304" pitchFamily="18" charset="0"/>
              </a:rPr>
              <a:t> </a:t>
            </a:r>
            <a:r>
              <a:rPr lang="el-GR" altLang="el-GR" sz="2400">
                <a:cs typeface="Times New Roman" panose="02020603050405020304" pitchFamily="18" charset="0"/>
              </a:rPr>
              <a:t>καταγραφές</a:t>
            </a:r>
            <a:r>
              <a:rPr lang="en-US" altLang="el-GR" sz="2400">
                <a:cs typeface="Times New Roman" panose="02020603050405020304" pitchFamily="18" charset="0"/>
              </a:rPr>
              <a:t> (running records)</a:t>
            </a:r>
            <a:endParaRPr lang="el-GR" altLang="el-GR" sz="2400"/>
          </a:p>
          <a:p>
            <a:pPr algn="just">
              <a:lnSpc>
                <a:spcPct val="150000"/>
              </a:lnSpc>
              <a:buFontTx/>
              <a:buChar char="•"/>
            </a:pPr>
            <a:r>
              <a:rPr lang="el-GR" altLang="el-GR" sz="2400" b="1">
                <a:cs typeface="Times New Roman" panose="02020603050405020304" pitchFamily="18" charset="0"/>
              </a:rPr>
              <a:t>Μη –</a:t>
            </a:r>
            <a:r>
              <a:rPr lang="en-US" altLang="el-GR" sz="2400" b="1">
                <a:cs typeface="Times New Roman" panose="02020603050405020304" pitchFamily="18" charset="0"/>
              </a:rPr>
              <a:t> </a:t>
            </a:r>
            <a:r>
              <a:rPr lang="el-GR" altLang="el-GR" sz="2400" b="1">
                <a:cs typeface="Times New Roman" panose="02020603050405020304" pitchFamily="18" charset="0"/>
              </a:rPr>
              <a:t>περιγραφική (nonnarrative): </a:t>
            </a:r>
            <a:r>
              <a:rPr lang="el-GR" altLang="el-GR" sz="2400">
                <a:cs typeface="Times New Roman" panose="02020603050405020304" pitchFamily="18" charset="0"/>
              </a:rPr>
              <a:t>προσφέρει «ποσοτική» καταγραφή μιας συμπεριφοράς</a:t>
            </a:r>
            <a:endParaRPr lang="el-GR" altLang="el-GR" sz="2400"/>
          </a:p>
        </p:txBody>
      </p:sp>
      <p:sp>
        <p:nvSpPr>
          <p:cNvPr id="9" name="8 - Θέση ημερομηνίας">
            <a:extLst>
              <a:ext uri="{FF2B5EF4-FFF2-40B4-BE49-F238E27FC236}">
                <a16:creationId xmlns:a16="http://schemas.microsoft.com/office/drawing/2014/main" id="{54A84096-48EA-4711-B438-0BA5CBC3540D}"/>
              </a:ext>
            </a:extLst>
          </p:cNvPr>
          <p:cNvSpPr>
            <a:spLocks noGrp="1"/>
          </p:cNvSpPr>
          <p:nvPr>
            <p:ph type="dt" sz="quarter" idx="10"/>
          </p:nvPr>
        </p:nvSpPr>
        <p:spPr/>
        <p:txBody>
          <a:bodyPr/>
          <a:lstStyle/>
          <a:p>
            <a:pPr>
              <a:defRPr/>
            </a:pPr>
            <a:fld id="{A678469A-FE50-4777-85FD-1DAB22A93EE9}" type="datetime1">
              <a:rPr lang="el-GR"/>
              <a:pPr>
                <a:defRPr/>
              </a:pPr>
              <a:t>22/12/2019</a:t>
            </a:fld>
            <a:endParaRPr lang="el-GR"/>
          </a:p>
        </p:txBody>
      </p:sp>
      <p:sp>
        <p:nvSpPr>
          <p:cNvPr id="10" name="9 - Θέση αριθμού διαφάνειας">
            <a:extLst>
              <a:ext uri="{FF2B5EF4-FFF2-40B4-BE49-F238E27FC236}">
                <a16:creationId xmlns:a16="http://schemas.microsoft.com/office/drawing/2014/main" id="{2475E82A-3CAC-4BEF-85CA-C6DFF100E6D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982AB93-EB68-44CE-B58F-5DD1105C799A}" type="slidenum">
              <a:rPr lang="el-GR" altLang="el-GR">
                <a:solidFill>
                  <a:schemeClr val="tx2"/>
                </a:solidFill>
                <a:latin typeface="Calibri" panose="020F0502020204030204" pitchFamily="34" charset="0"/>
              </a:rPr>
              <a:pPr eaLnBrk="1" hangingPunct="1"/>
              <a:t>9</a:t>
            </a:fld>
            <a:endParaRPr lang="el-GR" altLang="el-GR">
              <a:solidFill>
                <a:schemeClr val="tx2"/>
              </a:solidFill>
              <a:latin typeface="Calibri" panose="020F0502020204030204" pitchFamily="34" charset="0"/>
            </a:endParaRPr>
          </a:p>
        </p:txBody>
      </p:sp>
      <p:sp>
        <p:nvSpPr>
          <p:cNvPr id="11" name="10 - Θέση υποσέλιδου">
            <a:extLst>
              <a:ext uri="{FF2B5EF4-FFF2-40B4-BE49-F238E27FC236}">
                <a16:creationId xmlns:a16="http://schemas.microsoft.com/office/drawing/2014/main" id="{76C0A5F7-CA1F-4BAB-A1A7-3A4EFD4395A5}"/>
              </a:ext>
            </a:extLst>
          </p:cNvPr>
          <p:cNvSpPr>
            <a:spLocks noGrp="1"/>
          </p:cNvSpPr>
          <p:nvPr>
            <p:ph type="ftr" sz="quarter" idx="11"/>
          </p:nvPr>
        </p:nvSpPr>
        <p:spPr/>
        <p:txBody>
          <a:bodyPr/>
          <a:lstStyle/>
          <a:p>
            <a:pPr>
              <a:defRPr/>
            </a:pPr>
            <a:r>
              <a:rPr lang="el-GR"/>
              <a:t>Παναγιώτα Στράτη</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docProps/app.xml><?xml version="1.0" encoding="utf-8"?>
<Properties xmlns="http://schemas.openxmlformats.org/officeDocument/2006/extended-properties" xmlns:vt="http://schemas.openxmlformats.org/officeDocument/2006/docPropsVTypes">
  <Template>Median</Template>
  <TotalTime>101</TotalTime>
  <Words>1819</Words>
  <Application>Microsoft Office PowerPoint</Application>
  <PresentationFormat>Προβολή στην οθόνη (4:3)</PresentationFormat>
  <Paragraphs>254</Paragraphs>
  <Slides>26</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26</vt:i4>
      </vt:variant>
    </vt:vector>
  </HeadingPairs>
  <TitlesOfParts>
    <vt:vector size="33" baseType="lpstr">
      <vt:lpstr>Arial</vt:lpstr>
      <vt:lpstr>Calibri</vt:lpstr>
      <vt:lpstr>Wingdings</vt:lpstr>
      <vt:lpstr>Wingdings 2</vt:lpstr>
      <vt:lpstr>Tw Cen MT</vt:lpstr>
      <vt:lpstr>Times New Roman</vt:lpstr>
      <vt:lpstr>Διάμεσος</vt:lpstr>
      <vt:lpstr>Παρουσίαση του PowerPoint</vt:lpstr>
      <vt:lpstr>Η αξιολόγηση για τη μάθηση και η αξιολόγηση της μάθησης στο Νηπιαγωγείο</vt:lpstr>
      <vt:lpstr>Η αξιολόγηση για τη μάθηση και η αξιολόγηση της μάθησης στο Νηπιαγωγείο</vt:lpstr>
      <vt:lpstr>Παρουσίαση του PowerPoint</vt:lpstr>
      <vt:lpstr>ΔΕΠΠΣ-ΑΠΣ για το Νηπιαγωγείο  και Οδηγός Νηπιαγωγού: </vt:lpstr>
      <vt:lpstr>Στο συμπληρωματικό προς το ισχύον Πρόγραμμα Σπουδών για το Νηπιαγωγείο (2014): </vt:lpstr>
      <vt:lpstr>Παρουσίαση του PowerPoint</vt:lpstr>
      <vt:lpstr>  Περιγραφική αξιολόγηση στο Νηπιαγωγείο: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Ο ατομικός φάκελος του παιδιού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Η περιγραφική αξιολόγηση στις δραστηριότητες μας δίνει στοιχεία για :  </vt:lpstr>
      <vt:lpstr> Τι είναι η έκθεση προόδου;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ΤΖΙΜΑ ΕΛΕΝΗ</cp:lastModifiedBy>
  <cp:revision>38</cp:revision>
  <dcterms:created xsi:type="dcterms:W3CDTF">2019-12-18T16:23:03Z</dcterms:created>
  <dcterms:modified xsi:type="dcterms:W3CDTF">2019-12-22T12:45:21Z</dcterms:modified>
</cp:coreProperties>
</file>