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0" r:id="rId1"/>
  </p:sldMasterIdLst>
  <p:notesMasterIdLst>
    <p:notesMasterId r:id="rId32"/>
  </p:notesMasterIdLst>
  <p:handoutMasterIdLst>
    <p:handoutMasterId r:id="rId33"/>
  </p:handoutMasterIdLst>
  <p:sldIdLst>
    <p:sldId id="277" r:id="rId2"/>
    <p:sldId id="278"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301" r:id="rId22"/>
    <p:sldId id="302" r:id="rId23"/>
    <p:sldId id="303" r:id="rId24"/>
    <p:sldId id="297" r:id="rId25"/>
    <p:sldId id="298" r:id="rId26"/>
    <p:sldId id="300" r:id="rId27"/>
    <p:sldId id="304" r:id="rId28"/>
    <p:sldId id="305" r:id="rId29"/>
    <p:sldId id="306" r:id="rId30"/>
    <p:sldId id="307" r:id="rId31"/>
  </p:sldIdLst>
  <p:sldSz cx="12192000" cy="6858000"/>
  <p:notesSz cx="6858000" cy="9144000"/>
  <p:defaultTextStyle>
    <a:defPPr>
      <a:defRPr lang="el-G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9" autoAdjust="0"/>
    <p:restoredTop sz="94614" autoAdjust="0"/>
  </p:normalViewPr>
  <p:slideViewPr>
    <p:cSldViewPr snapToGrid="0">
      <p:cViewPr varScale="1">
        <p:scale>
          <a:sx n="74" d="100"/>
          <a:sy n="74" d="100"/>
        </p:scale>
        <p:origin x="636" y="72"/>
      </p:cViewPr>
      <p:guideLst>
        <p:guide orient="horz" pos="2160"/>
        <p:guide pos="3840"/>
      </p:guideLst>
    </p:cSldViewPr>
  </p:slideViewPr>
  <p:notesTextViewPr>
    <p:cViewPr>
      <p:scale>
        <a:sx n="1" d="1"/>
        <a:sy n="1" d="1"/>
      </p:scale>
      <p:origin x="0" y="0"/>
    </p:cViewPr>
  </p:notesTextViewPr>
  <p:notesViewPr>
    <p:cSldViewPr snapToGrid="0">
      <p:cViewPr varScale="1">
        <p:scale>
          <a:sx n="85" d="100"/>
          <a:sy n="85" d="100"/>
        </p:scale>
        <p:origin x="305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0EAE9B61-26DD-4CE7-952C-1FA0EBAEC92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Θέση ημερομηνίας 2">
            <a:extLst>
              <a:ext uri="{FF2B5EF4-FFF2-40B4-BE49-F238E27FC236}">
                <a16:creationId xmlns:a16="http://schemas.microsoft.com/office/drawing/2014/main" id="{F9EC5D48-AA99-45BC-B5D0-BEFF2BC014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B0ECDA7-787C-424F-9369-45A4D7060D37}" type="datetime1">
              <a:rPr lang="el-GR"/>
              <a:pPr>
                <a:defRPr/>
              </a:pPr>
              <a:t>22/12/2019</a:t>
            </a:fld>
            <a:endParaRPr lang="el-GR" dirty="0"/>
          </a:p>
        </p:txBody>
      </p:sp>
      <p:sp>
        <p:nvSpPr>
          <p:cNvPr id="4" name="Θέση υποσέλιδου 3">
            <a:extLst>
              <a:ext uri="{FF2B5EF4-FFF2-40B4-BE49-F238E27FC236}">
                <a16:creationId xmlns:a16="http://schemas.microsoft.com/office/drawing/2014/main" id="{A824E3E9-6E71-4183-BFB1-DD315874501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5" name="Θέση αριθμού διαφάνειας 4">
            <a:extLst>
              <a:ext uri="{FF2B5EF4-FFF2-40B4-BE49-F238E27FC236}">
                <a16:creationId xmlns:a16="http://schemas.microsoft.com/office/drawing/2014/main" id="{1B69B9C2-CAA8-4994-BE19-AAFFAAD8EB57}"/>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mbria" panose="02040503050406030204" pitchFamily="18" charset="0"/>
              </a:defRPr>
            </a:lvl1pPr>
          </a:lstStyle>
          <a:p>
            <a:fld id="{EBD021F7-D85D-430A-945F-D9884FA18CA4}" type="slidenum">
              <a:rPr lang="el-GR" altLang="el-GR"/>
              <a:pPr/>
              <a:t>‹#›</a:t>
            </a:fld>
            <a:endParaRPr lang="el-GR" altLang="el-G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FF5A88A9-39FF-42E2-8097-B808F82691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Θέση ημερομηνίας 2">
            <a:extLst>
              <a:ext uri="{FF2B5EF4-FFF2-40B4-BE49-F238E27FC236}">
                <a16:creationId xmlns:a16="http://schemas.microsoft.com/office/drawing/2014/main" id="{D29B68E5-BA2C-4895-8B54-4FF1D3001BD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BE8C3DD-160B-48DD-A42A-F8E9E4A28AF4}" type="datetime1">
              <a:rPr lang="el-GR"/>
              <a:pPr>
                <a:defRPr/>
              </a:pPr>
              <a:t>22/12/2019</a:t>
            </a:fld>
            <a:endParaRPr lang="el-GR" dirty="0"/>
          </a:p>
        </p:txBody>
      </p:sp>
      <p:sp>
        <p:nvSpPr>
          <p:cNvPr id="4" name="Θέση εικόνας διαφάνειας 3">
            <a:extLst>
              <a:ext uri="{FF2B5EF4-FFF2-40B4-BE49-F238E27FC236}">
                <a16:creationId xmlns:a16="http://schemas.microsoft.com/office/drawing/2014/main" id="{AE0EE51A-290B-42C6-A229-1DBFF7967355}"/>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l-GR" noProof="0" dirty="0"/>
          </a:p>
        </p:txBody>
      </p:sp>
      <p:sp>
        <p:nvSpPr>
          <p:cNvPr id="5" name="Θέση σημειώσεων 4">
            <a:extLst>
              <a:ext uri="{FF2B5EF4-FFF2-40B4-BE49-F238E27FC236}">
                <a16:creationId xmlns:a16="http://schemas.microsoft.com/office/drawing/2014/main" id="{7982227C-416E-444A-9AC4-9CB5ADBBCC90}"/>
              </a:ext>
            </a:extLst>
          </p:cNvPr>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l-GR" noProof="0" dirty="0"/>
              <a:t>Στυλ υποδείγματος κειμένου</a:t>
            </a:r>
          </a:p>
          <a:p>
            <a:pPr lvl="1"/>
            <a:r>
              <a:rPr lang="el-GR" noProof="0" dirty="0"/>
              <a:t>Δεύτερου επιπέδου</a:t>
            </a:r>
          </a:p>
          <a:p>
            <a:pPr lvl="2"/>
            <a:r>
              <a:rPr lang="el-GR" noProof="0" dirty="0"/>
              <a:t>Τρίτου επιπέδου</a:t>
            </a:r>
          </a:p>
          <a:p>
            <a:pPr lvl="3"/>
            <a:r>
              <a:rPr lang="el-GR" noProof="0" dirty="0"/>
              <a:t>Τέταρτου επιπέδου</a:t>
            </a:r>
          </a:p>
          <a:p>
            <a:pPr lvl="4"/>
            <a:r>
              <a:rPr lang="el-GR" noProof="0" dirty="0"/>
              <a:t>Πέμπτου επιπέδου</a:t>
            </a:r>
          </a:p>
        </p:txBody>
      </p:sp>
      <p:sp>
        <p:nvSpPr>
          <p:cNvPr id="6" name="Θέση υποσέλιδου 5">
            <a:extLst>
              <a:ext uri="{FF2B5EF4-FFF2-40B4-BE49-F238E27FC236}">
                <a16:creationId xmlns:a16="http://schemas.microsoft.com/office/drawing/2014/main" id="{E204A626-4224-42C7-AD32-52E9A1D29C4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Θέση αριθμού διαφάνειας 6">
            <a:extLst>
              <a:ext uri="{FF2B5EF4-FFF2-40B4-BE49-F238E27FC236}">
                <a16:creationId xmlns:a16="http://schemas.microsoft.com/office/drawing/2014/main" id="{CD0882FE-3805-479D-A1BD-9AC321ADE43E}"/>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mbria" panose="02040503050406030204" pitchFamily="18" charset="0"/>
              </a:defRPr>
            </a:lvl1pPr>
          </a:lstStyle>
          <a:p>
            <a:fld id="{6470631E-001C-4A00-9A5F-337AF9FEDF82}" type="slidenum">
              <a:rPr lang="el-GR" altLang="el-GR"/>
              <a:pPr/>
              <a:t>‹#›</a:t>
            </a:fld>
            <a:endParaRPr lang="el-GR" altLang="el-GR"/>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Θέση εικόνας διαφάνειας 1">
            <a:extLst>
              <a:ext uri="{FF2B5EF4-FFF2-40B4-BE49-F238E27FC236}">
                <a16:creationId xmlns:a16="http://schemas.microsoft.com/office/drawing/2014/main" id="{3F87CEE8-8570-4165-A1FB-B1EAB755EA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Θέση σημειώσεων 2">
            <a:extLst>
              <a:ext uri="{FF2B5EF4-FFF2-40B4-BE49-F238E27FC236}">
                <a16:creationId xmlns:a16="http://schemas.microsoft.com/office/drawing/2014/main" id="{2DE5CC95-A35E-40BC-878B-3E0B122591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
        <p:nvSpPr>
          <p:cNvPr id="24580" name="Θέση αριθμού διαφάνειας 3">
            <a:extLst>
              <a:ext uri="{FF2B5EF4-FFF2-40B4-BE49-F238E27FC236}">
                <a16:creationId xmlns:a16="http://schemas.microsoft.com/office/drawing/2014/main" id="{8539E4C8-8FCA-4895-AE58-DA8D5D38A09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AB62D45-5F0F-4F92-BCB6-066375F09B8B}" type="slidenum">
              <a:rPr lang="el-GR" altLang="el-GR">
                <a:latin typeface="Cambria" panose="02040503050406030204" pitchFamily="18" charset="0"/>
              </a:rPr>
              <a:pPr eaLnBrk="1" hangingPunct="1"/>
              <a:t>1</a:t>
            </a:fld>
            <a:endParaRPr lang="el-GR" altLang="el-GR">
              <a:latin typeface="Cambria" panose="020405030504060302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12 - Ευθεία γραμμή σύνδεσης">
            <a:extLst>
              <a:ext uri="{FF2B5EF4-FFF2-40B4-BE49-F238E27FC236}">
                <a16:creationId xmlns:a16="http://schemas.microsoft.com/office/drawing/2014/main" id="{88AD7C7B-639E-4671-8325-4691D934438C}"/>
              </a:ext>
            </a:extLst>
          </p:cNvPr>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5" name="Ορθογώνιο 7">
            <a:extLst>
              <a:ext uri="{FF2B5EF4-FFF2-40B4-BE49-F238E27FC236}">
                <a16:creationId xmlns:a16="http://schemas.microsoft.com/office/drawing/2014/main" id="{9893D3C2-804F-48DA-9F15-667A3E14180D}"/>
              </a:ext>
            </a:extLst>
          </p:cNvPr>
          <p:cNvSpPr/>
          <p:nvPr userDrawn="1"/>
        </p:nvSpPr>
        <p:spPr>
          <a:xfrm>
            <a:off x="0" y="5888038"/>
            <a:ext cx="12192000" cy="111125"/>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sp>
        <p:nvSpPr>
          <p:cNvPr id="29" name="28 - Τίτλος"/>
          <p:cNvSpPr>
            <a:spLocks noGrp="1"/>
          </p:cNvSpPr>
          <p:nvPr>
            <p:ph type="ctrTitle"/>
          </p:nvPr>
        </p:nvSpPr>
        <p:spPr>
          <a:xfrm>
            <a:off x="508000" y="4853412"/>
            <a:ext cx="11277600" cy="1222375"/>
          </a:xfrm>
        </p:spPr>
        <p:txBody>
          <a:bodyPr anchor="t"/>
          <a:lstStyle/>
          <a:p>
            <a:r>
              <a:rPr lang="el-GR"/>
              <a:t>Kλικ για επεξεργασία του τίτλου</a:t>
            </a:r>
            <a:endParaRPr lang="en-US"/>
          </a:p>
        </p:txBody>
      </p:sp>
      <p:sp>
        <p:nvSpPr>
          <p:cNvPr id="9" name="8 - Υπότιτλος"/>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a:t>Κάντε κλικ για να επεξεργαστείτε τον υπότιτλο του υποδείγματος</a:t>
            </a:r>
            <a:endParaRPr lang="en-US"/>
          </a:p>
        </p:txBody>
      </p:sp>
      <p:sp>
        <p:nvSpPr>
          <p:cNvPr id="6" name="15 - Θέση ημερομηνίας">
            <a:extLst>
              <a:ext uri="{FF2B5EF4-FFF2-40B4-BE49-F238E27FC236}">
                <a16:creationId xmlns:a16="http://schemas.microsoft.com/office/drawing/2014/main" id="{B0CC6C9E-27C1-400C-A299-4C4F484FB5BA}"/>
              </a:ext>
            </a:extLst>
          </p:cNvPr>
          <p:cNvSpPr>
            <a:spLocks noGrp="1"/>
          </p:cNvSpPr>
          <p:nvPr>
            <p:ph type="dt" sz="half" idx="10"/>
          </p:nvPr>
        </p:nvSpPr>
        <p:spPr/>
        <p:txBody>
          <a:bodyPr/>
          <a:lstStyle>
            <a:lvl1pPr>
              <a:defRPr smtClean="0"/>
            </a:lvl1pPr>
          </a:lstStyle>
          <a:p>
            <a:pPr>
              <a:defRPr/>
            </a:pPr>
            <a:fld id="{58E5873E-3E3C-412D-834C-80E9BA095E2B}" type="datetime1">
              <a:rPr lang="el-GR"/>
              <a:pPr>
                <a:defRPr/>
              </a:pPr>
              <a:t>22/12/2019</a:t>
            </a:fld>
            <a:endParaRPr lang="en-US"/>
          </a:p>
        </p:txBody>
      </p:sp>
      <p:sp>
        <p:nvSpPr>
          <p:cNvPr id="7" name="1 - Θέση υποσέλιδου">
            <a:extLst>
              <a:ext uri="{FF2B5EF4-FFF2-40B4-BE49-F238E27FC236}">
                <a16:creationId xmlns:a16="http://schemas.microsoft.com/office/drawing/2014/main" id="{12ED89DE-776C-4FBC-BC7F-0CE4194E6824}"/>
              </a:ext>
            </a:extLst>
          </p:cNvPr>
          <p:cNvSpPr>
            <a:spLocks noGrp="1"/>
          </p:cNvSpPr>
          <p:nvPr>
            <p:ph type="ftr" sz="quarter" idx="11"/>
          </p:nvPr>
        </p:nvSpPr>
        <p:spPr/>
        <p:txBody>
          <a:bodyPr/>
          <a:lstStyle>
            <a:lvl1pPr>
              <a:defRPr smtClean="0"/>
            </a:lvl1pPr>
          </a:lstStyle>
          <a:p>
            <a:pPr>
              <a:defRPr/>
            </a:pPr>
            <a:r>
              <a:rPr lang="el-GR"/>
              <a:t>Παναγιώτα Στράτη</a:t>
            </a:r>
            <a:endParaRPr lang="en-US"/>
          </a:p>
        </p:txBody>
      </p:sp>
      <p:sp>
        <p:nvSpPr>
          <p:cNvPr id="8" name="14 - Θέση αριθμού διαφάνειας">
            <a:extLst>
              <a:ext uri="{FF2B5EF4-FFF2-40B4-BE49-F238E27FC236}">
                <a16:creationId xmlns:a16="http://schemas.microsoft.com/office/drawing/2014/main" id="{20EB651A-1BC0-47BF-B9C0-3223B5563576}"/>
              </a:ext>
            </a:extLst>
          </p:cNvPr>
          <p:cNvSpPr>
            <a:spLocks noGrp="1"/>
          </p:cNvSpPr>
          <p:nvPr>
            <p:ph type="sldNum" sz="quarter" idx="12"/>
          </p:nvPr>
        </p:nvSpPr>
        <p:spPr>
          <a:xfrm>
            <a:off x="10972800" y="6473825"/>
            <a:ext cx="1011238" cy="247650"/>
          </a:xfrm>
        </p:spPr>
        <p:txBody>
          <a:bodyPr/>
          <a:lstStyle>
            <a:lvl1pPr>
              <a:defRPr/>
            </a:lvl1pPr>
          </a:lstStyle>
          <a:p>
            <a:fld id="{C04659D0-422B-40D4-B659-D08CC7BE7AC9}" type="slidenum">
              <a:rPr lang="en-US" altLang="el-GR"/>
              <a:pPr/>
              <a:t>‹#›</a:t>
            </a:fld>
            <a:endParaRPr lang="en-US" altLang="el-GR"/>
          </a:p>
        </p:txBody>
      </p:sp>
    </p:spTree>
    <p:extLst>
      <p:ext uri="{BB962C8B-B14F-4D97-AF65-F5344CB8AC3E}">
        <p14:creationId xmlns:p14="http://schemas.microsoft.com/office/powerpoint/2010/main" val="393850264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10 - Θέση ημερομηνίας">
            <a:extLst>
              <a:ext uri="{FF2B5EF4-FFF2-40B4-BE49-F238E27FC236}">
                <a16:creationId xmlns:a16="http://schemas.microsoft.com/office/drawing/2014/main" id="{8B82BE21-3301-4CB9-80F3-A333BACD8C0C}"/>
              </a:ext>
            </a:extLst>
          </p:cNvPr>
          <p:cNvSpPr>
            <a:spLocks noGrp="1"/>
          </p:cNvSpPr>
          <p:nvPr>
            <p:ph type="dt" sz="half" idx="10"/>
          </p:nvPr>
        </p:nvSpPr>
        <p:spPr/>
        <p:txBody>
          <a:bodyPr/>
          <a:lstStyle>
            <a:lvl1pPr>
              <a:defRPr/>
            </a:lvl1pPr>
          </a:lstStyle>
          <a:p>
            <a:pPr>
              <a:defRPr/>
            </a:pPr>
            <a:fld id="{B16B520F-41CE-486F-B9B8-5F11D5D43EC9}" type="datetime1">
              <a:rPr lang="el-GR"/>
              <a:pPr>
                <a:defRPr/>
              </a:pPr>
              <a:t>22/12/2019</a:t>
            </a:fld>
            <a:endParaRPr lang="el-GR" dirty="0"/>
          </a:p>
        </p:txBody>
      </p:sp>
      <p:sp>
        <p:nvSpPr>
          <p:cNvPr id="5" name="27 - Θέση υποσέλιδου">
            <a:extLst>
              <a:ext uri="{FF2B5EF4-FFF2-40B4-BE49-F238E27FC236}">
                <a16:creationId xmlns:a16="http://schemas.microsoft.com/office/drawing/2014/main" id="{BAD999F6-207D-43D8-83EE-C62E8B50FCE5}"/>
              </a:ext>
            </a:extLst>
          </p:cNvPr>
          <p:cNvSpPr>
            <a:spLocks noGrp="1"/>
          </p:cNvSpPr>
          <p:nvPr>
            <p:ph type="ftr" sz="quarter" idx="11"/>
          </p:nvPr>
        </p:nvSpPr>
        <p:spPr/>
        <p:txBody>
          <a:bodyPr/>
          <a:lstStyle>
            <a:lvl1pPr>
              <a:defRPr/>
            </a:lvl1pPr>
          </a:lstStyle>
          <a:p>
            <a:pPr>
              <a:defRPr/>
            </a:pPr>
            <a:r>
              <a:rPr lang="el-GR"/>
              <a:t>Παναγιώτα Στράτη</a:t>
            </a:r>
          </a:p>
        </p:txBody>
      </p:sp>
      <p:sp>
        <p:nvSpPr>
          <p:cNvPr id="6" name="4 - Θέση αριθμού διαφάνειας">
            <a:extLst>
              <a:ext uri="{FF2B5EF4-FFF2-40B4-BE49-F238E27FC236}">
                <a16:creationId xmlns:a16="http://schemas.microsoft.com/office/drawing/2014/main" id="{E3AE0806-1F91-45D4-8D97-50AF882B8881}"/>
              </a:ext>
            </a:extLst>
          </p:cNvPr>
          <p:cNvSpPr>
            <a:spLocks noGrp="1"/>
          </p:cNvSpPr>
          <p:nvPr>
            <p:ph type="sldNum" sz="quarter" idx="12"/>
          </p:nvPr>
        </p:nvSpPr>
        <p:spPr/>
        <p:txBody>
          <a:bodyPr/>
          <a:lstStyle>
            <a:lvl1pPr>
              <a:defRPr/>
            </a:lvl1pPr>
          </a:lstStyle>
          <a:p>
            <a:fld id="{DF25A544-97B9-4F42-8EBC-8DCACE1AD67D}" type="slidenum">
              <a:rPr lang="el-GR" altLang="el-GR"/>
              <a:pPr/>
              <a:t>‹#›</a:t>
            </a:fld>
            <a:endParaRPr lang="el-GR" altLang="el-GR"/>
          </a:p>
        </p:txBody>
      </p:sp>
    </p:spTree>
    <p:extLst>
      <p:ext uri="{BB962C8B-B14F-4D97-AF65-F5344CB8AC3E}">
        <p14:creationId xmlns:p14="http://schemas.microsoft.com/office/powerpoint/2010/main" val="2332690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9144000" y="549277"/>
            <a:ext cx="2438400" cy="5851525"/>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609600" y="549277"/>
            <a:ext cx="83312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ημερομηνίας">
            <a:extLst>
              <a:ext uri="{FF2B5EF4-FFF2-40B4-BE49-F238E27FC236}">
                <a16:creationId xmlns:a16="http://schemas.microsoft.com/office/drawing/2014/main" id="{443E695D-A508-4AE7-83FB-B24897FBFBEA}"/>
              </a:ext>
            </a:extLst>
          </p:cNvPr>
          <p:cNvSpPr>
            <a:spLocks noGrp="1"/>
          </p:cNvSpPr>
          <p:nvPr>
            <p:ph type="dt" sz="half" idx="10"/>
          </p:nvPr>
        </p:nvSpPr>
        <p:spPr/>
        <p:txBody>
          <a:bodyPr/>
          <a:lstStyle>
            <a:lvl1pPr>
              <a:defRPr smtClean="0"/>
            </a:lvl1pPr>
          </a:lstStyle>
          <a:p>
            <a:pPr>
              <a:defRPr/>
            </a:pPr>
            <a:fld id="{1FB286C9-A20C-403D-B47F-A384DB981CF1}" type="datetime1">
              <a:rPr lang="el-GR"/>
              <a:pPr>
                <a:defRPr/>
              </a:pPr>
              <a:t>22/12/2019</a:t>
            </a:fld>
            <a:endParaRPr lang="el-GR" dirty="0"/>
          </a:p>
        </p:txBody>
      </p:sp>
      <p:sp>
        <p:nvSpPr>
          <p:cNvPr id="5" name="4 - Θέση υποσέλιδου">
            <a:extLst>
              <a:ext uri="{FF2B5EF4-FFF2-40B4-BE49-F238E27FC236}">
                <a16:creationId xmlns:a16="http://schemas.microsoft.com/office/drawing/2014/main" id="{BD2D128B-F6DE-4736-8EBA-7EEB23BD714B}"/>
              </a:ext>
            </a:extLst>
          </p:cNvPr>
          <p:cNvSpPr>
            <a:spLocks noGrp="1"/>
          </p:cNvSpPr>
          <p:nvPr>
            <p:ph type="ftr" sz="quarter" idx="11"/>
          </p:nvPr>
        </p:nvSpPr>
        <p:spPr/>
        <p:txBody>
          <a:bodyPr/>
          <a:lstStyle>
            <a:lvl1pPr>
              <a:defRPr smtClean="0"/>
            </a:lvl1pPr>
          </a:lstStyle>
          <a:p>
            <a:pPr>
              <a:defRPr/>
            </a:pPr>
            <a:r>
              <a:rPr lang="el-GR"/>
              <a:t>Παναγιώτα Στράτη</a:t>
            </a:r>
          </a:p>
        </p:txBody>
      </p:sp>
      <p:sp>
        <p:nvSpPr>
          <p:cNvPr id="6" name="5 - Θέση αριθμού διαφάνειας">
            <a:extLst>
              <a:ext uri="{FF2B5EF4-FFF2-40B4-BE49-F238E27FC236}">
                <a16:creationId xmlns:a16="http://schemas.microsoft.com/office/drawing/2014/main" id="{04F9A77F-DC91-40D2-8AC8-DCEEDB626EBE}"/>
              </a:ext>
            </a:extLst>
          </p:cNvPr>
          <p:cNvSpPr>
            <a:spLocks noGrp="1"/>
          </p:cNvSpPr>
          <p:nvPr>
            <p:ph type="sldNum" sz="quarter" idx="12"/>
          </p:nvPr>
        </p:nvSpPr>
        <p:spPr/>
        <p:txBody>
          <a:bodyPr/>
          <a:lstStyle>
            <a:lvl1pPr>
              <a:defRPr/>
            </a:lvl1pPr>
          </a:lstStyle>
          <a:p>
            <a:fld id="{9CA811A7-0CB8-4DEE-BDD4-6CA4D63F284A}" type="slidenum">
              <a:rPr lang="el-GR" altLang="el-GR"/>
              <a:pPr/>
              <a:t>‹#›</a:t>
            </a:fld>
            <a:endParaRPr lang="el-GR" altLang="el-GR"/>
          </a:p>
        </p:txBody>
      </p:sp>
    </p:spTree>
    <p:extLst>
      <p:ext uri="{BB962C8B-B14F-4D97-AF65-F5344CB8AC3E}">
        <p14:creationId xmlns:p14="http://schemas.microsoft.com/office/powerpoint/2010/main" val="3382553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lang="el-GR"/>
              <a:t>Kλικ για επεξεργασία του τίτλου</a:t>
            </a:r>
            <a:endParaRPr lang="en-US"/>
          </a:p>
        </p:txBody>
      </p:sp>
      <p:sp>
        <p:nvSpPr>
          <p:cNvPr id="27" name="26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24 - Θέση ημερομηνίας">
            <a:extLst>
              <a:ext uri="{FF2B5EF4-FFF2-40B4-BE49-F238E27FC236}">
                <a16:creationId xmlns:a16="http://schemas.microsoft.com/office/drawing/2014/main" id="{A4699EB7-DFB2-494A-B132-07ACBB9A6A1F}"/>
              </a:ext>
            </a:extLst>
          </p:cNvPr>
          <p:cNvSpPr>
            <a:spLocks noGrp="1"/>
          </p:cNvSpPr>
          <p:nvPr>
            <p:ph type="dt" sz="half" idx="10"/>
          </p:nvPr>
        </p:nvSpPr>
        <p:spPr/>
        <p:txBody>
          <a:bodyPr/>
          <a:lstStyle>
            <a:lvl1pPr>
              <a:defRPr smtClean="0"/>
            </a:lvl1pPr>
          </a:lstStyle>
          <a:p>
            <a:pPr>
              <a:defRPr/>
            </a:pPr>
            <a:fld id="{AF17A5A1-9497-40F3-A69D-D3C8BED44BF3}" type="datetime1">
              <a:rPr lang="el-GR"/>
              <a:pPr>
                <a:defRPr/>
              </a:pPr>
              <a:t>22/12/2019</a:t>
            </a:fld>
            <a:endParaRPr lang="el-GR" dirty="0"/>
          </a:p>
        </p:txBody>
      </p:sp>
      <p:sp>
        <p:nvSpPr>
          <p:cNvPr id="5" name="18 - Θέση υποσέλιδου">
            <a:extLst>
              <a:ext uri="{FF2B5EF4-FFF2-40B4-BE49-F238E27FC236}">
                <a16:creationId xmlns:a16="http://schemas.microsoft.com/office/drawing/2014/main" id="{01692235-B140-41FB-A87F-BB3688A0CF8A}"/>
              </a:ext>
            </a:extLst>
          </p:cNvPr>
          <p:cNvSpPr>
            <a:spLocks noGrp="1"/>
          </p:cNvSpPr>
          <p:nvPr>
            <p:ph type="ftr" sz="quarter" idx="11"/>
          </p:nvPr>
        </p:nvSpPr>
        <p:spPr>
          <a:xfrm>
            <a:off x="4775200" y="76200"/>
            <a:ext cx="3860800" cy="288925"/>
          </a:xfrm>
        </p:spPr>
        <p:txBody>
          <a:bodyPr/>
          <a:lstStyle>
            <a:lvl1pPr>
              <a:defRPr smtClean="0"/>
            </a:lvl1pPr>
          </a:lstStyle>
          <a:p>
            <a:pPr>
              <a:defRPr/>
            </a:pPr>
            <a:r>
              <a:rPr lang="el-GR"/>
              <a:t>Παναγιώτα Στράτη</a:t>
            </a:r>
          </a:p>
        </p:txBody>
      </p:sp>
      <p:sp>
        <p:nvSpPr>
          <p:cNvPr id="6" name="15 - Θέση αριθμού διαφάνειας">
            <a:extLst>
              <a:ext uri="{FF2B5EF4-FFF2-40B4-BE49-F238E27FC236}">
                <a16:creationId xmlns:a16="http://schemas.microsoft.com/office/drawing/2014/main" id="{9CBD65B9-77B3-42B2-A96B-12C05BFDBAC1}"/>
              </a:ext>
            </a:extLst>
          </p:cNvPr>
          <p:cNvSpPr>
            <a:spLocks noGrp="1"/>
          </p:cNvSpPr>
          <p:nvPr>
            <p:ph type="sldNum" sz="quarter" idx="12"/>
          </p:nvPr>
        </p:nvSpPr>
        <p:spPr>
          <a:xfrm>
            <a:off x="10972800" y="6473825"/>
            <a:ext cx="1011238" cy="247650"/>
          </a:xfrm>
        </p:spPr>
        <p:txBody>
          <a:bodyPr/>
          <a:lstStyle>
            <a:lvl1pPr>
              <a:defRPr/>
            </a:lvl1pPr>
          </a:lstStyle>
          <a:p>
            <a:fld id="{8453CAD6-E7A0-4C95-9049-16C045750750}" type="slidenum">
              <a:rPr lang="el-GR" altLang="el-GR"/>
              <a:pPr/>
              <a:t>‹#›</a:t>
            </a:fld>
            <a:endParaRPr lang="el-GR" altLang="el-GR"/>
          </a:p>
        </p:txBody>
      </p:sp>
    </p:spTree>
    <p:extLst>
      <p:ext uri="{BB962C8B-B14F-4D97-AF65-F5344CB8AC3E}">
        <p14:creationId xmlns:p14="http://schemas.microsoft.com/office/powerpoint/2010/main" val="4233156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12 - Ευθεία γραμμή σύνδεσης">
            <a:extLst>
              <a:ext uri="{FF2B5EF4-FFF2-40B4-BE49-F238E27FC236}">
                <a16:creationId xmlns:a16="http://schemas.microsoft.com/office/drawing/2014/main" id="{A17D9A0E-6599-4EE0-AF1E-AB341FCC1934}"/>
              </a:ext>
            </a:extLst>
          </p:cNvPr>
          <p:cNvSpPr>
            <a:spLocks noChangeShapeType="1"/>
          </p:cNvSpPr>
          <p:nvPr/>
        </p:nvSpPr>
        <p:spPr bwMode="auto">
          <a:xfrm>
            <a:off x="685800" y="3444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5" name="Ορθογώνιο 8">
            <a:extLst>
              <a:ext uri="{FF2B5EF4-FFF2-40B4-BE49-F238E27FC236}">
                <a16:creationId xmlns:a16="http://schemas.microsoft.com/office/drawing/2014/main" id="{FC994997-E68C-4DA0-99AE-0574045F0A7E}"/>
              </a:ext>
            </a:extLst>
          </p:cNvPr>
          <p:cNvSpPr/>
          <p:nvPr userDrawn="1"/>
        </p:nvSpPr>
        <p:spPr>
          <a:xfrm>
            <a:off x="7707313" y="0"/>
            <a:ext cx="53975"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pic>
        <p:nvPicPr>
          <p:cNvPr id="7" name="Εικόνα 7">
            <a:extLst>
              <a:ext uri="{FF2B5EF4-FFF2-40B4-BE49-F238E27FC236}">
                <a16:creationId xmlns:a16="http://schemas.microsoft.com/office/drawing/2014/main" id="{EB55DF1D-F368-40A6-ADD1-F0D734DB4A9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hidden">
          <a:xfrm>
            <a:off x="7761288" y="0"/>
            <a:ext cx="4427537"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 Θέση κειμένου"/>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a:t>Kλικ για επεξεργασία των στυλ του υποδείγματος</a:t>
            </a:r>
          </a:p>
        </p:txBody>
      </p:sp>
      <p:sp>
        <p:nvSpPr>
          <p:cNvPr id="8" name="7 - Τίτλος"/>
          <p:cNvSpPr>
            <a:spLocks noGrp="1"/>
          </p:cNvSpPr>
          <p:nvPr>
            <p:ph type="title"/>
          </p:nvPr>
        </p:nvSpPr>
        <p:spPr>
          <a:xfrm>
            <a:off x="240633" y="2947086"/>
            <a:ext cx="11582400" cy="1184825"/>
          </a:xfrm>
        </p:spPr>
        <p:txBody>
          <a:bodyPr rtlCol="0" anchor="t"/>
          <a:lstStyle>
            <a:lvl1pPr algn="r">
              <a:defRPr/>
            </a:lvl1pPr>
          </a:lstStyle>
          <a:p>
            <a:r>
              <a:rPr lang="el-GR"/>
              <a:t>Kλικ για επεξεργασία του τίτλου</a:t>
            </a:r>
            <a:endParaRPr lang="en-US"/>
          </a:p>
        </p:txBody>
      </p:sp>
      <p:sp>
        <p:nvSpPr>
          <p:cNvPr id="9" name="18 - Θέση ημερομηνίας">
            <a:extLst>
              <a:ext uri="{FF2B5EF4-FFF2-40B4-BE49-F238E27FC236}">
                <a16:creationId xmlns:a16="http://schemas.microsoft.com/office/drawing/2014/main" id="{FB06A7C4-680F-4825-9C60-F30B49DF9694}"/>
              </a:ext>
            </a:extLst>
          </p:cNvPr>
          <p:cNvSpPr>
            <a:spLocks noGrp="1"/>
          </p:cNvSpPr>
          <p:nvPr>
            <p:ph type="dt" sz="half" idx="10"/>
          </p:nvPr>
        </p:nvSpPr>
        <p:spPr/>
        <p:txBody>
          <a:bodyPr/>
          <a:lstStyle>
            <a:lvl1pPr>
              <a:defRPr smtClean="0"/>
            </a:lvl1pPr>
          </a:lstStyle>
          <a:p>
            <a:pPr>
              <a:defRPr/>
            </a:pPr>
            <a:fld id="{C50AA7CC-C341-44ED-A21D-E6DF0DA83C3B}" type="datetime1">
              <a:rPr lang="el-GR"/>
              <a:pPr>
                <a:defRPr/>
              </a:pPr>
              <a:t>22/12/2019</a:t>
            </a:fld>
            <a:endParaRPr lang="en-US"/>
          </a:p>
        </p:txBody>
      </p:sp>
      <p:sp>
        <p:nvSpPr>
          <p:cNvPr id="10" name="10 - Θέση υποσέλιδου">
            <a:extLst>
              <a:ext uri="{FF2B5EF4-FFF2-40B4-BE49-F238E27FC236}">
                <a16:creationId xmlns:a16="http://schemas.microsoft.com/office/drawing/2014/main" id="{CDC1D6BF-FDC5-4B0D-991B-C760A230B649}"/>
              </a:ext>
            </a:extLst>
          </p:cNvPr>
          <p:cNvSpPr>
            <a:spLocks noGrp="1"/>
          </p:cNvSpPr>
          <p:nvPr>
            <p:ph type="ftr" sz="quarter" idx="11"/>
          </p:nvPr>
        </p:nvSpPr>
        <p:spPr/>
        <p:txBody>
          <a:bodyPr/>
          <a:lstStyle>
            <a:lvl1pPr>
              <a:defRPr smtClean="0"/>
            </a:lvl1pPr>
          </a:lstStyle>
          <a:p>
            <a:pPr>
              <a:defRPr/>
            </a:pPr>
            <a:r>
              <a:rPr lang="el-GR"/>
              <a:t>Παναγιώτα Στράτη</a:t>
            </a:r>
            <a:endParaRPr lang="en-US"/>
          </a:p>
        </p:txBody>
      </p:sp>
      <p:sp>
        <p:nvSpPr>
          <p:cNvPr id="11" name="15 - Θέση αριθμού διαφάνειας">
            <a:extLst>
              <a:ext uri="{FF2B5EF4-FFF2-40B4-BE49-F238E27FC236}">
                <a16:creationId xmlns:a16="http://schemas.microsoft.com/office/drawing/2014/main" id="{9E92E09B-4D23-4D51-87D3-DACCC9749E6C}"/>
              </a:ext>
            </a:extLst>
          </p:cNvPr>
          <p:cNvSpPr>
            <a:spLocks noGrp="1"/>
          </p:cNvSpPr>
          <p:nvPr>
            <p:ph type="sldNum" sz="quarter" idx="12"/>
          </p:nvPr>
        </p:nvSpPr>
        <p:spPr/>
        <p:txBody>
          <a:bodyPr/>
          <a:lstStyle>
            <a:lvl1pPr>
              <a:defRPr/>
            </a:lvl1pPr>
          </a:lstStyle>
          <a:p>
            <a:fld id="{3D5A4C60-90EB-448C-AE8D-60020A12A0E2}" type="slidenum">
              <a:rPr lang="en-US" altLang="el-GR"/>
              <a:pPr/>
              <a:t>‹#›</a:t>
            </a:fld>
            <a:endParaRPr lang="en-US" altLang="el-GR"/>
          </a:p>
        </p:txBody>
      </p:sp>
    </p:spTree>
    <p:extLst>
      <p:ext uri="{BB962C8B-B14F-4D97-AF65-F5344CB8AC3E}">
        <p14:creationId xmlns:p14="http://schemas.microsoft.com/office/powerpoint/2010/main" val="2466248676"/>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402336" y="457200"/>
            <a:ext cx="11582400" cy="841248"/>
          </a:xfrm>
        </p:spPr>
        <p:txBody>
          <a:bodyPr/>
          <a:lstStyle/>
          <a:p>
            <a:r>
              <a:rPr lang="el-GR"/>
              <a:t>Kλικ για επεξεργασία του τίτλου</a:t>
            </a:r>
            <a:endParaRPr lang="en-US"/>
          </a:p>
        </p:txBody>
      </p:sp>
      <p:sp>
        <p:nvSpPr>
          <p:cNvPr id="14" name="13 - Θέση περιεχομένου"/>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3" name="12 - Θέση περιεχομένου"/>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10 - Θέση ημερομηνίας">
            <a:extLst>
              <a:ext uri="{FF2B5EF4-FFF2-40B4-BE49-F238E27FC236}">
                <a16:creationId xmlns:a16="http://schemas.microsoft.com/office/drawing/2014/main" id="{80F004D1-A9E2-48DA-B4BA-5BA81B03F3FB}"/>
              </a:ext>
            </a:extLst>
          </p:cNvPr>
          <p:cNvSpPr>
            <a:spLocks noGrp="1"/>
          </p:cNvSpPr>
          <p:nvPr>
            <p:ph type="dt" sz="half" idx="10"/>
          </p:nvPr>
        </p:nvSpPr>
        <p:spPr/>
        <p:txBody>
          <a:bodyPr/>
          <a:lstStyle>
            <a:lvl1pPr>
              <a:defRPr/>
            </a:lvl1pPr>
          </a:lstStyle>
          <a:p>
            <a:pPr>
              <a:defRPr/>
            </a:pPr>
            <a:fld id="{76DCF4D7-B72C-4838-AA11-6BE0CC1485A6}" type="datetime1">
              <a:rPr lang="el-GR"/>
              <a:pPr>
                <a:defRPr/>
              </a:pPr>
              <a:t>22/12/2019</a:t>
            </a:fld>
            <a:endParaRPr lang="el-GR" dirty="0"/>
          </a:p>
        </p:txBody>
      </p:sp>
      <p:sp>
        <p:nvSpPr>
          <p:cNvPr id="6" name="27 - Θέση υποσέλιδου">
            <a:extLst>
              <a:ext uri="{FF2B5EF4-FFF2-40B4-BE49-F238E27FC236}">
                <a16:creationId xmlns:a16="http://schemas.microsoft.com/office/drawing/2014/main" id="{72078E49-4198-4FB9-8EC9-9A91BC11AFA1}"/>
              </a:ext>
            </a:extLst>
          </p:cNvPr>
          <p:cNvSpPr>
            <a:spLocks noGrp="1"/>
          </p:cNvSpPr>
          <p:nvPr>
            <p:ph type="ftr" sz="quarter" idx="11"/>
          </p:nvPr>
        </p:nvSpPr>
        <p:spPr/>
        <p:txBody>
          <a:bodyPr/>
          <a:lstStyle>
            <a:lvl1pPr>
              <a:defRPr/>
            </a:lvl1pPr>
          </a:lstStyle>
          <a:p>
            <a:pPr>
              <a:defRPr/>
            </a:pPr>
            <a:r>
              <a:rPr lang="el-GR"/>
              <a:t>Παναγιώτα Στράτη</a:t>
            </a:r>
          </a:p>
        </p:txBody>
      </p:sp>
      <p:sp>
        <p:nvSpPr>
          <p:cNvPr id="7" name="4 - Θέση αριθμού διαφάνειας">
            <a:extLst>
              <a:ext uri="{FF2B5EF4-FFF2-40B4-BE49-F238E27FC236}">
                <a16:creationId xmlns:a16="http://schemas.microsoft.com/office/drawing/2014/main" id="{B7FD2742-0967-45BA-BEB6-1D533F4200E1}"/>
              </a:ext>
            </a:extLst>
          </p:cNvPr>
          <p:cNvSpPr>
            <a:spLocks noGrp="1"/>
          </p:cNvSpPr>
          <p:nvPr>
            <p:ph type="sldNum" sz="quarter" idx="12"/>
          </p:nvPr>
        </p:nvSpPr>
        <p:spPr/>
        <p:txBody>
          <a:bodyPr/>
          <a:lstStyle>
            <a:lvl1pPr>
              <a:defRPr/>
            </a:lvl1pPr>
          </a:lstStyle>
          <a:p>
            <a:fld id="{AEA9F588-DF5E-4A31-863E-3C072292C685}" type="slidenum">
              <a:rPr lang="el-GR" altLang="el-GR"/>
              <a:pPr/>
              <a:t>‹#›</a:t>
            </a:fld>
            <a:endParaRPr lang="el-GR" altLang="el-GR"/>
          </a:p>
        </p:txBody>
      </p:sp>
    </p:spTree>
    <p:extLst>
      <p:ext uri="{BB962C8B-B14F-4D97-AF65-F5344CB8AC3E}">
        <p14:creationId xmlns:p14="http://schemas.microsoft.com/office/powerpoint/2010/main" val="611227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7" name="12 - Ευθεία γραμμή σύνδεσης">
            <a:extLst>
              <a:ext uri="{FF2B5EF4-FFF2-40B4-BE49-F238E27FC236}">
                <a16:creationId xmlns:a16="http://schemas.microsoft.com/office/drawing/2014/main" id="{BFBD098A-159A-40EB-9962-5B8CF82BEFBD}"/>
              </a:ext>
            </a:extLst>
          </p:cNvPr>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29" name="28 - Τίτλος"/>
          <p:cNvSpPr>
            <a:spLocks noGrp="1"/>
          </p:cNvSpPr>
          <p:nvPr>
            <p:ph type="title"/>
          </p:nvPr>
        </p:nvSpPr>
        <p:spPr>
          <a:xfrm>
            <a:off x="406400" y="5410200"/>
            <a:ext cx="11480800" cy="882650"/>
          </a:xfrm>
        </p:spPr>
        <p:txBody>
          <a:bodyPr/>
          <a:lstStyle>
            <a:lvl1pPr>
              <a:defRPr/>
            </a:lvl1pPr>
          </a:lstStyle>
          <a:p>
            <a:r>
              <a:rPr lang="el-GR"/>
              <a:t>Kλικ για επεξεργασία του τίτλου</a:t>
            </a:r>
            <a:endParaRPr lang="en-US"/>
          </a:p>
        </p:txBody>
      </p:sp>
      <p:sp>
        <p:nvSpPr>
          <p:cNvPr id="13" name="12 - Θέση κειμένου"/>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25" name="24 - Θέση κειμένου"/>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4" name="3 - Θέση περιεχομένου"/>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28" name="27 - Θέση περιεχομένου"/>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8" name="9 - Θέση ημερομηνίας">
            <a:extLst>
              <a:ext uri="{FF2B5EF4-FFF2-40B4-BE49-F238E27FC236}">
                <a16:creationId xmlns:a16="http://schemas.microsoft.com/office/drawing/2014/main" id="{89B8FC52-351C-439C-ACDE-21695D537A5F}"/>
              </a:ext>
            </a:extLst>
          </p:cNvPr>
          <p:cNvSpPr>
            <a:spLocks noGrp="1"/>
          </p:cNvSpPr>
          <p:nvPr>
            <p:ph type="dt" sz="half" idx="10"/>
          </p:nvPr>
        </p:nvSpPr>
        <p:spPr/>
        <p:txBody>
          <a:bodyPr/>
          <a:lstStyle>
            <a:lvl1pPr>
              <a:defRPr smtClean="0"/>
            </a:lvl1pPr>
          </a:lstStyle>
          <a:p>
            <a:pPr>
              <a:defRPr/>
            </a:pPr>
            <a:fld id="{5846CFE7-8F68-4863-8B0B-2250FD1A2856}" type="datetime1">
              <a:rPr lang="el-GR"/>
              <a:pPr>
                <a:defRPr/>
              </a:pPr>
              <a:t>22/12/2019</a:t>
            </a:fld>
            <a:endParaRPr lang="el-GR" dirty="0"/>
          </a:p>
        </p:txBody>
      </p:sp>
      <p:sp>
        <p:nvSpPr>
          <p:cNvPr id="9" name="5 - Θέση υποσέλιδου">
            <a:extLst>
              <a:ext uri="{FF2B5EF4-FFF2-40B4-BE49-F238E27FC236}">
                <a16:creationId xmlns:a16="http://schemas.microsoft.com/office/drawing/2014/main" id="{4B64EE63-EA7A-4741-B8FD-DF17A6A27D77}"/>
              </a:ext>
            </a:extLst>
          </p:cNvPr>
          <p:cNvSpPr>
            <a:spLocks noGrp="1"/>
          </p:cNvSpPr>
          <p:nvPr>
            <p:ph type="ftr" sz="quarter" idx="11"/>
          </p:nvPr>
        </p:nvSpPr>
        <p:spPr/>
        <p:txBody>
          <a:bodyPr/>
          <a:lstStyle>
            <a:lvl1pPr>
              <a:defRPr smtClean="0"/>
            </a:lvl1pPr>
          </a:lstStyle>
          <a:p>
            <a:pPr>
              <a:defRPr/>
            </a:pPr>
            <a:r>
              <a:rPr lang="el-GR"/>
              <a:t>Παναγιώτα Στράτη</a:t>
            </a:r>
          </a:p>
        </p:txBody>
      </p:sp>
      <p:sp>
        <p:nvSpPr>
          <p:cNvPr id="10" name="6 - Θέση αριθμού διαφάνειας">
            <a:extLst>
              <a:ext uri="{FF2B5EF4-FFF2-40B4-BE49-F238E27FC236}">
                <a16:creationId xmlns:a16="http://schemas.microsoft.com/office/drawing/2014/main" id="{F82DB7AF-3E50-466F-8983-6BA07E55D206}"/>
              </a:ext>
            </a:extLst>
          </p:cNvPr>
          <p:cNvSpPr>
            <a:spLocks noGrp="1"/>
          </p:cNvSpPr>
          <p:nvPr>
            <p:ph type="sldNum" sz="quarter" idx="12"/>
          </p:nvPr>
        </p:nvSpPr>
        <p:spPr>
          <a:xfrm>
            <a:off x="10972800" y="6477000"/>
            <a:ext cx="1016000" cy="247650"/>
          </a:xfrm>
        </p:spPr>
        <p:txBody>
          <a:bodyPr/>
          <a:lstStyle>
            <a:lvl1pPr>
              <a:defRPr/>
            </a:lvl1pPr>
          </a:lstStyle>
          <a:p>
            <a:fld id="{E29E06F0-718E-4124-A0C7-5AE231F72182}" type="slidenum">
              <a:rPr lang="el-GR" altLang="el-GR"/>
              <a:pPr/>
              <a:t>‹#›</a:t>
            </a:fld>
            <a:endParaRPr lang="el-GR" altLang="el-GR"/>
          </a:p>
        </p:txBody>
      </p:sp>
    </p:spTree>
    <p:extLst>
      <p:ext uri="{BB962C8B-B14F-4D97-AF65-F5344CB8AC3E}">
        <p14:creationId xmlns:p14="http://schemas.microsoft.com/office/powerpoint/2010/main" val="192337466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402336" y="457200"/>
            <a:ext cx="11582400" cy="841248"/>
          </a:xfrm>
        </p:spPr>
        <p:txBody>
          <a:bodyPr/>
          <a:lstStyle/>
          <a:p>
            <a:r>
              <a:rPr lang="el-GR"/>
              <a:t>Kλικ για επεξεργασία του τίτλου</a:t>
            </a:r>
            <a:endParaRPr lang="en-US"/>
          </a:p>
        </p:txBody>
      </p:sp>
      <p:sp>
        <p:nvSpPr>
          <p:cNvPr id="3" name="10 - Θέση ημερομηνίας">
            <a:extLst>
              <a:ext uri="{FF2B5EF4-FFF2-40B4-BE49-F238E27FC236}">
                <a16:creationId xmlns:a16="http://schemas.microsoft.com/office/drawing/2014/main" id="{FC7A4524-BAF8-49E4-87B7-39ACBFB85CBB}"/>
              </a:ext>
            </a:extLst>
          </p:cNvPr>
          <p:cNvSpPr>
            <a:spLocks noGrp="1"/>
          </p:cNvSpPr>
          <p:nvPr>
            <p:ph type="dt" sz="half" idx="10"/>
          </p:nvPr>
        </p:nvSpPr>
        <p:spPr/>
        <p:txBody>
          <a:bodyPr/>
          <a:lstStyle>
            <a:lvl1pPr>
              <a:defRPr/>
            </a:lvl1pPr>
          </a:lstStyle>
          <a:p>
            <a:pPr>
              <a:defRPr/>
            </a:pPr>
            <a:fld id="{ED3CE980-CF5D-4184-8CA0-4FD02129DE63}" type="datetime1">
              <a:rPr lang="el-GR"/>
              <a:pPr>
                <a:defRPr/>
              </a:pPr>
              <a:t>22/12/2019</a:t>
            </a:fld>
            <a:endParaRPr lang="el-GR" dirty="0"/>
          </a:p>
        </p:txBody>
      </p:sp>
      <p:sp>
        <p:nvSpPr>
          <p:cNvPr id="4" name="27 - Θέση υποσέλιδου">
            <a:extLst>
              <a:ext uri="{FF2B5EF4-FFF2-40B4-BE49-F238E27FC236}">
                <a16:creationId xmlns:a16="http://schemas.microsoft.com/office/drawing/2014/main" id="{227FC75C-1133-478F-954B-08A964CB862E}"/>
              </a:ext>
            </a:extLst>
          </p:cNvPr>
          <p:cNvSpPr>
            <a:spLocks noGrp="1"/>
          </p:cNvSpPr>
          <p:nvPr>
            <p:ph type="ftr" sz="quarter" idx="11"/>
          </p:nvPr>
        </p:nvSpPr>
        <p:spPr/>
        <p:txBody>
          <a:bodyPr/>
          <a:lstStyle>
            <a:lvl1pPr>
              <a:defRPr/>
            </a:lvl1pPr>
          </a:lstStyle>
          <a:p>
            <a:pPr>
              <a:defRPr/>
            </a:pPr>
            <a:r>
              <a:rPr lang="el-GR"/>
              <a:t>Παναγιώτα Στράτη</a:t>
            </a:r>
          </a:p>
        </p:txBody>
      </p:sp>
      <p:sp>
        <p:nvSpPr>
          <p:cNvPr id="5" name="4 - Θέση αριθμού διαφάνειας">
            <a:extLst>
              <a:ext uri="{FF2B5EF4-FFF2-40B4-BE49-F238E27FC236}">
                <a16:creationId xmlns:a16="http://schemas.microsoft.com/office/drawing/2014/main" id="{A34BC6AF-B76E-42AB-BA9B-D5443ADA9CAD}"/>
              </a:ext>
            </a:extLst>
          </p:cNvPr>
          <p:cNvSpPr>
            <a:spLocks noGrp="1"/>
          </p:cNvSpPr>
          <p:nvPr>
            <p:ph type="sldNum" sz="quarter" idx="12"/>
          </p:nvPr>
        </p:nvSpPr>
        <p:spPr/>
        <p:txBody>
          <a:bodyPr/>
          <a:lstStyle>
            <a:lvl1pPr>
              <a:defRPr/>
            </a:lvl1pPr>
          </a:lstStyle>
          <a:p>
            <a:fld id="{EDA49903-952A-4553-9997-772F27C5E6B9}" type="slidenum">
              <a:rPr lang="el-GR" altLang="el-GR"/>
              <a:pPr/>
              <a:t>‹#›</a:t>
            </a:fld>
            <a:endParaRPr lang="el-GR" altLang="el-GR"/>
          </a:p>
        </p:txBody>
      </p:sp>
    </p:spTree>
    <p:extLst>
      <p:ext uri="{BB962C8B-B14F-4D97-AF65-F5344CB8AC3E}">
        <p14:creationId xmlns:p14="http://schemas.microsoft.com/office/powerpoint/2010/main" val="2237253493"/>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2 - Θέση ημερομηνίας">
            <a:extLst>
              <a:ext uri="{FF2B5EF4-FFF2-40B4-BE49-F238E27FC236}">
                <a16:creationId xmlns:a16="http://schemas.microsoft.com/office/drawing/2014/main" id="{5CB0FF54-6BD3-4F4D-9B60-793557716F82}"/>
              </a:ext>
            </a:extLst>
          </p:cNvPr>
          <p:cNvSpPr>
            <a:spLocks noGrp="1"/>
          </p:cNvSpPr>
          <p:nvPr>
            <p:ph type="dt" sz="half" idx="10"/>
          </p:nvPr>
        </p:nvSpPr>
        <p:spPr/>
        <p:txBody>
          <a:bodyPr/>
          <a:lstStyle>
            <a:lvl1pPr>
              <a:defRPr smtClean="0"/>
            </a:lvl1pPr>
          </a:lstStyle>
          <a:p>
            <a:pPr>
              <a:defRPr/>
            </a:pPr>
            <a:fld id="{F2D7C8C0-D5B0-43C8-8897-3D79993E5F8B}" type="datetime1">
              <a:rPr lang="el-GR"/>
              <a:pPr>
                <a:defRPr/>
              </a:pPr>
              <a:t>22/12/2019</a:t>
            </a:fld>
            <a:endParaRPr lang="el-GR" dirty="0"/>
          </a:p>
        </p:txBody>
      </p:sp>
      <p:sp>
        <p:nvSpPr>
          <p:cNvPr id="3" name="23 - Θέση υποσέλιδου">
            <a:extLst>
              <a:ext uri="{FF2B5EF4-FFF2-40B4-BE49-F238E27FC236}">
                <a16:creationId xmlns:a16="http://schemas.microsoft.com/office/drawing/2014/main" id="{9E3A0062-A0A1-4ED0-B1F9-E31F20A4B1D3}"/>
              </a:ext>
            </a:extLst>
          </p:cNvPr>
          <p:cNvSpPr>
            <a:spLocks noGrp="1"/>
          </p:cNvSpPr>
          <p:nvPr>
            <p:ph type="ftr" sz="quarter" idx="11"/>
          </p:nvPr>
        </p:nvSpPr>
        <p:spPr/>
        <p:txBody>
          <a:bodyPr/>
          <a:lstStyle>
            <a:lvl1pPr>
              <a:defRPr smtClean="0"/>
            </a:lvl1pPr>
          </a:lstStyle>
          <a:p>
            <a:pPr>
              <a:defRPr/>
            </a:pPr>
            <a:r>
              <a:rPr lang="el-GR"/>
              <a:t>Παναγιώτα Στράτη</a:t>
            </a:r>
          </a:p>
        </p:txBody>
      </p:sp>
      <p:sp>
        <p:nvSpPr>
          <p:cNvPr id="4" name="6 - Θέση αριθμού διαφάνειας">
            <a:extLst>
              <a:ext uri="{FF2B5EF4-FFF2-40B4-BE49-F238E27FC236}">
                <a16:creationId xmlns:a16="http://schemas.microsoft.com/office/drawing/2014/main" id="{42160EEB-D2EC-40BD-9DDE-2F771FD9FA22}"/>
              </a:ext>
            </a:extLst>
          </p:cNvPr>
          <p:cNvSpPr>
            <a:spLocks noGrp="1"/>
          </p:cNvSpPr>
          <p:nvPr>
            <p:ph type="sldNum" sz="quarter" idx="12"/>
          </p:nvPr>
        </p:nvSpPr>
        <p:spPr/>
        <p:txBody>
          <a:bodyPr/>
          <a:lstStyle>
            <a:lvl1pPr>
              <a:defRPr/>
            </a:lvl1pPr>
          </a:lstStyle>
          <a:p>
            <a:fld id="{F751FE20-D337-4F89-A41C-97654E7AD014}" type="slidenum">
              <a:rPr lang="el-GR" altLang="el-GR"/>
              <a:pPr/>
              <a:t>‹#›</a:t>
            </a:fld>
            <a:endParaRPr lang="el-GR" altLang="el-GR"/>
          </a:p>
        </p:txBody>
      </p:sp>
    </p:spTree>
    <p:extLst>
      <p:ext uri="{BB962C8B-B14F-4D97-AF65-F5344CB8AC3E}">
        <p14:creationId xmlns:p14="http://schemas.microsoft.com/office/powerpoint/2010/main" val="3185506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5" name="12 - Ευθεία γραμμή σύνδεσης">
            <a:extLst>
              <a:ext uri="{FF2B5EF4-FFF2-40B4-BE49-F238E27FC236}">
                <a16:creationId xmlns:a16="http://schemas.microsoft.com/office/drawing/2014/main" id="{1BBD1299-BFF3-42FE-AD9F-844F05E69755}"/>
              </a:ext>
            </a:extLst>
          </p:cNvPr>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cs typeface="Arial" charset="0"/>
            </a:endParaRPr>
          </a:p>
        </p:txBody>
      </p:sp>
      <p:pic>
        <p:nvPicPr>
          <p:cNvPr id="6" name="Εικόνα 8">
            <a:extLst>
              <a:ext uri="{FF2B5EF4-FFF2-40B4-BE49-F238E27FC236}">
                <a16:creationId xmlns:a16="http://schemas.microsoft.com/office/drawing/2014/main" id="{D6948007-9DCF-4578-8C15-A7B8E416F43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hidden">
          <a:xfrm>
            <a:off x="7766050" y="0"/>
            <a:ext cx="443547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Ορθογώνιο 9">
            <a:extLst>
              <a:ext uri="{FF2B5EF4-FFF2-40B4-BE49-F238E27FC236}">
                <a16:creationId xmlns:a16="http://schemas.microsoft.com/office/drawing/2014/main" id="{55C0661E-E0F7-4F04-9EDA-31353A283997}"/>
              </a:ext>
            </a:extLst>
          </p:cNvPr>
          <p:cNvSpPr/>
          <p:nvPr userDrawn="1"/>
        </p:nvSpPr>
        <p:spPr>
          <a:xfrm>
            <a:off x="7712075" y="0"/>
            <a:ext cx="53975"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sp>
        <p:nvSpPr>
          <p:cNvPr id="12" name="11 - Τίτλος"/>
          <p:cNvSpPr>
            <a:spLocks noGrp="1"/>
          </p:cNvSpPr>
          <p:nvPr>
            <p:ph type="title"/>
          </p:nvPr>
        </p:nvSpPr>
        <p:spPr>
          <a:xfrm>
            <a:off x="609600" y="5486400"/>
            <a:ext cx="11277600" cy="520700"/>
          </a:xfrm>
        </p:spPr>
        <p:txBody>
          <a:bodyPr/>
          <a:lstStyle>
            <a:lvl1pPr algn="l">
              <a:buNone/>
              <a:defRPr sz="2000" b="1"/>
            </a:lvl1pPr>
          </a:lstStyle>
          <a:p>
            <a:r>
              <a:rPr lang="el-GR"/>
              <a:t>Kλικ για επεξεργασία του τίτλου</a:t>
            </a:r>
            <a:endParaRPr lang="en-US"/>
          </a:p>
        </p:txBody>
      </p:sp>
      <p:sp>
        <p:nvSpPr>
          <p:cNvPr id="26" name="25 - Θέση κειμένου"/>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l-GR"/>
              <a:t>Kλικ για επεξεργασία των στυλ του υποδείγματος</a:t>
            </a:r>
          </a:p>
        </p:txBody>
      </p:sp>
      <p:sp>
        <p:nvSpPr>
          <p:cNvPr id="14" name="13 - Θέση περιεχομένου"/>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8" name="24 - Θέση ημερομηνίας">
            <a:extLst>
              <a:ext uri="{FF2B5EF4-FFF2-40B4-BE49-F238E27FC236}">
                <a16:creationId xmlns:a16="http://schemas.microsoft.com/office/drawing/2014/main" id="{3714C05E-1D03-4F22-8E0F-513963CE4B4C}"/>
              </a:ext>
            </a:extLst>
          </p:cNvPr>
          <p:cNvSpPr>
            <a:spLocks noGrp="1"/>
          </p:cNvSpPr>
          <p:nvPr>
            <p:ph type="dt" sz="half" idx="10"/>
          </p:nvPr>
        </p:nvSpPr>
        <p:spPr/>
        <p:txBody>
          <a:bodyPr/>
          <a:lstStyle>
            <a:lvl1pPr>
              <a:defRPr smtClean="0"/>
            </a:lvl1pPr>
          </a:lstStyle>
          <a:p>
            <a:pPr>
              <a:defRPr/>
            </a:pPr>
            <a:fld id="{9E244692-92D9-446D-A534-CFE65E90B81E}" type="datetime1">
              <a:rPr lang="el-GR"/>
              <a:pPr>
                <a:defRPr/>
              </a:pPr>
              <a:t>22/12/2019</a:t>
            </a:fld>
            <a:endParaRPr lang="el-GR" dirty="0"/>
          </a:p>
        </p:txBody>
      </p:sp>
      <p:sp>
        <p:nvSpPr>
          <p:cNvPr id="9" name="28 - Θέση υποσέλιδου">
            <a:extLst>
              <a:ext uri="{FF2B5EF4-FFF2-40B4-BE49-F238E27FC236}">
                <a16:creationId xmlns:a16="http://schemas.microsoft.com/office/drawing/2014/main" id="{7B443101-C440-456B-9A23-C7DC898AA90D}"/>
              </a:ext>
            </a:extLst>
          </p:cNvPr>
          <p:cNvSpPr>
            <a:spLocks noGrp="1"/>
          </p:cNvSpPr>
          <p:nvPr>
            <p:ph type="ftr" sz="quarter" idx="11"/>
          </p:nvPr>
        </p:nvSpPr>
        <p:spPr/>
        <p:txBody>
          <a:bodyPr/>
          <a:lstStyle>
            <a:lvl1pPr>
              <a:defRPr smtClean="0"/>
            </a:lvl1pPr>
          </a:lstStyle>
          <a:p>
            <a:pPr>
              <a:defRPr/>
            </a:pPr>
            <a:r>
              <a:rPr lang="el-GR"/>
              <a:t>Παναγιώτα Στράτη</a:t>
            </a:r>
          </a:p>
        </p:txBody>
      </p:sp>
      <p:sp>
        <p:nvSpPr>
          <p:cNvPr id="10" name="6 - Θέση αριθμού διαφάνειας">
            <a:extLst>
              <a:ext uri="{FF2B5EF4-FFF2-40B4-BE49-F238E27FC236}">
                <a16:creationId xmlns:a16="http://schemas.microsoft.com/office/drawing/2014/main" id="{73E3E157-2FB9-43F2-87E1-CA136C7699B0}"/>
              </a:ext>
            </a:extLst>
          </p:cNvPr>
          <p:cNvSpPr>
            <a:spLocks noGrp="1"/>
          </p:cNvSpPr>
          <p:nvPr>
            <p:ph type="sldNum" sz="quarter" idx="12"/>
          </p:nvPr>
        </p:nvSpPr>
        <p:spPr/>
        <p:txBody>
          <a:bodyPr/>
          <a:lstStyle>
            <a:lvl1pPr>
              <a:defRPr/>
            </a:lvl1pPr>
          </a:lstStyle>
          <a:p>
            <a:fld id="{B04B3514-FA54-4881-A513-4B8492490D7B}" type="slidenum">
              <a:rPr lang="el-GR" altLang="el-GR"/>
              <a:pPr/>
              <a:t>‹#›</a:t>
            </a:fld>
            <a:endParaRPr lang="el-GR" altLang="el-GR"/>
          </a:p>
        </p:txBody>
      </p:sp>
    </p:spTree>
    <p:extLst>
      <p:ext uri="{BB962C8B-B14F-4D97-AF65-F5344CB8AC3E}">
        <p14:creationId xmlns:p14="http://schemas.microsoft.com/office/powerpoint/2010/main" val="42938040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Ορθογώνιο 10">
            <a:extLst>
              <a:ext uri="{FF2B5EF4-FFF2-40B4-BE49-F238E27FC236}">
                <a16:creationId xmlns:a16="http://schemas.microsoft.com/office/drawing/2014/main" id="{0E189ED2-E75C-4BEA-8709-2A1A899DA80C}"/>
              </a:ext>
            </a:extLst>
          </p:cNvPr>
          <p:cNvSpPr/>
          <p:nvPr userDrawn="1"/>
        </p:nvSpPr>
        <p:spPr>
          <a:xfrm>
            <a:off x="7712075" y="0"/>
            <a:ext cx="53975"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sp>
        <p:nvSpPr>
          <p:cNvPr id="13" name="12 - Θέση εικόνας"/>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l-GR" noProof="0"/>
              <a:t>Κάντε κλικ στο εικονίδιο για να προσθέσετε μια εικόνα</a:t>
            </a:r>
            <a:endParaRPr lang="en-US" noProof="0" dirty="0"/>
          </a:p>
        </p:txBody>
      </p:sp>
      <p:sp>
        <p:nvSpPr>
          <p:cNvPr id="17" name="16 - Τίτλος"/>
          <p:cNvSpPr>
            <a:spLocks noGrp="1"/>
          </p:cNvSpPr>
          <p:nvPr>
            <p:ph type="title"/>
          </p:nvPr>
        </p:nvSpPr>
        <p:spPr>
          <a:xfrm>
            <a:off x="508000" y="4993760"/>
            <a:ext cx="7823200" cy="522288"/>
          </a:xfrm>
        </p:spPr>
        <p:txBody>
          <a:bodyPr/>
          <a:lstStyle>
            <a:lvl1pPr algn="l">
              <a:buNone/>
              <a:defRPr sz="2000" b="1"/>
            </a:lvl1pPr>
          </a:lstStyle>
          <a:p>
            <a:r>
              <a:rPr lang="el-GR"/>
              <a:t>Kλικ για επεξεργασία του τίτλου</a:t>
            </a:r>
            <a:endParaRPr lang="en-US"/>
          </a:p>
        </p:txBody>
      </p:sp>
      <p:sp>
        <p:nvSpPr>
          <p:cNvPr id="26" name="25 - Θέση κειμένου"/>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l-GR"/>
              <a:t>Kλικ για επεξεργασία των στυλ του υποδείγματος</a:t>
            </a:r>
          </a:p>
        </p:txBody>
      </p:sp>
      <p:sp>
        <p:nvSpPr>
          <p:cNvPr id="6" name="6 - Θέση ημερομηνίας">
            <a:extLst>
              <a:ext uri="{FF2B5EF4-FFF2-40B4-BE49-F238E27FC236}">
                <a16:creationId xmlns:a16="http://schemas.microsoft.com/office/drawing/2014/main" id="{7CFFB317-8AB6-47E5-BF66-AF19C1DA663F}"/>
              </a:ext>
            </a:extLst>
          </p:cNvPr>
          <p:cNvSpPr>
            <a:spLocks noGrp="1"/>
          </p:cNvSpPr>
          <p:nvPr>
            <p:ph type="dt" sz="half" idx="10"/>
          </p:nvPr>
        </p:nvSpPr>
        <p:spPr/>
        <p:txBody>
          <a:bodyPr/>
          <a:lstStyle>
            <a:lvl1pPr>
              <a:defRPr smtClean="0"/>
            </a:lvl1pPr>
          </a:lstStyle>
          <a:p>
            <a:pPr>
              <a:defRPr/>
            </a:pPr>
            <a:fld id="{98496A04-DCEA-4966-8EB5-834DEB1ACB0A}" type="datetime1">
              <a:rPr lang="el-GR"/>
              <a:pPr>
                <a:defRPr/>
              </a:pPr>
              <a:t>22/12/2019</a:t>
            </a:fld>
            <a:endParaRPr lang="el-GR" dirty="0"/>
          </a:p>
        </p:txBody>
      </p:sp>
      <p:sp>
        <p:nvSpPr>
          <p:cNvPr id="7" name="4 - Θέση υποσέλιδου">
            <a:extLst>
              <a:ext uri="{FF2B5EF4-FFF2-40B4-BE49-F238E27FC236}">
                <a16:creationId xmlns:a16="http://schemas.microsoft.com/office/drawing/2014/main" id="{5616D875-FEB6-49CF-BB8B-0D1D316C2942}"/>
              </a:ext>
            </a:extLst>
          </p:cNvPr>
          <p:cNvSpPr>
            <a:spLocks noGrp="1"/>
          </p:cNvSpPr>
          <p:nvPr>
            <p:ph type="ftr" sz="quarter" idx="11"/>
          </p:nvPr>
        </p:nvSpPr>
        <p:spPr/>
        <p:txBody>
          <a:bodyPr/>
          <a:lstStyle>
            <a:lvl1pPr>
              <a:defRPr smtClean="0"/>
            </a:lvl1pPr>
          </a:lstStyle>
          <a:p>
            <a:pPr>
              <a:defRPr/>
            </a:pPr>
            <a:r>
              <a:rPr lang="el-GR"/>
              <a:t>Παναγιώτα Στράτη</a:t>
            </a:r>
          </a:p>
        </p:txBody>
      </p:sp>
      <p:sp>
        <p:nvSpPr>
          <p:cNvPr id="8" name="30 - Θέση αριθμού διαφάνειας">
            <a:extLst>
              <a:ext uri="{FF2B5EF4-FFF2-40B4-BE49-F238E27FC236}">
                <a16:creationId xmlns:a16="http://schemas.microsoft.com/office/drawing/2014/main" id="{2C2CCB05-AFA0-429B-B6C5-EFE8D37D679E}"/>
              </a:ext>
            </a:extLst>
          </p:cNvPr>
          <p:cNvSpPr>
            <a:spLocks noGrp="1"/>
          </p:cNvSpPr>
          <p:nvPr>
            <p:ph type="sldNum" sz="quarter" idx="12"/>
          </p:nvPr>
        </p:nvSpPr>
        <p:spPr/>
        <p:txBody>
          <a:bodyPr/>
          <a:lstStyle>
            <a:lvl1pPr>
              <a:defRPr/>
            </a:lvl1pPr>
          </a:lstStyle>
          <a:p>
            <a:fld id="{65A00F70-7B2F-4D70-90B7-CFB65E6006B1}" type="slidenum">
              <a:rPr lang="el-GR" altLang="el-GR"/>
              <a:pPr/>
              <a:t>‹#›</a:t>
            </a:fld>
            <a:endParaRPr lang="el-GR" altLang="el-GR"/>
          </a:p>
        </p:txBody>
      </p:sp>
    </p:spTree>
    <p:extLst>
      <p:ext uri="{BB962C8B-B14F-4D97-AF65-F5344CB8AC3E}">
        <p14:creationId xmlns:p14="http://schemas.microsoft.com/office/powerpoint/2010/main" val="179012096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6 - Ευθεία γραμμή σύνδεσης">
            <a:extLst>
              <a:ext uri="{FF2B5EF4-FFF2-40B4-BE49-F238E27FC236}">
                <a16:creationId xmlns:a16="http://schemas.microsoft.com/office/drawing/2014/main" id="{F0BB40BD-1223-48F8-963A-5F653082729A}"/>
              </a:ext>
            </a:extLst>
          </p:cNvPr>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029" name="7 - Θέση κειμένου">
            <a:extLst>
              <a:ext uri="{FF2B5EF4-FFF2-40B4-BE49-F238E27FC236}">
                <a16:creationId xmlns:a16="http://schemas.microsoft.com/office/drawing/2014/main" id="{09F820F7-E697-4680-A1FF-159971E9E180}"/>
              </a:ext>
            </a:extLst>
          </p:cNvPr>
          <p:cNvSpPr>
            <a:spLocks noGrp="1"/>
          </p:cNvSpPr>
          <p:nvPr>
            <p:ph type="body" idx="1"/>
          </p:nvPr>
        </p:nvSpPr>
        <p:spPr bwMode="auto">
          <a:xfrm>
            <a:off x="406400" y="1554163"/>
            <a:ext cx="1158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Kλικ για επεξεργασία των στυλ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endParaRPr lang="en-US" altLang="el-GR"/>
          </a:p>
        </p:txBody>
      </p:sp>
      <p:sp>
        <p:nvSpPr>
          <p:cNvPr id="11" name="10 - Θέση ημερομηνίας">
            <a:extLst>
              <a:ext uri="{FF2B5EF4-FFF2-40B4-BE49-F238E27FC236}">
                <a16:creationId xmlns:a16="http://schemas.microsoft.com/office/drawing/2014/main" id="{7FE730DD-22FE-45E2-B00D-7977DA83262B}"/>
              </a:ext>
            </a:extLst>
          </p:cNvPr>
          <p:cNvSpPr>
            <a:spLocks noGrp="1"/>
          </p:cNvSpPr>
          <p:nvPr>
            <p:ph type="dt" sz="half" idx="2"/>
          </p:nvPr>
        </p:nvSpPr>
        <p:spPr>
          <a:xfrm>
            <a:off x="8636000" y="76200"/>
            <a:ext cx="3352800" cy="288925"/>
          </a:xfrm>
          <a:prstGeom prst="rect">
            <a:avLst/>
          </a:prstGeom>
        </p:spPr>
        <p:txBody>
          <a:bodyPr vert="horz"/>
          <a:lstStyle>
            <a:lvl1pPr algn="l" eaLnBrk="1" latinLnBrk="0" hangingPunct="1">
              <a:defRPr kumimoji="0" sz="1200" smtClean="0">
                <a:solidFill>
                  <a:schemeClr val="accent1">
                    <a:shade val="75000"/>
                  </a:schemeClr>
                </a:solidFill>
                <a:latin typeface="Arial" charset="0"/>
                <a:cs typeface="Arial" charset="0"/>
              </a:defRPr>
            </a:lvl1pPr>
          </a:lstStyle>
          <a:p>
            <a:pPr>
              <a:defRPr/>
            </a:pPr>
            <a:fld id="{D6AD3C88-D1A4-4B99-9F83-0E8DA709C7A5}" type="datetime1">
              <a:rPr lang="el-GR"/>
              <a:pPr>
                <a:defRPr/>
              </a:pPr>
              <a:t>22/12/2019</a:t>
            </a:fld>
            <a:endParaRPr lang="el-GR" dirty="0"/>
          </a:p>
        </p:txBody>
      </p:sp>
      <p:sp>
        <p:nvSpPr>
          <p:cNvPr id="28" name="27 - Θέση υποσέλιδου">
            <a:extLst>
              <a:ext uri="{FF2B5EF4-FFF2-40B4-BE49-F238E27FC236}">
                <a16:creationId xmlns:a16="http://schemas.microsoft.com/office/drawing/2014/main" id="{0ABE5948-EE09-4235-B237-622EA741DCD2}"/>
              </a:ext>
            </a:extLst>
          </p:cNvPr>
          <p:cNvSpPr>
            <a:spLocks noGrp="1"/>
          </p:cNvSpPr>
          <p:nvPr>
            <p:ph type="ftr" sz="quarter" idx="3"/>
          </p:nvPr>
        </p:nvSpPr>
        <p:spPr>
          <a:xfrm>
            <a:off x="4165600" y="76200"/>
            <a:ext cx="4470400" cy="288925"/>
          </a:xfrm>
          <a:prstGeom prst="rect">
            <a:avLst/>
          </a:prstGeom>
        </p:spPr>
        <p:txBody>
          <a:bodyPr vert="horz"/>
          <a:lstStyle>
            <a:lvl1pPr algn="r" eaLnBrk="1" latinLnBrk="0" hangingPunct="1">
              <a:defRPr kumimoji="0" sz="1200" smtClean="0">
                <a:solidFill>
                  <a:schemeClr val="accent1">
                    <a:shade val="75000"/>
                  </a:schemeClr>
                </a:solidFill>
                <a:latin typeface="Arial" charset="0"/>
                <a:cs typeface="Arial" charset="0"/>
              </a:defRPr>
            </a:lvl1pPr>
          </a:lstStyle>
          <a:p>
            <a:pPr>
              <a:defRPr/>
            </a:pPr>
            <a:r>
              <a:rPr lang="el-GR"/>
              <a:t>Παναγιώτα Στράτη</a:t>
            </a:r>
          </a:p>
        </p:txBody>
      </p:sp>
      <p:sp>
        <p:nvSpPr>
          <p:cNvPr id="5" name="4 - Θέση αριθμού διαφάνειας">
            <a:extLst>
              <a:ext uri="{FF2B5EF4-FFF2-40B4-BE49-F238E27FC236}">
                <a16:creationId xmlns:a16="http://schemas.microsoft.com/office/drawing/2014/main" id="{30FB37A0-1BD9-4E3E-A3B2-52A4FAC4F981}"/>
              </a:ext>
            </a:extLst>
          </p:cNvPr>
          <p:cNvSpPr>
            <a:spLocks noGrp="1"/>
          </p:cNvSpPr>
          <p:nvPr>
            <p:ph type="sldNum" sz="quarter" idx="4"/>
          </p:nvPr>
        </p:nvSpPr>
        <p:spPr>
          <a:xfrm>
            <a:off x="10972800" y="6477000"/>
            <a:ext cx="1016000" cy="24447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D38E27"/>
                </a:solidFill>
              </a:defRPr>
            </a:lvl1pPr>
          </a:lstStyle>
          <a:p>
            <a:fld id="{723B35C5-4283-43DB-BB72-97930F9E7644}" type="slidenum">
              <a:rPr lang="el-GR" altLang="el-GR"/>
              <a:pPr/>
              <a:t>‹#›</a:t>
            </a:fld>
            <a:endParaRPr lang="el-GR" altLang="el-GR"/>
          </a:p>
        </p:txBody>
      </p:sp>
      <p:sp>
        <p:nvSpPr>
          <p:cNvPr id="10" name="9 - Θέση τίτλου">
            <a:extLst>
              <a:ext uri="{FF2B5EF4-FFF2-40B4-BE49-F238E27FC236}">
                <a16:creationId xmlns:a16="http://schemas.microsoft.com/office/drawing/2014/main" id="{0CDD75CE-8D9B-4EB3-AE2C-79490D318A9D}"/>
              </a:ext>
            </a:extLst>
          </p:cNvPr>
          <p:cNvSpPr>
            <a:spLocks noGrp="1"/>
          </p:cNvSpPr>
          <p:nvPr>
            <p:ph type="title"/>
          </p:nvPr>
        </p:nvSpPr>
        <p:spPr>
          <a:xfrm>
            <a:off x="406400" y="457200"/>
            <a:ext cx="11582400" cy="838200"/>
          </a:xfrm>
          <a:prstGeom prst="rect">
            <a:avLst/>
          </a:prstGeom>
        </p:spPr>
        <p:txBody>
          <a:bodyPr vert="horz" anchor="ctr">
            <a:normAutofit/>
          </a:bodyPr>
          <a:lstStyle/>
          <a:p>
            <a:r>
              <a:rPr lang="el-GR"/>
              <a:t>Kλικ για επεξεργασία του τίτλου</a:t>
            </a:r>
            <a:endParaRPr lang="en-US"/>
          </a:p>
        </p:txBody>
      </p:sp>
      <p:sp>
        <p:nvSpPr>
          <p:cNvPr id="9" name="8 - Ευθεία γραμμή σύνδεσης">
            <a:extLst>
              <a:ext uri="{FF2B5EF4-FFF2-40B4-BE49-F238E27FC236}">
                <a16:creationId xmlns:a16="http://schemas.microsoft.com/office/drawing/2014/main" id="{6EA4891E-6773-4243-8488-735FBFD8ED08}"/>
              </a:ext>
            </a:extLst>
          </p:cNvPr>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2" name="11 - Ευθεία γραμμή σύνδεσης">
            <a:extLst>
              <a:ext uri="{FF2B5EF4-FFF2-40B4-BE49-F238E27FC236}">
                <a16:creationId xmlns:a16="http://schemas.microsoft.com/office/drawing/2014/main" id="{2BC57706-3889-45E0-96B5-72BBA50B9EF9}"/>
              </a:ext>
            </a:extLst>
          </p:cNvPr>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45" r:id="rId4"/>
    <p:sldLayoutId id="2147483851" r:id="rId5"/>
    <p:sldLayoutId id="2147483846" r:id="rId6"/>
    <p:sldLayoutId id="2147483852" r:id="rId7"/>
    <p:sldLayoutId id="2147483853" r:id="rId8"/>
    <p:sldLayoutId id="2147483854" r:id="rId9"/>
    <p:sldLayoutId id="2147483847" r:id="rId10"/>
    <p:sldLayoutId id="2147483855" r:id="rId11"/>
  </p:sldLayoutIdLst>
  <p:transition spd="med">
    <p:fade/>
  </p:transition>
  <p:hf hdr="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77860C-767F-48F1-8BF8-1AE877487988}"/>
              </a:ext>
            </a:extLst>
          </p:cNvPr>
          <p:cNvSpPr>
            <a:spLocks noGrp="1"/>
          </p:cNvSpPr>
          <p:nvPr>
            <p:ph type="ctrTitle"/>
          </p:nvPr>
        </p:nvSpPr>
        <p:spPr>
          <a:xfrm>
            <a:off x="1066800" y="2605088"/>
            <a:ext cx="10058400" cy="1689100"/>
          </a:xfrm>
        </p:spPr>
        <p:txBody>
          <a:bodyPr/>
          <a:lstStyle/>
          <a:p>
            <a:pPr algn="ctr" eaLnBrk="1" fontAlgn="auto" hangingPunct="1">
              <a:spcAft>
                <a:spcPts val="0"/>
              </a:spcAft>
              <a:defRPr/>
            </a:pPr>
            <a:r>
              <a:rPr lang="el-GR" sz="2300" dirty="0">
                <a:solidFill>
                  <a:srgbClr val="002060"/>
                </a:solidFill>
              </a:rPr>
              <a:t>Παιδαγωγικη του </a:t>
            </a:r>
            <a:r>
              <a:rPr lang="el-GR" sz="2300" dirty="0" err="1">
                <a:solidFill>
                  <a:srgbClr val="002060"/>
                </a:solidFill>
              </a:rPr>
              <a:t>παιχνιδιου</a:t>
            </a:r>
            <a:r>
              <a:rPr lang="el-GR" sz="2300" dirty="0">
                <a:solidFill>
                  <a:srgbClr val="002060"/>
                </a:solidFill>
              </a:rPr>
              <a:t> Στην </a:t>
            </a:r>
            <a:r>
              <a:rPr lang="el-GR" sz="2300" dirty="0" err="1">
                <a:solidFill>
                  <a:srgbClr val="002060"/>
                </a:solidFill>
              </a:rPr>
              <a:t>προΣχολικη</a:t>
            </a:r>
            <a:r>
              <a:rPr lang="el-GR" sz="2300" dirty="0">
                <a:solidFill>
                  <a:srgbClr val="002060"/>
                </a:solidFill>
              </a:rPr>
              <a:t> και </a:t>
            </a:r>
            <a:r>
              <a:rPr lang="el-GR" sz="2300" dirty="0" err="1">
                <a:solidFill>
                  <a:srgbClr val="002060"/>
                </a:solidFill>
              </a:rPr>
              <a:t>Σχολικη</a:t>
            </a:r>
            <a:r>
              <a:rPr lang="el-GR" sz="2300" dirty="0">
                <a:solidFill>
                  <a:srgbClr val="002060"/>
                </a:solidFill>
              </a:rPr>
              <a:t> </a:t>
            </a:r>
            <a:r>
              <a:rPr lang="el-GR" sz="2300" dirty="0" err="1">
                <a:solidFill>
                  <a:srgbClr val="002060"/>
                </a:solidFill>
              </a:rPr>
              <a:t>εκπαιδευΣη</a:t>
            </a:r>
            <a:endParaRPr lang="el-GR" sz="2300" dirty="0">
              <a:solidFill>
                <a:srgbClr val="002060"/>
              </a:solidFill>
            </a:endParaRPr>
          </a:p>
        </p:txBody>
      </p:sp>
      <p:pic>
        <p:nvPicPr>
          <p:cNvPr id="10243" name="8 - Εικόνα">
            <a:extLst>
              <a:ext uri="{FF2B5EF4-FFF2-40B4-BE49-F238E27FC236}">
                <a16:creationId xmlns:a16="http://schemas.microsoft.com/office/drawing/2014/main" id="{D7D1AC05-C973-42BE-9E26-9D28946106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913" y="214313"/>
            <a:ext cx="1931987"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Τίτλος 1">
            <a:extLst>
              <a:ext uri="{FF2B5EF4-FFF2-40B4-BE49-F238E27FC236}">
                <a16:creationId xmlns:a16="http://schemas.microsoft.com/office/drawing/2014/main" id="{8EE25B61-FCAA-46CD-90C4-FFA86E24D2FE}"/>
              </a:ext>
            </a:extLst>
          </p:cNvPr>
          <p:cNvSpPr txBox="1">
            <a:spLocks/>
          </p:cNvSpPr>
          <p:nvPr/>
        </p:nvSpPr>
        <p:spPr>
          <a:xfrm>
            <a:off x="1211263" y="2119313"/>
            <a:ext cx="9932987" cy="1192212"/>
          </a:xfrm>
          <a:prstGeom prst="rect">
            <a:avLst/>
          </a:prstGeom>
          <a:solidFill>
            <a:schemeClr val="bg2">
              <a:lumMod val="90000"/>
            </a:schemeClr>
          </a:solidFill>
        </p:spPr>
        <p:txBody>
          <a:bodyPr anchor="b">
            <a:normAutofit fontScale="90000" lnSpcReduction="10000"/>
          </a:bodyPr>
          <a:lstStyle/>
          <a:p>
            <a:pPr algn="ctr" fontAlgn="auto">
              <a:lnSpc>
                <a:spcPct val="80000"/>
              </a:lnSpc>
              <a:spcAft>
                <a:spcPts val="0"/>
              </a:spcAft>
              <a:defRPr/>
            </a:pPr>
            <a:br>
              <a:rPr lang="el-GR" sz="2800" b="1" cap="all" dirty="0">
                <a:solidFill>
                  <a:srgbClr val="002060"/>
                </a:solidFill>
                <a:effectLst>
                  <a:outerShdw blurRad="38100" dist="25400" dir="18900000" algn="bl" rotWithShape="0">
                    <a:schemeClr val="bg1">
                      <a:alpha val="80000"/>
                    </a:schemeClr>
                  </a:outerShdw>
                </a:effectLst>
                <a:latin typeface="+mj-lt"/>
                <a:ea typeface="+mj-ea"/>
                <a:cs typeface="+mj-cs"/>
              </a:rPr>
            </a:br>
            <a:endParaRPr lang="el-GR" sz="2800" b="1" cap="all" dirty="0">
              <a:solidFill>
                <a:srgbClr val="002060"/>
              </a:solidFill>
              <a:effectLst>
                <a:outerShdw blurRad="38100" dist="25400" dir="18900000" algn="bl" rotWithShape="0">
                  <a:schemeClr val="bg1">
                    <a:alpha val="80000"/>
                  </a:schemeClr>
                </a:outerShdw>
              </a:effectLst>
              <a:latin typeface="+mj-lt"/>
              <a:ea typeface="+mj-ea"/>
              <a:cs typeface="+mj-cs"/>
            </a:endParaRPr>
          </a:p>
          <a:p>
            <a:pPr algn="ctr" fontAlgn="auto">
              <a:lnSpc>
                <a:spcPct val="80000"/>
              </a:lnSpc>
              <a:spcAft>
                <a:spcPts val="0"/>
              </a:spcAft>
              <a:defRPr/>
            </a:pPr>
            <a:r>
              <a:rPr lang="el-GR" sz="2800" b="1" cap="all" dirty="0">
                <a:solidFill>
                  <a:srgbClr val="002060"/>
                </a:solidFill>
                <a:effectLst>
                  <a:outerShdw blurRad="38100" dist="25400" dir="18900000" algn="bl" rotWithShape="0">
                    <a:schemeClr val="bg1">
                      <a:alpha val="80000"/>
                    </a:schemeClr>
                  </a:outerShdw>
                </a:effectLst>
                <a:latin typeface="+mj-lt"/>
                <a:ea typeface="+mj-ea"/>
                <a:cs typeface="+mj-cs"/>
              </a:rPr>
              <a:t>ΠΡΟΣΧΟΛΙΚΗ ΠΑΙΔΑΓΩΓΙΚΗ – ΣΥΓΧΡΟΝΕΣ ΔΙΔΑΚΤΙΚΕΣ ΠΡΟΤΑΣΕΙΣ</a:t>
            </a:r>
            <a:br>
              <a:rPr lang="en-US" sz="2800" b="1" cap="all" dirty="0">
                <a:solidFill>
                  <a:srgbClr val="002060"/>
                </a:solidFill>
                <a:effectLst>
                  <a:outerShdw blurRad="38100" dist="25400" dir="18900000" algn="bl" rotWithShape="0">
                    <a:schemeClr val="bg1">
                      <a:alpha val="80000"/>
                    </a:schemeClr>
                  </a:outerShdw>
                </a:effectLst>
                <a:latin typeface="+mj-lt"/>
                <a:ea typeface="+mj-ea"/>
                <a:cs typeface="+mj-cs"/>
              </a:rPr>
            </a:br>
            <a:r>
              <a:rPr lang="el-GR" sz="2800" b="1" cap="all" dirty="0">
                <a:solidFill>
                  <a:srgbClr val="002060"/>
                </a:solidFill>
                <a:effectLst>
                  <a:outerShdw blurRad="38100" dist="25400" dir="18900000" algn="bl" rotWithShape="0">
                    <a:schemeClr val="bg1">
                      <a:alpha val="80000"/>
                    </a:schemeClr>
                  </a:outerShdw>
                </a:effectLst>
                <a:latin typeface="+mj-lt"/>
                <a:ea typeface="+mj-ea"/>
                <a:cs typeface="+mj-cs"/>
              </a:rPr>
              <a:t> </a:t>
            </a:r>
          </a:p>
        </p:txBody>
      </p:sp>
      <p:sp>
        <p:nvSpPr>
          <p:cNvPr id="7" name="6 - Στρογγυλεμένο ορθογώνιο">
            <a:extLst>
              <a:ext uri="{FF2B5EF4-FFF2-40B4-BE49-F238E27FC236}">
                <a16:creationId xmlns:a16="http://schemas.microsoft.com/office/drawing/2014/main" id="{55D8715D-1F4E-4417-8ADC-BD29C4FA5C78}"/>
              </a:ext>
            </a:extLst>
          </p:cNvPr>
          <p:cNvSpPr/>
          <p:nvPr/>
        </p:nvSpPr>
        <p:spPr>
          <a:xfrm>
            <a:off x="1624013" y="4432300"/>
            <a:ext cx="9144000" cy="12144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400" dirty="0"/>
              <a:t>Στράτη Παναγιώτα</a:t>
            </a:r>
          </a:p>
          <a:p>
            <a:pPr algn="ctr">
              <a:defRPr/>
            </a:pPr>
            <a:r>
              <a:rPr lang="el-GR" sz="2400" dirty="0"/>
              <a:t>Διδάκτορας του Πανεπιστημίου Ιωαννίνων</a:t>
            </a:r>
          </a:p>
        </p:txBody>
      </p:sp>
      <p:sp>
        <p:nvSpPr>
          <p:cNvPr id="8" name="7 - Στρογγυλεμένο ορθογώνιο">
            <a:extLst>
              <a:ext uri="{FF2B5EF4-FFF2-40B4-BE49-F238E27FC236}">
                <a16:creationId xmlns:a16="http://schemas.microsoft.com/office/drawing/2014/main" id="{8DCBBBB7-B581-4330-87CD-5E8FD7EE143D}"/>
              </a:ext>
            </a:extLst>
          </p:cNvPr>
          <p:cNvSpPr/>
          <p:nvPr/>
        </p:nvSpPr>
        <p:spPr>
          <a:xfrm>
            <a:off x="4197350" y="6069013"/>
            <a:ext cx="4378325" cy="601662"/>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accent2"/>
                </a:solidFill>
              </a:rPr>
              <a:t>panagiotastrati@yahoo.gr</a:t>
            </a:r>
            <a:endParaRPr lang="el-GR" sz="2400" b="1" dirty="0">
              <a:solidFill>
                <a:schemeClr val="accent2"/>
              </a:solidFill>
            </a:endParaRPr>
          </a:p>
        </p:txBody>
      </p:sp>
      <p:pic>
        <p:nvPicPr>
          <p:cNvPr id="10247" name="Picture 3">
            <a:extLst>
              <a:ext uri="{FF2B5EF4-FFF2-40B4-BE49-F238E27FC236}">
                <a16:creationId xmlns:a16="http://schemas.microsoft.com/office/drawing/2014/main" id="{5361DD87-21A9-4C3D-96D6-F3E11FB3A7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7675" y="0"/>
            <a:ext cx="2854325"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8" descr="Αποτέλεσμα εικόνας για παιδια που παιζουν μεσα στο  νηπιαγωγειο">
            <a:extLst>
              <a:ext uri="{FF2B5EF4-FFF2-40B4-BE49-F238E27FC236}">
                <a16:creationId xmlns:a16="http://schemas.microsoft.com/office/drawing/2014/main" id="{6B0AE629-862B-44CD-A6A4-FDAD2F25B4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50" y="0"/>
            <a:ext cx="4583113"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Ορθογώνιο">
            <a:extLst>
              <a:ext uri="{FF2B5EF4-FFF2-40B4-BE49-F238E27FC236}">
                <a16:creationId xmlns:a16="http://schemas.microsoft.com/office/drawing/2014/main" id="{FE775512-2BBA-436A-B95D-93B8F968CB2A}"/>
              </a:ext>
            </a:extLst>
          </p:cNvPr>
          <p:cNvSpPr>
            <a:spLocks noChangeArrowheads="1"/>
          </p:cNvSpPr>
          <p:nvPr/>
        </p:nvSpPr>
        <p:spPr bwMode="auto">
          <a:xfrm>
            <a:off x="457200" y="387350"/>
            <a:ext cx="11207750" cy="5940425"/>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ü"/>
            </a:pPr>
            <a:r>
              <a:rPr lang="el-GR" altLang="el-GR" sz="2000"/>
              <a:t>Ωστόσο πίστευε ότι τα παιδιά χάνουν μέρος της πλήρους ικανότητάς τους όταν πρέπει να λειτουργούν σε ένα κομφορμιστικό επίσημο σχολικό σύστημα , όταν οι γλώσσες τους χάνονται μία προς μία σε πολλά εκπαιδευτικά συστήματα.</a:t>
            </a:r>
          </a:p>
          <a:p>
            <a:pPr eaLnBrk="1" hangingPunct="1">
              <a:buFont typeface="Wingdings" panose="05000000000000000000" pitchFamily="2" charset="2"/>
              <a:buChar char="ü"/>
            </a:pPr>
            <a:endParaRPr lang="el-GR" altLang="el-GR" sz="2000"/>
          </a:p>
          <a:p>
            <a:pPr eaLnBrk="1" hangingPunct="1">
              <a:buFont typeface="Wingdings" panose="05000000000000000000" pitchFamily="2" charset="2"/>
              <a:buChar char="ü"/>
            </a:pPr>
            <a:r>
              <a:rPr lang="el-GR" altLang="el-GR" sz="2000"/>
              <a:t> Η φιλοσοφία της προσέγγισης Reggio Emilia θέτει τη δημιουργικότητα στον πυρήνα της μάθησης των παιδιών, καθώς περιλαμβάνει συνεργασία με καλλιτέχνες και απόκτηση καλλιτεχνικών εμπειριών σε στούντιο και σε άλλα δημιουργικά μαθησιακά περιβάλλοντα. </a:t>
            </a:r>
          </a:p>
          <a:p>
            <a:pPr eaLnBrk="1" hangingPunct="1">
              <a:buFont typeface="Wingdings" panose="05000000000000000000" pitchFamily="2" charset="2"/>
              <a:buChar char="ü"/>
            </a:pPr>
            <a:endParaRPr lang="el-GR" altLang="el-GR" sz="2000"/>
          </a:p>
          <a:p>
            <a:pPr eaLnBrk="1" hangingPunct="1">
              <a:buFont typeface="Wingdings" panose="05000000000000000000" pitchFamily="2" charset="2"/>
              <a:buChar char="ü"/>
            </a:pPr>
            <a:r>
              <a:rPr lang="el-GR" altLang="el-GR" sz="2000"/>
              <a:t>Η διατήρηση αρχείου στη Reggio  είναι κάτι περισσότερο από μία καταγραφή του έργου που γίνεται με τα παιδιά. </a:t>
            </a:r>
          </a:p>
          <a:p>
            <a:pPr eaLnBrk="1" hangingPunct="1">
              <a:buFont typeface="Wingdings" panose="05000000000000000000" pitchFamily="2" charset="2"/>
              <a:buChar char="ü"/>
            </a:pPr>
            <a:endParaRPr lang="el-GR" altLang="el-GR" sz="2000"/>
          </a:p>
          <a:p>
            <a:pPr eaLnBrk="1" hangingPunct="1">
              <a:buFont typeface="Wingdings" panose="05000000000000000000" pitchFamily="2" charset="2"/>
              <a:buChar char="ü"/>
            </a:pPr>
            <a:r>
              <a:rPr lang="el-GR" altLang="el-GR" sz="2000"/>
              <a:t>Αποτελεί μέρος της μαθησιακής διαδικασίας και εκπαιδευτικοί είναι σχολαστικοί στην καταγραφή των αλληλεπιδράσεων ενήλικα - παιδιού .</a:t>
            </a:r>
          </a:p>
          <a:p>
            <a:pPr eaLnBrk="1" hangingPunct="1">
              <a:buFont typeface="Wingdings" panose="05000000000000000000" pitchFamily="2" charset="2"/>
              <a:buChar char="ü"/>
            </a:pPr>
            <a:endParaRPr lang="el-GR" altLang="el-GR" sz="2000"/>
          </a:p>
          <a:p>
            <a:pPr eaLnBrk="1" hangingPunct="1">
              <a:buFont typeface="Wingdings" panose="05000000000000000000" pitchFamily="2" charset="2"/>
              <a:buChar char="ü"/>
            </a:pPr>
            <a:r>
              <a:rPr lang="el-GR" altLang="el-GR" sz="2000"/>
              <a:t>«Σε πολλούς τοίχους των κέντρων είναι κρεμασμένοι πίνακες αναφοράς, με την πορεία της εξέλιξης των διάφορων έργων  που αναλαμβάνουν διαφορετικές ομάδες παιδιών»</a:t>
            </a:r>
          </a:p>
          <a:p>
            <a:pPr eaLnBrk="1" hangingPunct="1">
              <a:buFont typeface="Wingdings" panose="05000000000000000000" pitchFamily="2" charset="2"/>
              <a:buChar char="ü"/>
            </a:pPr>
            <a:endParaRPr lang="el-GR" altLang="el-GR" sz="2000"/>
          </a:p>
          <a:p>
            <a:pPr eaLnBrk="1" hangingPunct="1">
              <a:buFont typeface="Wingdings" panose="05000000000000000000" pitchFamily="2" charset="2"/>
              <a:buChar char="ü"/>
            </a:pPr>
            <a:r>
              <a:rPr lang="el-GR" altLang="el-GR" sz="2000"/>
              <a:t>Οι εκπαιδευτικοί, ενώ προβληματίζονται σχετικά με τη μάθηση και τα επιτεύγματα των παιδιών, εξερευνούν και τους δικούς τους τρόπους σκέψης και διδασκαλίας.</a:t>
            </a:r>
          </a:p>
        </p:txBody>
      </p:sp>
      <p:sp>
        <p:nvSpPr>
          <p:cNvPr id="3" name="2 - Θέση ημερομηνίας">
            <a:extLst>
              <a:ext uri="{FF2B5EF4-FFF2-40B4-BE49-F238E27FC236}">
                <a16:creationId xmlns:a16="http://schemas.microsoft.com/office/drawing/2014/main" id="{AE87862E-4146-4563-84F8-3ACF99C25CF1}"/>
              </a:ext>
            </a:extLst>
          </p:cNvPr>
          <p:cNvSpPr>
            <a:spLocks noGrp="1"/>
          </p:cNvSpPr>
          <p:nvPr>
            <p:ph type="dt" sz="quarter" idx="10"/>
          </p:nvPr>
        </p:nvSpPr>
        <p:spPr/>
        <p:txBody>
          <a:bodyPr/>
          <a:lstStyle/>
          <a:p>
            <a:pPr>
              <a:defRPr/>
            </a:pPr>
            <a:fld id="{6F2D2E35-FC36-4BF1-A783-B8C0430A9F16}" type="datetime1">
              <a:rPr lang="el-GR"/>
              <a:pPr>
                <a:defRPr/>
              </a:pPr>
              <a:t>22/12/2019</a:t>
            </a:fld>
            <a:endParaRPr lang="el-GR" dirty="0"/>
          </a:p>
        </p:txBody>
      </p:sp>
      <p:sp>
        <p:nvSpPr>
          <p:cNvPr id="4" name="3 - Θέση αριθμού διαφάνειας">
            <a:extLst>
              <a:ext uri="{FF2B5EF4-FFF2-40B4-BE49-F238E27FC236}">
                <a16:creationId xmlns:a16="http://schemas.microsoft.com/office/drawing/2014/main" id="{B96B596E-EC08-4FD4-9125-11077CF74BD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A97474D-3FD9-424A-8637-F994C7DC96ED}" type="slidenum">
              <a:rPr lang="el-GR" altLang="el-GR">
                <a:solidFill>
                  <a:srgbClr val="D38E27"/>
                </a:solidFill>
              </a:rPr>
              <a:pPr eaLnBrk="1" hangingPunct="1"/>
              <a:t>10</a:t>
            </a:fld>
            <a:endParaRPr lang="el-GR" altLang="el-GR">
              <a:solidFill>
                <a:srgbClr val="D38E27"/>
              </a:solidFill>
            </a:endParaRPr>
          </a:p>
        </p:txBody>
      </p:sp>
      <p:sp>
        <p:nvSpPr>
          <p:cNvPr id="5" name="4 - Θέση υποσέλιδου">
            <a:extLst>
              <a:ext uri="{FF2B5EF4-FFF2-40B4-BE49-F238E27FC236}">
                <a16:creationId xmlns:a16="http://schemas.microsoft.com/office/drawing/2014/main" id="{4C9842A7-2CFD-4F83-B453-33B4BF1017DB}"/>
              </a:ext>
            </a:extLst>
          </p:cNvPr>
          <p:cNvSpPr>
            <a:spLocks noGrp="1"/>
          </p:cNvSpPr>
          <p:nvPr>
            <p:ph type="ftr" sz="quarter" idx="11"/>
          </p:nvPr>
        </p:nvSpPr>
        <p:spPr/>
        <p:txBody>
          <a:bodyPr/>
          <a:lstStyle/>
          <a:p>
            <a:pPr>
              <a:defRPr/>
            </a:pPr>
            <a:r>
              <a:rPr lang="el-GR" dirty="0"/>
              <a:t>Παναγιώτα Στράτη</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Ορθογώνιο">
            <a:extLst>
              <a:ext uri="{FF2B5EF4-FFF2-40B4-BE49-F238E27FC236}">
                <a16:creationId xmlns:a16="http://schemas.microsoft.com/office/drawing/2014/main" id="{47ACB43D-CAF2-4044-A96C-45797952A0E5}"/>
              </a:ext>
            </a:extLst>
          </p:cNvPr>
          <p:cNvSpPr>
            <a:spLocks noChangeArrowheads="1"/>
          </p:cNvSpPr>
          <p:nvPr/>
        </p:nvSpPr>
        <p:spPr bwMode="auto">
          <a:xfrm>
            <a:off x="568325" y="627063"/>
            <a:ext cx="11318875" cy="5262562"/>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2400" b="1"/>
              <a:t>Σχολεία Δάσους της Δανίας</a:t>
            </a:r>
          </a:p>
          <a:p>
            <a:pPr eaLnBrk="1" hangingPunct="1"/>
            <a:endParaRPr lang="el-GR" altLang="el-GR" sz="2400"/>
          </a:p>
          <a:p>
            <a:pPr algn="just" eaLnBrk="1" hangingPunct="1">
              <a:buFont typeface="Wingdings" panose="05000000000000000000" pitchFamily="2" charset="2"/>
              <a:buChar char="ü"/>
            </a:pPr>
            <a:r>
              <a:rPr lang="el-GR" altLang="el-GR" sz="2400"/>
              <a:t>Τα «σχολεία δάσους της Δανίας» είναι εμπνευσμένα από τις ιδέες του</a:t>
            </a:r>
            <a:r>
              <a:rPr lang="en-US" altLang="el-GR" sz="2400"/>
              <a:t>Froebel</a:t>
            </a:r>
            <a:r>
              <a:rPr lang="el-GR" altLang="el-GR" sz="2400"/>
              <a:t>, με καταγωγή στη Σουηδία τη δεκαετία του 1950</a:t>
            </a:r>
            <a:r>
              <a:rPr lang="en-US" altLang="el-GR" sz="2400"/>
              <a:t>,</a:t>
            </a:r>
            <a:r>
              <a:rPr lang="el-GR" altLang="el-GR" sz="2400"/>
              <a:t>όταν ένας  αποσυρμένος στρατιώτης άρχισε να διδάσκει τα παιδιά για το φυσικό περιβάλλον μέσα από τραγούδια, ιστορίες και πρακτικές, ενεργητικές εμπειρίες.</a:t>
            </a:r>
          </a:p>
          <a:p>
            <a:pPr algn="just" eaLnBrk="1" hangingPunct="1">
              <a:buFont typeface="Wingdings" panose="05000000000000000000" pitchFamily="2" charset="2"/>
              <a:buChar char="ü"/>
            </a:pPr>
            <a:endParaRPr lang="el-GR" altLang="el-GR" sz="2400"/>
          </a:p>
          <a:p>
            <a:pPr algn="just" eaLnBrk="1" hangingPunct="1">
              <a:buFont typeface="Wingdings" panose="05000000000000000000" pitchFamily="2" charset="2"/>
              <a:buChar char="ü"/>
            </a:pPr>
            <a:r>
              <a:rPr lang="el-GR" altLang="el-GR" sz="2400"/>
              <a:t>Καθώς εξαπλωνόταν σταδιακά και σε άλλες χώρες η ιδέα του σχολείου δάσους υιοθετήθηκε πλήρως από τη Δανία, όπου έχει γίνει αναπόσπαστο τμήμα του δανικού προγράμματος εκπαίδευσης.</a:t>
            </a:r>
          </a:p>
          <a:p>
            <a:pPr algn="just" eaLnBrk="1" hangingPunct="1">
              <a:buFont typeface="Wingdings" panose="05000000000000000000" pitchFamily="2" charset="2"/>
              <a:buChar char="ü"/>
            </a:pPr>
            <a:endParaRPr lang="el-GR" altLang="el-GR" sz="2400"/>
          </a:p>
          <a:p>
            <a:pPr algn="just" eaLnBrk="1" hangingPunct="1">
              <a:buFont typeface="Wingdings" panose="05000000000000000000" pitchFamily="2" charset="2"/>
              <a:buChar char="ü"/>
            </a:pPr>
            <a:r>
              <a:rPr lang="el-GR" altLang="el-GR" sz="2400"/>
              <a:t> Τα σχολεία του δάσους χρησιμοποιούν την ύπαιθρο σκόπιμα, ως μέρος της εκμάθησης πρακτικών και κοινωνικών δεξιοτήτων από τα παιδιά, μέσω μιας ανεξάρτητης προσέγγισης σε θέματα ασφάλειας.</a:t>
            </a:r>
          </a:p>
        </p:txBody>
      </p:sp>
      <p:pic>
        <p:nvPicPr>
          <p:cNvPr id="20483" name="Picture 4" descr="Αποτέλεσμα εικόνας για paidia pou paizoun sto νηπιαγωγειο">
            <a:extLst>
              <a:ext uri="{FF2B5EF4-FFF2-40B4-BE49-F238E27FC236}">
                <a16:creationId xmlns:a16="http://schemas.microsoft.com/office/drawing/2014/main" id="{3D752009-1234-4687-BFED-ACF93F83B4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5788" y="5499100"/>
            <a:ext cx="3001962"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 Θέση ημερομηνίας">
            <a:extLst>
              <a:ext uri="{FF2B5EF4-FFF2-40B4-BE49-F238E27FC236}">
                <a16:creationId xmlns:a16="http://schemas.microsoft.com/office/drawing/2014/main" id="{9BE243C9-DB96-43EC-847D-1E2C3280D47C}"/>
              </a:ext>
            </a:extLst>
          </p:cNvPr>
          <p:cNvSpPr>
            <a:spLocks noGrp="1"/>
          </p:cNvSpPr>
          <p:nvPr>
            <p:ph type="dt" sz="quarter" idx="10"/>
          </p:nvPr>
        </p:nvSpPr>
        <p:spPr/>
        <p:txBody>
          <a:bodyPr/>
          <a:lstStyle/>
          <a:p>
            <a:pPr>
              <a:defRPr/>
            </a:pPr>
            <a:fld id="{D3E9AAA9-728B-4FB9-BC4A-0AD5BB6732D6}" type="datetime1">
              <a:rPr lang="el-GR"/>
              <a:pPr>
                <a:defRPr/>
              </a:pPr>
              <a:t>22/12/2019</a:t>
            </a:fld>
            <a:endParaRPr lang="el-GR" dirty="0"/>
          </a:p>
        </p:txBody>
      </p:sp>
      <p:sp>
        <p:nvSpPr>
          <p:cNvPr id="5" name="4 - Θέση αριθμού διαφάνειας">
            <a:extLst>
              <a:ext uri="{FF2B5EF4-FFF2-40B4-BE49-F238E27FC236}">
                <a16:creationId xmlns:a16="http://schemas.microsoft.com/office/drawing/2014/main" id="{2D1404F4-66C7-490A-BC98-17D5EDCAD02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8CC8662-8C45-4D3F-99D1-85D53E8F08B0}" type="slidenum">
              <a:rPr lang="el-GR" altLang="el-GR">
                <a:solidFill>
                  <a:srgbClr val="D38E27"/>
                </a:solidFill>
              </a:rPr>
              <a:pPr eaLnBrk="1" hangingPunct="1"/>
              <a:t>11</a:t>
            </a:fld>
            <a:endParaRPr lang="el-GR" altLang="el-GR">
              <a:solidFill>
                <a:srgbClr val="D38E27"/>
              </a:solidFill>
            </a:endParaRPr>
          </a:p>
        </p:txBody>
      </p:sp>
      <p:sp>
        <p:nvSpPr>
          <p:cNvPr id="6" name="5 - Θέση υποσέλιδου">
            <a:extLst>
              <a:ext uri="{FF2B5EF4-FFF2-40B4-BE49-F238E27FC236}">
                <a16:creationId xmlns:a16="http://schemas.microsoft.com/office/drawing/2014/main" id="{262C3242-1BA9-4D6C-A510-EB525549ADB1}"/>
              </a:ext>
            </a:extLst>
          </p:cNvPr>
          <p:cNvSpPr>
            <a:spLocks noGrp="1"/>
          </p:cNvSpPr>
          <p:nvPr>
            <p:ph type="ftr" sz="quarter" idx="11"/>
          </p:nvPr>
        </p:nvSpPr>
        <p:spPr/>
        <p:txBody>
          <a:bodyPr/>
          <a:lstStyle/>
          <a:p>
            <a:pPr>
              <a:defRPr/>
            </a:pPr>
            <a:r>
              <a:rPr lang="el-GR"/>
              <a:t>Παναγιώτα Στράτη</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Ορθογώνιο">
            <a:extLst>
              <a:ext uri="{FF2B5EF4-FFF2-40B4-BE49-F238E27FC236}">
                <a16:creationId xmlns:a16="http://schemas.microsoft.com/office/drawing/2014/main" id="{A7FAF1D7-817E-49D5-BC47-D82192708126}"/>
              </a:ext>
            </a:extLst>
          </p:cNvPr>
          <p:cNvSpPr>
            <a:spLocks noChangeArrowheads="1"/>
          </p:cNvSpPr>
          <p:nvPr/>
        </p:nvSpPr>
        <p:spPr bwMode="auto">
          <a:xfrm>
            <a:off x="623888" y="419100"/>
            <a:ext cx="10972800" cy="6186488"/>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buFontTx/>
              <a:buBlip>
                <a:blip r:embed="rId2"/>
              </a:buBlip>
            </a:pPr>
            <a:r>
              <a:rPr lang="el-GR" altLang="el-GR" sz="2400"/>
              <a:t>Το πρόγραμμα επιτρέπει στα παιδιά να μεγαλώσουν με αυτοπεποίθηση και ανεξαρτησία και να ανακαλύπτουν τις ικανότητές τους χωρίς το φόβο της αποτυχίας ή της κριτικής. </a:t>
            </a:r>
          </a:p>
          <a:p>
            <a:pPr algn="just" eaLnBrk="1" hangingPunct="1">
              <a:lnSpc>
                <a:spcPct val="150000"/>
              </a:lnSpc>
            </a:pPr>
            <a:endParaRPr lang="el-GR" altLang="el-GR" sz="2400"/>
          </a:p>
          <a:p>
            <a:pPr algn="just" eaLnBrk="1" hangingPunct="1">
              <a:lnSpc>
                <a:spcPct val="150000"/>
              </a:lnSpc>
              <a:buFontTx/>
              <a:buBlip>
                <a:blip r:embed="rId2"/>
              </a:buBlip>
            </a:pPr>
            <a:r>
              <a:rPr lang="el-GR" altLang="el-GR" sz="2400"/>
              <a:t>Αναθέτοντάς τους διαχειρίσιμες εργασίες και παρέχοντας τους γνήσια επιβράβευση, τα παιδιά αποκτούν μία καλή βάση για τη μελλοντική μάθηση.</a:t>
            </a:r>
          </a:p>
          <a:p>
            <a:pPr algn="just" eaLnBrk="1" hangingPunct="1">
              <a:lnSpc>
                <a:spcPct val="150000"/>
              </a:lnSpc>
            </a:pPr>
            <a:endParaRPr lang="el-GR" altLang="el-GR" sz="2400"/>
          </a:p>
          <a:p>
            <a:pPr algn="just" eaLnBrk="1" hangingPunct="1">
              <a:lnSpc>
                <a:spcPct val="150000"/>
              </a:lnSpc>
              <a:buFontTx/>
              <a:buBlip>
                <a:blip r:embed="rId2"/>
              </a:buBlip>
            </a:pPr>
            <a:r>
              <a:rPr lang="el-GR" altLang="el-GR" sz="2400"/>
              <a:t>Το Σχολείο Δάσους προάγει τις εμπειρίες εκείνες όπου τα παιδιά μπορούν να εξερευνήσουν, να έρθουν αντιμέτωπα με προκλήσεις και να πάρουν ρίσκα, να επωφεληθούν από την καλή υγεία και τη σωματική ανάπτυξη καθώς και να αποκτήσουν προσωπική, κοινωνική και συναισθηματική ευεξία.</a:t>
            </a:r>
          </a:p>
        </p:txBody>
      </p:sp>
      <p:sp>
        <p:nvSpPr>
          <p:cNvPr id="21507" name="AutoShape 4" descr="Αποτέλεσμα εικόνας για παιδι;α που παιζουν στο σχολειο">
            <a:extLst>
              <a:ext uri="{FF2B5EF4-FFF2-40B4-BE49-F238E27FC236}">
                <a16:creationId xmlns:a16="http://schemas.microsoft.com/office/drawing/2014/main" id="{D77F1744-E39A-447A-90A3-C7DC7AA62616}"/>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pic>
        <p:nvPicPr>
          <p:cNvPr id="21508" name="Picture 5">
            <a:extLst>
              <a:ext uri="{FF2B5EF4-FFF2-40B4-BE49-F238E27FC236}">
                <a16:creationId xmlns:a16="http://schemas.microsoft.com/office/drawing/2014/main" id="{4F1310EB-0A09-445B-B634-181F9B97E2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0" y="1512888"/>
            <a:ext cx="198278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 Θέση ημερομηνίας">
            <a:extLst>
              <a:ext uri="{FF2B5EF4-FFF2-40B4-BE49-F238E27FC236}">
                <a16:creationId xmlns:a16="http://schemas.microsoft.com/office/drawing/2014/main" id="{0D6A2DFF-5F0F-41D4-A43F-43A53E588855}"/>
              </a:ext>
            </a:extLst>
          </p:cNvPr>
          <p:cNvSpPr>
            <a:spLocks noGrp="1"/>
          </p:cNvSpPr>
          <p:nvPr>
            <p:ph type="dt" sz="quarter" idx="10"/>
          </p:nvPr>
        </p:nvSpPr>
        <p:spPr/>
        <p:txBody>
          <a:bodyPr/>
          <a:lstStyle/>
          <a:p>
            <a:pPr>
              <a:defRPr/>
            </a:pPr>
            <a:fld id="{0C994585-62B5-47A1-9CC8-F90FC9EEA17A}" type="datetime1">
              <a:rPr lang="el-GR"/>
              <a:pPr>
                <a:defRPr/>
              </a:pPr>
              <a:t>22/12/2019</a:t>
            </a:fld>
            <a:endParaRPr lang="el-GR" dirty="0"/>
          </a:p>
        </p:txBody>
      </p:sp>
      <p:sp>
        <p:nvSpPr>
          <p:cNvPr id="6" name="5 - Θέση αριθμού διαφάνειας">
            <a:extLst>
              <a:ext uri="{FF2B5EF4-FFF2-40B4-BE49-F238E27FC236}">
                <a16:creationId xmlns:a16="http://schemas.microsoft.com/office/drawing/2014/main" id="{BF021922-EDCC-4621-831B-CADC87F40A9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4644001-E284-4F3A-AF7E-4A161FE5D674}" type="slidenum">
              <a:rPr lang="el-GR" altLang="el-GR">
                <a:solidFill>
                  <a:srgbClr val="D38E27"/>
                </a:solidFill>
              </a:rPr>
              <a:pPr eaLnBrk="1" hangingPunct="1"/>
              <a:t>12</a:t>
            </a:fld>
            <a:endParaRPr lang="el-GR" altLang="el-GR">
              <a:solidFill>
                <a:srgbClr val="D38E27"/>
              </a:solidFill>
            </a:endParaRPr>
          </a:p>
        </p:txBody>
      </p:sp>
      <p:sp>
        <p:nvSpPr>
          <p:cNvPr id="7" name="6 - Θέση υποσέλιδου">
            <a:extLst>
              <a:ext uri="{FF2B5EF4-FFF2-40B4-BE49-F238E27FC236}">
                <a16:creationId xmlns:a16="http://schemas.microsoft.com/office/drawing/2014/main" id="{8685A6CA-2B31-416E-8E80-F53267F46218}"/>
              </a:ext>
            </a:extLst>
          </p:cNvPr>
          <p:cNvSpPr>
            <a:spLocks noGrp="1"/>
          </p:cNvSpPr>
          <p:nvPr>
            <p:ph type="ftr" sz="quarter" idx="11"/>
          </p:nvPr>
        </p:nvSpPr>
        <p:spPr/>
        <p:txBody>
          <a:bodyPr/>
          <a:lstStyle/>
          <a:p>
            <a:pPr>
              <a:defRPr/>
            </a:pPr>
            <a:r>
              <a:rPr lang="el-GR"/>
              <a:t>Παναγιώτα Στράτη</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1772D623-1440-4855-AF53-B53483B2B220}"/>
              </a:ext>
            </a:extLst>
          </p:cNvPr>
          <p:cNvSpPr>
            <a:spLocks noGrp="1"/>
          </p:cNvSpPr>
          <p:nvPr>
            <p:ph type="title"/>
          </p:nvPr>
        </p:nvSpPr>
        <p:spPr/>
        <p:txBody>
          <a:bodyPr/>
          <a:lstStyle/>
          <a:p>
            <a:pPr eaLnBrk="1" hangingPunct="1">
              <a:defRPr/>
            </a:pPr>
            <a:r>
              <a:rPr lang="el-GR" dirty="0"/>
              <a:t>η </a:t>
            </a:r>
            <a:r>
              <a:rPr lang="el-GR" dirty="0" err="1"/>
              <a:t>αναπτυξη</a:t>
            </a:r>
            <a:r>
              <a:rPr lang="el-GR" dirty="0"/>
              <a:t> </a:t>
            </a:r>
            <a:r>
              <a:rPr lang="el-GR" dirty="0" err="1"/>
              <a:t>τησ</a:t>
            </a:r>
            <a:r>
              <a:rPr lang="el-GR" dirty="0"/>
              <a:t> </a:t>
            </a:r>
            <a:r>
              <a:rPr lang="el-GR" dirty="0" err="1"/>
              <a:t>ανεξαρτητησ</a:t>
            </a:r>
            <a:r>
              <a:rPr lang="el-GR" dirty="0"/>
              <a:t> </a:t>
            </a:r>
            <a:r>
              <a:rPr lang="el-GR" dirty="0" err="1"/>
              <a:t>μαθησησ</a:t>
            </a:r>
            <a:endParaRPr lang="el-GR" dirty="0"/>
          </a:p>
        </p:txBody>
      </p:sp>
      <p:sp>
        <p:nvSpPr>
          <p:cNvPr id="22531" name="2 - Θέση περιεχομένου">
            <a:extLst>
              <a:ext uri="{FF2B5EF4-FFF2-40B4-BE49-F238E27FC236}">
                <a16:creationId xmlns:a16="http://schemas.microsoft.com/office/drawing/2014/main" id="{93110817-5D08-480C-9846-A7ED3CDA9E7F}"/>
              </a:ext>
            </a:extLst>
          </p:cNvPr>
          <p:cNvSpPr>
            <a:spLocks noGrp="1"/>
          </p:cNvSpPr>
          <p:nvPr>
            <p:ph idx="1"/>
          </p:nvPr>
        </p:nvSpPr>
        <p:spPr>
          <a:xfrm>
            <a:off x="179388" y="1593850"/>
            <a:ext cx="11809412" cy="4486275"/>
          </a:xfrm>
        </p:spPr>
        <p:txBody>
          <a:bodyPr/>
          <a:lstStyle/>
          <a:p>
            <a:pPr algn="just" eaLnBrk="1" hangingPunct="1"/>
            <a:r>
              <a:rPr lang="el-GR" altLang="el-GR" sz="2400"/>
              <a:t>Τα ευρήματα της έρευνας των </a:t>
            </a:r>
            <a:r>
              <a:rPr lang="en-US" altLang="el-GR" sz="2400"/>
              <a:t>Hendy </a:t>
            </a:r>
            <a:r>
              <a:rPr lang="el-GR" altLang="el-GR" sz="2400"/>
              <a:t>και </a:t>
            </a:r>
            <a:r>
              <a:rPr lang="en-US" altLang="el-GR" sz="2400"/>
              <a:t>Whitebread (2000) </a:t>
            </a:r>
            <a:r>
              <a:rPr lang="el-GR" altLang="el-GR" sz="2400"/>
              <a:t>αποδεικνύουν ότι ενώ όταν τα μικρά παιδιά ήταν ικανά να σκέφτονται και να κρίνουν, </a:t>
            </a:r>
            <a:r>
              <a:rPr lang="el-GR" altLang="el-GR" sz="2400">
                <a:solidFill>
                  <a:srgbClr val="C00000"/>
                </a:solidFill>
              </a:rPr>
              <a:t>η εμπειρία του σχολείου φαίνεται πως τα αποτρέπει γρήγορα από την ανεξάρτητη δράση </a:t>
            </a:r>
            <a:r>
              <a:rPr lang="el-GR" altLang="el-GR" sz="2400"/>
              <a:t>και τα κατευθύνει προς την εξάρτηση από τους δασκάλους.</a:t>
            </a:r>
          </a:p>
          <a:p>
            <a:pPr algn="just" eaLnBrk="1" hangingPunct="1">
              <a:buFont typeface="Wingdings 2" panose="05020102010507070707" pitchFamily="18" charset="2"/>
              <a:buNone/>
            </a:pPr>
            <a:endParaRPr lang="el-GR" altLang="el-GR" sz="2400"/>
          </a:p>
          <a:p>
            <a:pPr algn="just" eaLnBrk="1" hangingPunct="1"/>
            <a:r>
              <a:rPr lang="el-GR" altLang="el-GR" sz="2400" i="1"/>
              <a:t>«όταν οι εκπαιδευτικοί είναι επιφορτισμένοι να καθοδηγήσουν μεγάλες ομάδες παιδιών σε ένα προκαθορισμένο σύνολο περιορισμένων επιδιώξεων και στόχων, αυτό δεν ευνοεί την ανάπτυξη της ανεξάρτητης μάθησης, πρωτοβουλίας και σκέψης»</a:t>
            </a:r>
          </a:p>
          <a:p>
            <a:pPr algn="just" eaLnBrk="1" hangingPunct="1"/>
            <a:endParaRPr lang="el-GR" altLang="el-GR" sz="2400"/>
          </a:p>
          <a:p>
            <a:pPr algn="just" eaLnBrk="1" hangingPunct="1"/>
            <a:r>
              <a:rPr lang="el-GR" altLang="el-GR" sz="2400" u="sng">
                <a:solidFill>
                  <a:srgbClr val="C00000"/>
                </a:solidFill>
              </a:rPr>
              <a:t> Αν βοηθήσουμε τα παιδιά να μάθουν πώς να μαθαίνουν είναι πιθανότερο να αυξηθεί η ακαδημαϊκή τους επίτευξη</a:t>
            </a:r>
          </a:p>
        </p:txBody>
      </p:sp>
      <p:sp>
        <p:nvSpPr>
          <p:cNvPr id="4" name="3 - Θέση ημερομηνίας">
            <a:extLst>
              <a:ext uri="{FF2B5EF4-FFF2-40B4-BE49-F238E27FC236}">
                <a16:creationId xmlns:a16="http://schemas.microsoft.com/office/drawing/2014/main" id="{FA18FDD0-10EB-4546-916F-3FE4C5770CBC}"/>
              </a:ext>
            </a:extLst>
          </p:cNvPr>
          <p:cNvSpPr>
            <a:spLocks noGrp="1"/>
          </p:cNvSpPr>
          <p:nvPr>
            <p:ph type="dt" sz="quarter" idx="10"/>
          </p:nvPr>
        </p:nvSpPr>
        <p:spPr/>
        <p:txBody>
          <a:bodyPr/>
          <a:lstStyle/>
          <a:p>
            <a:pPr>
              <a:defRPr/>
            </a:pPr>
            <a:fld id="{59249C6B-7A5C-4452-9093-F197336595DD}" type="datetime1">
              <a:rPr lang="el-GR"/>
              <a:pPr>
                <a:defRPr/>
              </a:pPr>
              <a:t>22/12/2019</a:t>
            </a:fld>
            <a:endParaRPr lang="el-GR" dirty="0"/>
          </a:p>
        </p:txBody>
      </p:sp>
      <p:sp>
        <p:nvSpPr>
          <p:cNvPr id="5" name="4 - Θέση αριθμού διαφάνειας">
            <a:extLst>
              <a:ext uri="{FF2B5EF4-FFF2-40B4-BE49-F238E27FC236}">
                <a16:creationId xmlns:a16="http://schemas.microsoft.com/office/drawing/2014/main" id="{84EEDB77-6387-4119-9A3A-B7739D41763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D3B5208-4F31-409C-8971-12D50D1CB418}" type="slidenum">
              <a:rPr lang="el-GR" altLang="el-GR">
                <a:solidFill>
                  <a:srgbClr val="D38E27"/>
                </a:solidFill>
              </a:rPr>
              <a:pPr eaLnBrk="1" hangingPunct="1"/>
              <a:t>13</a:t>
            </a:fld>
            <a:endParaRPr lang="el-GR" altLang="el-GR">
              <a:solidFill>
                <a:srgbClr val="D38E27"/>
              </a:solidFill>
            </a:endParaRPr>
          </a:p>
        </p:txBody>
      </p:sp>
      <p:sp>
        <p:nvSpPr>
          <p:cNvPr id="6" name="5 - Θέση υποσέλιδου">
            <a:extLst>
              <a:ext uri="{FF2B5EF4-FFF2-40B4-BE49-F238E27FC236}">
                <a16:creationId xmlns:a16="http://schemas.microsoft.com/office/drawing/2014/main" id="{0ABA580A-4E21-4A2D-A136-34D9870331EA}"/>
              </a:ext>
            </a:extLst>
          </p:cNvPr>
          <p:cNvSpPr>
            <a:spLocks noGrp="1"/>
          </p:cNvSpPr>
          <p:nvPr>
            <p:ph type="ftr" sz="quarter" idx="11"/>
          </p:nvPr>
        </p:nvSpPr>
        <p:spPr/>
        <p:txBody>
          <a:bodyPr/>
          <a:lstStyle/>
          <a:p>
            <a:pPr>
              <a:defRPr/>
            </a:pPr>
            <a:r>
              <a:rPr lang="el-GR"/>
              <a:t>Παναγιώτα Στράτη</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141C9A6A-4F0E-427D-91D7-B4E8175054AE}"/>
              </a:ext>
            </a:extLst>
          </p:cNvPr>
          <p:cNvSpPr>
            <a:spLocks noGrp="1"/>
          </p:cNvSpPr>
          <p:nvPr>
            <p:ph type="title"/>
          </p:nvPr>
        </p:nvSpPr>
        <p:spPr/>
        <p:txBody>
          <a:bodyPr/>
          <a:lstStyle/>
          <a:p>
            <a:pPr eaLnBrk="1" hangingPunct="1">
              <a:defRPr/>
            </a:pPr>
            <a:r>
              <a:rPr lang="el-GR" dirty="0"/>
              <a:t>παιχνίδι στην τάξη</a:t>
            </a:r>
          </a:p>
        </p:txBody>
      </p:sp>
      <p:sp>
        <p:nvSpPr>
          <p:cNvPr id="23555" name="2 - Θέση περιεχομένου">
            <a:extLst>
              <a:ext uri="{FF2B5EF4-FFF2-40B4-BE49-F238E27FC236}">
                <a16:creationId xmlns:a16="http://schemas.microsoft.com/office/drawing/2014/main" id="{21CEF8ED-643A-4D84-A05B-D4B00A4EAA72}"/>
              </a:ext>
            </a:extLst>
          </p:cNvPr>
          <p:cNvSpPr>
            <a:spLocks noGrp="1"/>
          </p:cNvSpPr>
          <p:nvPr>
            <p:ph idx="1"/>
          </p:nvPr>
        </p:nvSpPr>
        <p:spPr>
          <a:xfrm>
            <a:off x="406400" y="1554163"/>
            <a:ext cx="11582400" cy="4873625"/>
          </a:xfrm>
        </p:spPr>
        <p:txBody>
          <a:bodyPr/>
          <a:lstStyle/>
          <a:p>
            <a:pPr eaLnBrk="1" hangingPunct="1"/>
            <a:endParaRPr lang="el-GR" altLang="el-GR" sz="2400"/>
          </a:p>
          <a:p>
            <a:pPr eaLnBrk="1" hangingPunct="1"/>
            <a:r>
              <a:rPr lang="el-GR" altLang="el-GR" sz="2400"/>
              <a:t>Τα παιδιά δεν κάνουν διάκριση μεταξύ του </a:t>
            </a:r>
            <a:r>
              <a:rPr lang="el-GR" altLang="el-GR" sz="2400">
                <a:solidFill>
                  <a:srgbClr val="C00000"/>
                </a:solidFill>
              </a:rPr>
              <a:t>παιχνιδιού</a:t>
            </a:r>
            <a:r>
              <a:rPr lang="el-GR" altLang="el-GR" sz="2400"/>
              <a:t> και της </a:t>
            </a:r>
            <a:r>
              <a:rPr lang="el-GR" altLang="el-GR" sz="2400">
                <a:solidFill>
                  <a:srgbClr val="C00000"/>
                </a:solidFill>
              </a:rPr>
              <a:t>εργασίας</a:t>
            </a:r>
            <a:r>
              <a:rPr lang="el-GR" altLang="el-GR" sz="2400"/>
              <a:t> και δεν πρέπει να την κάνουν ούτε και οι εκπαιδευτικοί</a:t>
            </a:r>
            <a:r>
              <a:rPr lang="en-US" altLang="el-GR" sz="2400"/>
              <a:t>.</a:t>
            </a:r>
            <a:endParaRPr lang="el-GR" altLang="el-GR" sz="2400"/>
          </a:p>
          <a:p>
            <a:pPr eaLnBrk="1" hangingPunct="1"/>
            <a:r>
              <a:rPr lang="el-GR" altLang="el-GR" sz="2400"/>
              <a:t> </a:t>
            </a:r>
            <a:r>
              <a:rPr lang="en-US" altLang="el-GR" sz="2400"/>
              <a:t>H</a:t>
            </a:r>
            <a:r>
              <a:rPr lang="el-GR" altLang="el-GR" sz="2400"/>
              <a:t> δήλωση αυτή έρχεται σε αντίθεση με την έρευνα του </a:t>
            </a:r>
            <a:r>
              <a:rPr lang="en-US" altLang="el-GR" sz="2400"/>
              <a:t>Linklater (2006),</a:t>
            </a:r>
            <a:r>
              <a:rPr lang="el-GR" altLang="el-GR" sz="2400"/>
              <a:t> η οποία έδειξε ότι πολλά μικρά παιδιά εντός των σχολικών πλαισίων βρίσκονται σε ιδιαίτερα κατευθυνόμενα εκπαιδευτικά περιβάλλοντα </a:t>
            </a:r>
            <a:r>
              <a:rPr lang="el-GR" altLang="el-GR" sz="2400" u="sng">
                <a:solidFill>
                  <a:srgbClr val="C00000"/>
                </a:solidFill>
              </a:rPr>
              <a:t>όπου υπάρχει λίγος χρόνος για ουσιαστικό ελεύθερο παιχνίδι αλληλεπίδρασης</a:t>
            </a:r>
            <a:r>
              <a:rPr lang="en-US" altLang="el-GR" sz="2400" u="sng">
                <a:solidFill>
                  <a:srgbClr val="C00000"/>
                </a:solidFill>
              </a:rPr>
              <a:t>.</a:t>
            </a:r>
          </a:p>
          <a:p>
            <a:pPr eaLnBrk="1" hangingPunct="1"/>
            <a:r>
              <a:rPr lang="el-GR" altLang="el-GR" sz="2400"/>
              <a:t> </a:t>
            </a:r>
            <a:r>
              <a:rPr lang="en-US" altLang="el-GR" sz="2400"/>
              <a:t>H</a:t>
            </a:r>
            <a:r>
              <a:rPr lang="el-GR" altLang="el-GR" sz="2400"/>
              <a:t> ανάλυσή της </a:t>
            </a:r>
            <a:r>
              <a:rPr lang="en-US" altLang="el-GR" sz="2400"/>
              <a:t>Murphy </a:t>
            </a:r>
            <a:r>
              <a:rPr lang="el-GR" altLang="el-GR" sz="2400"/>
              <a:t>για τα πρότυπα αλληλεπίδρασης </a:t>
            </a:r>
            <a:r>
              <a:rPr lang="en-US" altLang="el-GR" sz="2400"/>
              <a:t>k</a:t>
            </a:r>
            <a:r>
              <a:rPr lang="el-GR" altLang="el-GR" sz="2400"/>
              <a:t>αι δραστηριότητας δείχνει ότι σε γενικές γραμμές παραμένουν επικεντρωμένα στο δάσκαλο παρά στο παιδί</a:t>
            </a:r>
            <a:r>
              <a:rPr lang="en-US" altLang="el-GR" sz="2400"/>
              <a:t>.</a:t>
            </a:r>
          </a:p>
          <a:p>
            <a:pPr eaLnBrk="1" hangingPunct="1"/>
            <a:r>
              <a:rPr lang="el-GR" altLang="el-GR" sz="2400"/>
              <a:t> Αυτός ο προβληματισμός είναι επίσης εμφανής στα σχολικά περιβάλλοντα της Αγγλίας</a:t>
            </a:r>
            <a:r>
              <a:rPr lang="en-US" altLang="el-GR" sz="2400"/>
              <a:t>.</a:t>
            </a:r>
            <a:endParaRPr lang="el-GR" altLang="el-GR" sz="2400"/>
          </a:p>
        </p:txBody>
      </p:sp>
      <p:sp>
        <p:nvSpPr>
          <p:cNvPr id="23556" name="AutoShape 2" descr="Αποτέλεσμα εικόνας για παιδι;α που παιζουν στο σχολειο">
            <a:extLst>
              <a:ext uri="{FF2B5EF4-FFF2-40B4-BE49-F238E27FC236}">
                <a16:creationId xmlns:a16="http://schemas.microsoft.com/office/drawing/2014/main" id="{D325D324-CD66-43D4-BD26-4F295FB35FCC}"/>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3557" name="AutoShape 5" descr="Αποτέλεσμα εικόνας για παιδια που παιζουν μεσα στο  νηπιαγωγειο">
            <a:extLst>
              <a:ext uri="{FF2B5EF4-FFF2-40B4-BE49-F238E27FC236}">
                <a16:creationId xmlns:a16="http://schemas.microsoft.com/office/drawing/2014/main" id="{DC8D7F76-BACE-40E9-BC31-6754B023C6F6}"/>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pic>
        <p:nvPicPr>
          <p:cNvPr id="23558" name="Picture 6">
            <a:extLst>
              <a:ext uri="{FF2B5EF4-FFF2-40B4-BE49-F238E27FC236}">
                <a16:creationId xmlns:a16="http://schemas.microsoft.com/office/drawing/2014/main" id="{1A6DA2C8-5C1E-48D4-AB47-6F17592D0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6075" y="0"/>
            <a:ext cx="2674938"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 Θέση ημερομηνίας">
            <a:extLst>
              <a:ext uri="{FF2B5EF4-FFF2-40B4-BE49-F238E27FC236}">
                <a16:creationId xmlns:a16="http://schemas.microsoft.com/office/drawing/2014/main" id="{AF9D3E27-B35A-4467-9D7E-D61E0A31F03F}"/>
              </a:ext>
            </a:extLst>
          </p:cNvPr>
          <p:cNvSpPr>
            <a:spLocks noGrp="1"/>
          </p:cNvSpPr>
          <p:nvPr>
            <p:ph type="dt" sz="quarter" idx="10"/>
          </p:nvPr>
        </p:nvSpPr>
        <p:spPr>
          <a:xfrm>
            <a:off x="7748588" y="6365875"/>
            <a:ext cx="3352800" cy="288925"/>
          </a:xfrm>
        </p:spPr>
        <p:txBody>
          <a:bodyPr/>
          <a:lstStyle/>
          <a:p>
            <a:pPr>
              <a:defRPr/>
            </a:pPr>
            <a:fld id="{35ED5967-9F78-4AF5-9B81-44C3A9743F7A}" type="datetime1">
              <a:rPr lang="el-GR"/>
              <a:pPr>
                <a:defRPr/>
              </a:pPr>
              <a:t>22/12/2019</a:t>
            </a:fld>
            <a:endParaRPr lang="el-GR" dirty="0"/>
          </a:p>
        </p:txBody>
      </p:sp>
      <p:sp>
        <p:nvSpPr>
          <p:cNvPr id="8" name="7 - Θέση αριθμού διαφάνειας">
            <a:extLst>
              <a:ext uri="{FF2B5EF4-FFF2-40B4-BE49-F238E27FC236}">
                <a16:creationId xmlns:a16="http://schemas.microsoft.com/office/drawing/2014/main" id="{7732E501-1CB6-4F29-8555-C96DCC2C1E2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E303770-2AE1-4F1A-AF32-CF66A1752AB0}" type="slidenum">
              <a:rPr lang="el-GR" altLang="el-GR">
                <a:solidFill>
                  <a:srgbClr val="D38E27"/>
                </a:solidFill>
              </a:rPr>
              <a:pPr eaLnBrk="1" hangingPunct="1"/>
              <a:t>14</a:t>
            </a:fld>
            <a:endParaRPr lang="el-GR" altLang="el-GR">
              <a:solidFill>
                <a:srgbClr val="D38E27"/>
              </a:solidFill>
            </a:endParaRPr>
          </a:p>
        </p:txBody>
      </p:sp>
      <p:sp>
        <p:nvSpPr>
          <p:cNvPr id="9" name="8 - Θέση υποσέλιδου">
            <a:extLst>
              <a:ext uri="{FF2B5EF4-FFF2-40B4-BE49-F238E27FC236}">
                <a16:creationId xmlns:a16="http://schemas.microsoft.com/office/drawing/2014/main" id="{00BED7F1-E5E5-43D0-9B78-D158D25DB747}"/>
              </a:ext>
            </a:extLst>
          </p:cNvPr>
          <p:cNvSpPr>
            <a:spLocks noGrp="1"/>
          </p:cNvSpPr>
          <p:nvPr>
            <p:ph type="ftr" sz="quarter" idx="11"/>
          </p:nvPr>
        </p:nvSpPr>
        <p:spPr>
          <a:xfrm>
            <a:off x="3486150" y="6394450"/>
            <a:ext cx="3860800" cy="288925"/>
          </a:xfrm>
        </p:spPr>
        <p:txBody>
          <a:bodyPr/>
          <a:lstStyle/>
          <a:p>
            <a:pPr>
              <a:defRPr/>
            </a:pPr>
            <a:r>
              <a:rPr lang="el-GR" dirty="0"/>
              <a:t>Παναγιώτα Στράτη</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7A56CD22-F1AC-4F67-85FF-BCB1F45E8E22}"/>
              </a:ext>
            </a:extLst>
          </p:cNvPr>
          <p:cNvSpPr>
            <a:spLocks noGrp="1"/>
          </p:cNvSpPr>
          <p:nvPr>
            <p:ph type="title"/>
          </p:nvPr>
        </p:nvSpPr>
        <p:spPr/>
        <p:txBody>
          <a:bodyPr>
            <a:normAutofit fontScale="90000"/>
          </a:bodyPr>
          <a:lstStyle/>
          <a:p>
            <a:pPr eaLnBrk="1" hangingPunct="1">
              <a:defRPr/>
            </a:pPr>
            <a:r>
              <a:rPr lang="el-GR" dirty="0" err="1"/>
              <a:t>γιατι</a:t>
            </a:r>
            <a:r>
              <a:rPr lang="el-GR" dirty="0"/>
              <a:t> </a:t>
            </a:r>
            <a:r>
              <a:rPr lang="el-GR" dirty="0" err="1"/>
              <a:t>ειναι</a:t>
            </a:r>
            <a:r>
              <a:rPr lang="el-GR" dirty="0"/>
              <a:t> </a:t>
            </a:r>
            <a:r>
              <a:rPr lang="el-GR" dirty="0" err="1"/>
              <a:t>σημαντικη</a:t>
            </a:r>
            <a:r>
              <a:rPr lang="el-GR" dirty="0"/>
              <a:t> η </a:t>
            </a:r>
            <a:r>
              <a:rPr lang="el-GR" dirty="0" err="1"/>
              <a:t>προαγωγη</a:t>
            </a:r>
            <a:r>
              <a:rPr lang="el-GR" dirty="0"/>
              <a:t> </a:t>
            </a:r>
            <a:r>
              <a:rPr lang="el-GR" dirty="0" err="1"/>
              <a:t>τησ</a:t>
            </a:r>
            <a:r>
              <a:rPr lang="el-GR" dirty="0"/>
              <a:t> </a:t>
            </a:r>
            <a:r>
              <a:rPr lang="el-GR" dirty="0" err="1"/>
              <a:t>μαθησησ</a:t>
            </a:r>
            <a:r>
              <a:rPr lang="el-GR" dirty="0"/>
              <a:t> </a:t>
            </a:r>
            <a:r>
              <a:rPr lang="el-GR" dirty="0" err="1"/>
              <a:t>μεσω</a:t>
            </a:r>
            <a:r>
              <a:rPr lang="el-GR" dirty="0"/>
              <a:t> του </a:t>
            </a:r>
            <a:r>
              <a:rPr lang="el-GR" dirty="0" err="1"/>
              <a:t>παιχνιδιου</a:t>
            </a:r>
            <a:endParaRPr lang="el-GR" dirty="0"/>
          </a:p>
        </p:txBody>
      </p:sp>
      <p:sp>
        <p:nvSpPr>
          <p:cNvPr id="3" name="2 - Έλλειψη">
            <a:extLst>
              <a:ext uri="{FF2B5EF4-FFF2-40B4-BE49-F238E27FC236}">
                <a16:creationId xmlns:a16="http://schemas.microsoft.com/office/drawing/2014/main" id="{06B1CDB4-99B6-49E3-B27A-DD194ECC3465}"/>
              </a:ext>
            </a:extLst>
          </p:cNvPr>
          <p:cNvSpPr/>
          <p:nvPr/>
        </p:nvSpPr>
        <p:spPr>
          <a:xfrm>
            <a:off x="346075" y="1579563"/>
            <a:ext cx="3352800" cy="18430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b="1" dirty="0"/>
              <a:t>Το παιχνίδι προάγει την οπτική την ακουστική την κιναισθητική και την ενεργό μάθηση</a:t>
            </a:r>
          </a:p>
        </p:txBody>
      </p:sp>
      <p:sp>
        <p:nvSpPr>
          <p:cNvPr id="4" name="3 - Έλλειψη">
            <a:extLst>
              <a:ext uri="{FF2B5EF4-FFF2-40B4-BE49-F238E27FC236}">
                <a16:creationId xmlns:a16="http://schemas.microsoft.com/office/drawing/2014/main" id="{F397984A-9E1A-48C9-BDB2-57DC0A4EDB86}"/>
              </a:ext>
            </a:extLst>
          </p:cNvPr>
          <p:cNvSpPr/>
          <p:nvPr/>
        </p:nvSpPr>
        <p:spPr>
          <a:xfrm>
            <a:off x="3810000" y="1163638"/>
            <a:ext cx="2632075" cy="1330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000" b="1" dirty="0"/>
              <a:t>Το παιχνίδι κάνει τη μάθηση οικία στα παιδιά</a:t>
            </a:r>
          </a:p>
        </p:txBody>
      </p:sp>
      <p:sp>
        <p:nvSpPr>
          <p:cNvPr id="5" name="4 - Έλλειψη">
            <a:extLst>
              <a:ext uri="{FF2B5EF4-FFF2-40B4-BE49-F238E27FC236}">
                <a16:creationId xmlns:a16="http://schemas.microsoft.com/office/drawing/2014/main" id="{646DE1FE-CC0C-4D02-AC84-0A9A0A274932}"/>
              </a:ext>
            </a:extLst>
          </p:cNvPr>
          <p:cNvSpPr/>
          <p:nvPr/>
        </p:nvSpPr>
        <p:spPr>
          <a:xfrm>
            <a:off x="679450" y="3546475"/>
            <a:ext cx="2978150" cy="1400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000" b="1" dirty="0"/>
              <a:t>Το παιχνίδι είναι διασκεδαστικό! </a:t>
            </a:r>
          </a:p>
        </p:txBody>
      </p:sp>
      <p:sp>
        <p:nvSpPr>
          <p:cNvPr id="6" name="5 - Έλλειψη">
            <a:extLst>
              <a:ext uri="{FF2B5EF4-FFF2-40B4-BE49-F238E27FC236}">
                <a16:creationId xmlns:a16="http://schemas.microsoft.com/office/drawing/2014/main" id="{FE058D83-D0A9-4BFE-BB5F-FDAFE190E5C9}"/>
              </a:ext>
            </a:extLst>
          </p:cNvPr>
          <p:cNvSpPr/>
          <p:nvPr/>
        </p:nvSpPr>
        <p:spPr>
          <a:xfrm>
            <a:off x="539750" y="5140325"/>
            <a:ext cx="3906838" cy="1538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000" b="1" dirty="0"/>
              <a:t>Τα παιδιά μπορούν να μάθουν μέσα από τα λάθη στο παιχνίδι</a:t>
            </a:r>
          </a:p>
        </p:txBody>
      </p:sp>
      <p:sp>
        <p:nvSpPr>
          <p:cNvPr id="7" name="6 - Έλλειψη">
            <a:extLst>
              <a:ext uri="{FF2B5EF4-FFF2-40B4-BE49-F238E27FC236}">
                <a16:creationId xmlns:a16="http://schemas.microsoft.com/office/drawing/2014/main" id="{A3BC512B-5015-4F93-89CF-B57F13B36698}"/>
              </a:ext>
            </a:extLst>
          </p:cNvPr>
          <p:cNvSpPr/>
          <p:nvPr/>
        </p:nvSpPr>
        <p:spPr>
          <a:xfrm>
            <a:off x="4598988" y="4738688"/>
            <a:ext cx="2965450" cy="19256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b="1" dirty="0"/>
              <a:t>Μέσω του παιχνιδιού η μάθηση προσεγγίζεται και κατακτιέται </a:t>
            </a:r>
            <a:r>
              <a:rPr lang="el-GR" b="1" dirty="0" err="1"/>
              <a:t>διαθεματικά</a:t>
            </a:r>
            <a:r>
              <a:rPr lang="el-GR" b="1" dirty="0"/>
              <a:t> </a:t>
            </a:r>
          </a:p>
        </p:txBody>
      </p:sp>
      <p:sp>
        <p:nvSpPr>
          <p:cNvPr id="8" name="7 - Έλλειψη">
            <a:extLst>
              <a:ext uri="{FF2B5EF4-FFF2-40B4-BE49-F238E27FC236}">
                <a16:creationId xmlns:a16="http://schemas.microsoft.com/office/drawing/2014/main" id="{8D044CE1-331F-4272-8ED9-5BC917BA6DB1}"/>
              </a:ext>
            </a:extLst>
          </p:cNvPr>
          <p:cNvSpPr/>
          <p:nvPr/>
        </p:nvSpPr>
        <p:spPr>
          <a:xfrm>
            <a:off x="9170988" y="2216150"/>
            <a:ext cx="3021012" cy="22590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000" b="1" dirty="0"/>
              <a:t>τα παιδιά υποστηρίζουν επαρκώς το παιχνίδι σε μία δραστηριότητα </a:t>
            </a:r>
          </a:p>
        </p:txBody>
      </p:sp>
      <p:sp>
        <p:nvSpPr>
          <p:cNvPr id="9" name="8 - Έλλειψη">
            <a:extLst>
              <a:ext uri="{FF2B5EF4-FFF2-40B4-BE49-F238E27FC236}">
                <a16:creationId xmlns:a16="http://schemas.microsoft.com/office/drawing/2014/main" id="{25019A99-74C7-4266-96FD-7FA7962EEFF4}"/>
              </a:ext>
            </a:extLst>
          </p:cNvPr>
          <p:cNvSpPr/>
          <p:nvPr/>
        </p:nvSpPr>
        <p:spPr>
          <a:xfrm>
            <a:off x="6567488" y="1136650"/>
            <a:ext cx="313055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000" b="1" dirty="0"/>
              <a:t>Το παιχνίδι προάγει τη δημιουργικότητά</a:t>
            </a:r>
          </a:p>
        </p:txBody>
      </p:sp>
      <p:sp>
        <p:nvSpPr>
          <p:cNvPr id="10" name="9 - Στρογγυλεμένο ορθογώνιο">
            <a:extLst>
              <a:ext uri="{FF2B5EF4-FFF2-40B4-BE49-F238E27FC236}">
                <a16:creationId xmlns:a16="http://schemas.microsoft.com/office/drawing/2014/main" id="{F1E818E9-29BD-42B5-8704-93149BD47354}"/>
              </a:ext>
            </a:extLst>
          </p:cNvPr>
          <p:cNvSpPr/>
          <p:nvPr/>
        </p:nvSpPr>
        <p:spPr>
          <a:xfrm>
            <a:off x="4364038" y="2951163"/>
            <a:ext cx="3173412" cy="1316037"/>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400" b="1" dirty="0"/>
              <a:t>Μάθηση μέσω του Παιχνιδιού</a:t>
            </a:r>
          </a:p>
        </p:txBody>
      </p:sp>
      <p:sp>
        <p:nvSpPr>
          <p:cNvPr id="11" name="10 - Έλλειψη">
            <a:extLst>
              <a:ext uri="{FF2B5EF4-FFF2-40B4-BE49-F238E27FC236}">
                <a16:creationId xmlns:a16="http://schemas.microsoft.com/office/drawing/2014/main" id="{CF04DAD5-FC43-4A6A-A973-3331FB0B17C6}"/>
              </a:ext>
            </a:extLst>
          </p:cNvPr>
          <p:cNvSpPr/>
          <p:nvPr/>
        </p:nvSpPr>
        <p:spPr>
          <a:xfrm>
            <a:off x="8062913" y="4545013"/>
            <a:ext cx="3436937" cy="2078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000" dirty="0"/>
              <a:t>Τα παιδιά μπορούν να μάθουν περισσότερα αν διαλέγουν τα ίδια τις δραστηριότητες </a:t>
            </a:r>
          </a:p>
        </p:txBody>
      </p:sp>
      <p:sp>
        <p:nvSpPr>
          <p:cNvPr id="12" name="11 - Θέση ημερομηνίας">
            <a:extLst>
              <a:ext uri="{FF2B5EF4-FFF2-40B4-BE49-F238E27FC236}">
                <a16:creationId xmlns:a16="http://schemas.microsoft.com/office/drawing/2014/main" id="{105D74E3-2A37-47C0-BC58-765CC04C066B}"/>
              </a:ext>
            </a:extLst>
          </p:cNvPr>
          <p:cNvSpPr>
            <a:spLocks noGrp="1"/>
          </p:cNvSpPr>
          <p:nvPr>
            <p:ph type="dt" sz="quarter" idx="10"/>
          </p:nvPr>
        </p:nvSpPr>
        <p:spPr/>
        <p:txBody>
          <a:bodyPr/>
          <a:lstStyle/>
          <a:p>
            <a:pPr>
              <a:defRPr/>
            </a:pPr>
            <a:fld id="{B84D94CE-81D3-4F37-9F22-EB884F9532AF}" type="datetime1">
              <a:rPr lang="el-GR"/>
              <a:pPr>
                <a:defRPr/>
              </a:pPr>
              <a:t>22/12/2019</a:t>
            </a:fld>
            <a:endParaRPr lang="el-GR" dirty="0"/>
          </a:p>
        </p:txBody>
      </p:sp>
      <p:sp>
        <p:nvSpPr>
          <p:cNvPr id="13" name="12 - Θέση αριθμού διαφάνειας">
            <a:extLst>
              <a:ext uri="{FF2B5EF4-FFF2-40B4-BE49-F238E27FC236}">
                <a16:creationId xmlns:a16="http://schemas.microsoft.com/office/drawing/2014/main" id="{CF0F93AF-676E-4B2F-A99D-AFAA3AFA7CE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5E83C13-8FB6-4871-A86D-E52B628E2247}" type="slidenum">
              <a:rPr lang="el-GR" altLang="el-GR">
                <a:solidFill>
                  <a:srgbClr val="D38E27"/>
                </a:solidFill>
              </a:rPr>
              <a:pPr eaLnBrk="1" hangingPunct="1"/>
              <a:t>15</a:t>
            </a:fld>
            <a:endParaRPr lang="el-GR" altLang="el-GR">
              <a:solidFill>
                <a:srgbClr val="D38E27"/>
              </a:solidFill>
            </a:endParaRPr>
          </a:p>
        </p:txBody>
      </p:sp>
      <p:sp>
        <p:nvSpPr>
          <p:cNvPr id="14" name="13 - Θέση υποσέλιδου">
            <a:extLst>
              <a:ext uri="{FF2B5EF4-FFF2-40B4-BE49-F238E27FC236}">
                <a16:creationId xmlns:a16="http://schemas.microsoft.com/office/drawing/2014/main" id="{C3455810-8C52-446F-9DFC-A114F57AD254}"/>
              </a:ext>
            </a:extLst>
          </p:cNvPr>
          <p:cNvSpPr>
            <a:spLocks noGrp="1"/>
          </p:cNvSpPr>
          <p:nvPr>
            <p:ph type="ftr" sz="quarter" idx="11"/>
          </p:nvPr>
        </p:nvSpPr>
        <p:spPr/>
        <p:txBody>
          <a:bodyPr/>
          <a:lstStyle/>
          <a:p>
            <a:pPr>
              <a:defRPr/>
            </a:pPr>
            <a:r>
              <a:rPr lang="el-GR"/>
              <a:t>Παναγιώτα Στράτη</a:t>
            </a: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9A31ABBE-2F53-44CE-BB56-C5C152973804}"/>
              </a:ext>
            </a:extLst>
          </p:cNvPr>
          <p:cNvSpPr>
            <a:spLocks noGrp="1"/>
          </p:cNvSpPr>
          <p:nvPr>
            <p:ph type="title"/>
          </p:nvPr>
        </p:nvSpPr>
        <p:spPr/>
        <p:txBody>
          <a:bodyPr/>
          <a:lstStyle/>
          <a:p>
            <a:pPr eaLnBrk="1" hangingPunct="1">
              <a:defRPr/>
            </a:pPr>
            <a:r>
              <a:rPr lang="el-GR" dirty="0" err="1"/>
              <a:t>επιμαχα</a:t>
            </a:r>
            <a:r>
              <a:rPr lang="el-GR" dirty="0"/>
              <a:t> </a:t>
            </a:r>
            <a:r>
              <a:rPr lang="el-GR" dirty="0" err="1"/>
              <a:t>ζητηματα</a:t>
            </a:r>
            <a:r>
              <a:rPr lang="el-GR" dirty="0"/>
              <a:t> </a:t>
            </a:r>
            <a:r>
              <a:rPr lang="el-GR" dirty="0" err="1"/>
              <a:t>σχετικα</a:t>
            </a:r>
            <a:r>
              <a:rPr lang="el-GR" dirty="0"/>
              <a:t> με το </a:t>
            </a:r>
            <a:r>
              <a:rPr lang="el-GR" dirty="0" err="1"/>
              <a:t>παιχνιδι</a:t>
            </a:r>
            <a:endParaRPr lang="el-GR" dirty="0"/>
          </a:p>
        </p:txBody>
      </p:sp>
      <p:sp>
        <p:nvSpPr>
          <p:cNvPr id="25603" name="2 - Θέση περιεχομένου">
            <a:extLst>
              <a:ext uri="{FF2B5EF4-FFF2-40B4-BE49-F238E27FC236}">
                <a16:creationId xmlns:a16="http://schemas.microsoft.com/office/drawing/2014/main" id="{36DEC6AC-F66E-456F-B7E5-4338F8A700DD}"/>
              </a:ext>
            </a:extLst>
          </p:cNvPr>
          <p:cNvSpPr>
            <a:spLocks noGrp="1"/>
          </p:cNvSpPr>
          <p:nvPr>
            <p:ph idx="1"/>
          </p:nvPr>
        </p:nvSpPr>
        <p:spPr/>
        <p:txBody>
          <a:bodyPr/>
          <a:lstStyle/>
          <a:p>
            <a:pPr eaLnBrk="1" hangingPunct="1"/>
            <a:r>
              <a:rPr lang="el-GR" altLang="el-GR" sz="2400"/>
              <a:t>Είναι διαφορετική η αντίληψη του παιχνιδιού μεταξύ των μελών της ομάδας</a:t>
            </a:r>
          </a:p>
          <a:p>
            <a:pPr eaLnBrk="1" hangingPunct="1"/>
            <a:r>
              <a:rPr lang="el-GR" altLang="el-GR" sz="2400"/>
              <a:t> Οι δάσκαλοι πρέπει να συμμετέχουν στο παιχνίδι μαζί με τα παιδιά</a:t>
            </a:r>
          </a:p>
          <a:p>
            <a:pPr eaLnBrk="1" hangingPunct="1"/>
            <a:r>
              <a:rPr lang="el-GR" altLang="el-GR" sz="2400"/>
              <a:t> Δεν θα πρέπει να βγάζουμε απότομα τα παιδιά από το παιχνίδι</a:t>
            </a:r>
          </a:p>
          <a:p>
            <a:pPr eaLnBrk="1" hangingPunct="1"/>
            <a:r>
              <a:rPr lang="el-GR" altLang="el-GR" sz="2400"/>
              <a:t> Υπερβολικά καθοδηγούμενο παιχνίδι</a:t>
            </a:r>
            <a:r>
              <a:rPr lang="en-US" altLang="el-GR" sz="2400"/>
              <a:t>:</a:t>
            </a:r>
            <a:r>
              <a:rPr lang="el-GR" altLang="el-GR" sz="2400"/>
              <a:t> «είναι η σειρά σου να παίξεις στη γωνιά του σπιτιού» </a:t>
            </a:r>
          </a:p>
          <a:p>
            <a:pPr eaLnBrk="1" hangingPunct="1"/>
            <a:r>
              <a:rPr lang="el-GR" altLang="el-GR" sz="2400"/>
              <a:t>Κοινές Αντιλήψεις ότι</a:t>
            </a:r>
            <a:r>
              <a:rPr lang="en-US" altLang="el-GR" sz="2400"/>
              <a:t>: </a:t>
            </a:r>
            <a:r>
              <a:rPr lang="el-GR" altLang="el-GR" sz="2400"/>
              <a:t>« τα παιδιά είναι τώρα μεγάλα για να παίζουν»</a:t>
            </a:r>
          </a:p>
          <a:p>
            <a:pPr eaLnBrk="1" hangingPunct="1"/>
            <a:r>
              <a:rPr lang="el-GR" altLang="el-GR" sz="2400"/>
              <a:t> Το παιχνίδι πρέπει να προάγεται σε περισσότερα μαθήματα </a:t>
            </a:r>
            <a:endParaRPr lang="en-US" altLang="el-GR" sz="2400"/>
          </a:p>
          <a:p>
            <a:pPr eaLnBrk="1" hangingPunct="1"/>
            <a:r>
              <a:rPr lang="el-GR" altLang="el-GR" sz="2400"/>
              <a:t>ορισμένες φορές είναι ασαφείς οι μαθησιακοί στόχοι του παιχνιδιού </a:t>
            </a:r>
            <a:endParaRPr lang="en-US" altLang="el-GR" sz="2400"/>
          </a:p>
          <a:p>
            <a:pPr eaLnBrk="1" hangingPunct="1"/>
            <a:r>
              <a:rPr lang="el-GR" altLang="el-GR" sz="2400"/>
              <a:t>Δεν μπορεί να αξιολογηθεί η μάθηση μέσω του παιχνιδιού</a:t>
            </a:r>
          </a:p>
        </p:txBody>
      </p:sp>
      <p:sp>
        <p:nvSpPr>
          <p:cNvPr id="4" name="3 - Θέση ημερομηνίας">
            <a:extLst>
              <a:ext uri="{FF2B5EF4-FFF2-40B4-BE49-F238E27FC236}">
                <a16:creationId xmlns:a16="http://schemas.microsoft.com/office/drawing/2014/main" id="{85BF1A42-9D9B-4DFD-A1D0-B8B21D9D4385}"/>
              </a:ext>
            </a:extLst>
          </p:cNvPr>
          <p:cNvSpPr>
            <a:spLocks noGrp="1"/>
          </p:cNvSpPr>
          <p:nvPr>
            <p:ph type="dt" sz="quarter" idx="10"/>
          </p:nvPr>
        </p:nvSpPr>
        <p:spPr/>
        <p:txBody>
          <a:bodyPr/>
          <a:lstStyle/>
          <a:p>
            <a:pPr>
              <a:defRPr/>
            </a:pPr>
            <a:fld id="{CB20ABB5-7D84-4BB8-9BC6-E78EEDAC7DC6}" type="datetime1">
              <a:rPr lang="el-GR"/>
              <a:pPr>
                <a:defRPr/>
              </a:pPr>
              <a:t>22/12/2019</a:t>
            </a:fld>
            <a:endParaRPr lang="el-GR" dirty="0"/>
          </a:p>
        </p:txBody>
      </p:sp>
      <p:sp>
        <p:nvSpPr>
          <p:cNvPr id="5" name="4 - Θέση αριθμού διαφάνειας">
            <a:extLst>
              <a:ext uri="{FF2B5EF4-FFF2-40B4-BE49-F238E27FC236}">
                <a16:creationId xmlns:a16="http://schemas.microsoft.com/office/drawing/2014/main" id="{FEF04D7E-5816-4114-A475-32C688F5B6C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8532419-ED0B-4EFD-A053-5DC46A082FA2}" type="slidenum">
              <a:rPr lang="el-GR" altLang="el-GR">
                <a:solidFill>
                  <a:srgbClr val="D38E27"/>
                </a:solidFill>
              </a:rPr>
              <a:pPr eaLnBrk="1" hangingPunct="1"/>
              <a:t>16</a:t>
            </a:fld>
            <a:endParaRPr lang="el-GR" altLang="el-GR">
              <a:solidFill>
                <a:srgbClr val="D38E27"/>
              </a:solidFill>
            </a:endParaRPr>
          </a:p>
        </p:txBody>
      </p:sp>
      <p:sp>
        <p:nvSpPr>
          <p:cNvPr id="6" name="5 - Θέση υποσέλιδου">
            <a:extLst>
              <a:ext uri="{FF2B5EF4-FFF2-40B4-BE49-F238E27FC236}">
                <a16:creationId xmlns:a16="http://schemas.microsoft.com/office/drawing/2014/main" id="{7EC12301-CC16-4202-9EEF-12BEF8C58A6A}"/>
              </a:ext>
            </a:extLst>
          </p:cNvPr>
          <p:cNvSpPr>
            <a:spLocks noGrp="1"/>
          </p:cNvSpPr>
          <p:nvPr>
            <p:ph type="ftr" sz="quarter" idx="11"/>
          </p:nvPr>
        </p:nvSpPr>
        <p:spPr/>
        <p:txBody>
          <a:bodyPr/>
          <a:lstStyle/>
          <a:p>
            <a:pPr>
              <a:defRPr/>
            </a:pPr>
            <a:r>
              <a:rPr lang="el-GR"/>
              <a:t>Παναγιώτα Στράτη</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a:extLst>
              <a:ext uri="{FF2B5EF4-FFF2-40B4-BE49-F238E27FC236}">
                <a16:creationId xmlns:a16="http://schemas.microsoft.com/office/drawing/2014/main" id="{48F1D223-6215-4884-9A34-6121935D2D6B}"/>
              </a:ext>
            </a:extLst>
          </p:cNvPr>
          <p:cNvSpPr/>
          <p:nvPr/>
        </p:nvSpPr>
        <p:spPr>
          <a:xfrm>
            <a:off x="1344613" y="747713"/>
            <a:ext cx="9906000" cy="550068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800" dirty="0">
                <a:solidFill>
                  <a:schemeClr val="accent1">
                    <a:lumMod val="20000"/>
                    <a:lumOff val="80000"/>
                  </a:schemeClr>
                </a:solidFill>
              </a:rPr>
              <a:t>Η χρήση της παρατήρησης στην πρακτική του </a:t>
            </a:r>
            <a:r>
              <a:rPr lang="el-GR" sz="2800" dirty="0" err="1">
                <a:solidFill>
                  <a:schemeClr val="accent1">
                    <a:lumMod val="20000"/>
                    <a:lumOff val="80000"/>
                  </a:schemeClr>
                </a:solidFill>
              </a:rPr>
              <a:t>αναστοχασμού</a:t>
            </a:r>
            <a:r>
              <a:rPr lang="el-GR" sz="2800" dirty="0">
                <a:solidFill>
                  <a:schemeClr val="accent1">
                    <a:lumMod val="20000"/>
                    <a:lumOff val="80000"/>
                  </a:schemeClr>
                </a:solidFill>
              </a:rPr>
              <a:t> </a:t>
            </a:r>
          </a:p>
          <a:p>
            <a:pPr algn="ctr">
              <a:defRPr/>
            </a:pPr>
            <a:endParaRPr lang="el-GR" sz="2000" dirty="0">
              <a:solidFill>
                <a:schemeClr val="tx2">
                  <a:lumMod val="50000"/>
                </a:schemeClr>
              </a:solidFill>
            </a:endParaRPr>
          </a:p>
          <a:p>
            <a:pPr algn="just">
              <a:defRPr/>
            </a:pPr>
            <a:r>
              <a:rPr lang="el-GR" sz="2000" dirty="0">
                <a:solidFill>
                  <a:schemeClr val="tx2">
                    <a:lumMod val="50000"/>
                  </a:schemeClr>
                </a:solidFill>
              </a:rPr>
              <a:t>Είναι σημαντικό να υπάρχει ένα υποστηρικτικό περιβάλλον που να προσφέρει στα παιδιά τον χρόνο και τα υλικά για να συμμετάσχουν στο κοινωνικό παιχνίδι.</a:t>
            </a:r>
          </a:p>
          <a:p>
            <a:pPr algn="just">
              <a:defRPr/>
            </a:pPr>
            <a:r>
              <a:rPr lang="el-GR" sz="2000" dirty="0">
                <a:solidFill>
                  <a:schemeClr val="tx2">
                    <a:lumMod val="50000"/>
                  </a:schemeClr>
                </a:solidFill>
              </a:rPr>
              <a:t> </a:t>
            </a:r>
          </a:p>
          <a:p>
            <a:pPr algn="just">
              <a:defRPr/>
            </a:pPr>
            <a:r>
              <a:rPr lang="el-GR" sz="2000" dirty="0">
                <a:solidFill>
                  <a:schemeClr val="tx2">
                    <a:lumMod val="50000"/>
                  </a:schemeClr>
                </a:solidFill>
              </a:rPr>
              <a:t>Να τους δώσει τη δυνατότητα να αναπτύξουν τη δική τους κοινωνική επάρκεια, δίνοντάς τους την ελευθερία, όποτε είναι δυνατόν, να κατασκευάσουν τη δική τους κοινωνική πραγματικότητα ανεξάρτητα από τις παρεμβάσεις των δασκάλων (</a:t>
            </a:r>
            <a:r>
              <a:rPr lang="en-US" sz="2000" dirty="0" err="1">
                <a:solidFill>
                  <a:schemeClr val="tx2">
                    <a:lumMod val="50000"/>
                  </a:schemeClr>
                </a:solidFill>
              </a:rPr>
              <a:t>Chafel</a:t>
            </a:r>
            <a:r>
              <a:rPr lang="en-US" sz="2000" dirty="0">
                <a:solidFill>
                  <a:schemeClr val="tx2">
                    <a:lumMod val="50000"/>
                  </a:schemeClr>
                </a:solidFill>
              </a:rPr>
              <a:t>, 2003).</a:t>
            </a:r>
          </a:p>
          <a:p>
            <a:pPr algn="just">
              <a:defRPr/>
            </a:pPr>
            <a:endParaRPr lang="el-GR" sz="2000" dirty="0">
              <a:solidFill>
                <a:schemeClr val="tx2">
                  <a:lumMod val="50000"/>
                </a:schemeClr>
              </a:solidFill>
            </a:endParaRPr>
          </a:p>
          <a:p>
            <a:pPr algn="just">
              <a:defRPr/>
            </a:pPr>
            <a:r>
              <a:rPr lang="el-GR" sz="2000" dirty="0">
                <a:solidFill>
                  <a:srgbClr val="C00000"/>
                </a:solidFill>
              </a:rPr>
              <a:t>Αν τα παιδιά βρίσκονται σε εξαιρετικά δομημένες τάξεις</a:t>
            </a:r>
            <a:r>
              <a:rPr lang="en-US" sz="2000" dirty="0">
                <a:solidFill>
                  <a:srgbClr val="C00000"/>
                </a:solidFill>
              </a:rPr>
              <a:t>,</a:t>
            </a:r>
            <a:r>
              <a:rPr lang="el-GR" sz="2000" dirty="0">
                <a:solidFill>
                  <a:srgbClr val="C00000"/>
                </a:solidFill>
              </a:rPr>
              <a:t> </a:t>
            </a:r>
            <a:r>
              <a:rPr lang="el-GR" sz="2000" dirty="0">
                <a:solidFill>
                  <a:schemeClr val="tx2">
                    <a:lumMod val="50000"/>
                  </a:schemeClr>
                </a:solidFill>
              </a:rPr>
              <a:t>θα υπάρχουν περιορισμένες ευκαιρίες παρατηρήσεις τους </a:t>
            </a:r>
            <a:r>
              <a:rPr lang="el-GR" sz="2000" u="sng" dirty="0">
                <a:solidFill>
                  <a:schemeClr val="tx2">
                    <a:lumMod val="50000"/>
                  </a:schemeClr>
                </a:solidFill>
              </a:rPr>
              <a:t>σε αυθεντικό ελεύθερο παιχνίδι </a:t>
            </a:r>
            <a:r>
              <a:rPr lang="el-GR" sz="2000" dirty="0">
                <a:solidFill>
                  <a:schemeClr val="tx2">
                    <a:lumMod val="50000"/>
                  </a:schemeClr>
                </a:solidFill>
              </a:rPr>
              <a:t>γεγονός που έχει επιπτώσεις στην αξιολόγηση</a:t>
            </a:r>
            <a:r>
              <a:rPr lang="en-US" sz="2000" dirty="0">
                <a:solidFill>
                  <a:schemeClr val="tx2">
                    <a:lumMod val="50000"/>
                  </a:schemeClr>
                </a:solidFill>
              </a:rPr>
              <a:t>, </a:t>
            </a:r>
            <a:r>
              <a:rPr lang="el-GR" sz="2000" dirty="0">
                <a:solidFill>
                  <a:schemeClr val="tx2">
                    <a:lumMod val="50000"/>
                  </a:schemeClr>
                </a:solidFill>
              </a:rPr>
              <a:t>εφόσον καθίσταται δύσκολο να παρατηρηθεί η εφαρμογή της γνώσης και της κατανόησης των παιδιών χωρίς την επίδειξη ανεξάρτητης μάθησης.</a:t>
            </a:r>
          </a:p>
        </p:txBody>
      </p:sp>
      <p:sp>
        <p:nvSpPr>
          <p:cNvPr id="3" name="2 - Ραβδωτό δεξιό βέλος">
            <a:extLst>
              <a:ext uri="{FF2B5EF4-FFF2-40B4-BE49-F238E27FC236}">
                <a16:creationId xmlns:a16="http://schemas.microsoft.com/office/drawing/2014/main" id="{EA337F91-9650-437C-9964-B870FED183F0}"/>
              </a:ext>
            </a:extLst>
          </p:cNvPr>
          <p:cNvSpPr/>
          <p:nvPr/>
        </p:nvSpPr>
        <p:spPr>
          <a:xfrm>
            <a:off x="319088" y="1787525"/>
            <a:ext cx="900112" cy="581025"/>
          </a:xfrm>
          <a:prstGeom prst="striped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4" name="3 - Ραβδωτό δεξιό βέλος">
            <a:extLst>
              <a:ext uri="{FF2B5EF4-FFF2-40B4-BE49-F238E27FC236}">
                <a16:creationId xmlns:a16="http://schemas.microsoft.com/office/drawing/2014/main" id="{46325DF4-86E0-4D6B-9EA2-60B1ECF65791}"/>
              </a:ext>
            </a:extLst>
          </p:cNvPr>
          <p:cNvSpPr/>
          <p:nvPr/>
        </p:nvSpPr>
        <p:spPr>
          <a:xfrm>
            <a:off x="331788" y="2687638"/>
            <a:ext cx="901700" cy="582612"/>
          </a:xfrm>
          <a:prstGeom prst="striped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5" name="4 - Ραβδωτό δεξιό βέλος">
            <a:extLst>
              <a:ext uri="{FF2B5EF4-FFF2-40B4-BE49-F238E27FC236}">
                <a16:creationId xmlns:a16="http://schemas.microsoft.com/office/drawing/2014/main" id="{D096C90F-CCAE-4A6C-9E84-D0D27A9CD2D3}"/>
              </a:ext>
            </a:extLst>
          </p:cNvPr>
          <p:cNvSpPr/>
          <p:nvPr/>
        </p:nvSpPr>
        <p:spPr>
          <a:xfrm>
            <a:off x="346075" y="4184650"/>
            <a:ext cx="900113" cy="581025"/>
          </a:xfrm>
          <a:prstGeom prst="striped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6" name="5 - Θέση ημερομηνίας">
            <a:extLst>
              <a:ext uri="{FF2B5EF4-FFF2-40B4-BE49-F238E27FC236}">
                <a16:creationId xmlns:a16="http://schemas.microsoft.com/office/drawing/2014/main" id="{3847F6B9-85A4-47BD-A77A-FEE0211BE595}"/>
              </a:ext>
            </a:extLst>
          </p:cNvPr>
          <p:cNvSpPr>
            <a:spLocks noGrp="1"/>
          </p:cNvSpPr>
          <p:nvPr>
            <p:ph type="dt" sz="quarter" idx="10"/>
          </p:nvPr>
        </p:nvSpPr>
        <p:spPr/>
        <p:txBody>
          <a:bodyPr/>
          <a:lstStyle/>
          <a:p>
            <a:pPr>
              <a:defRPr/>
            </a:pPr>
            <a:fld id="{05EE5A49-42AD-4C47-884D-64E82D86BD17}" type="datetime1">
              <a:rPr lang="el-GR"/>
              <a:pPr>
                <a:defRPr/>
              </a:pPr>
              <a:t>22/12/2019</a:t>
            </a:fld>
            <a:endParaRPr lang="el-GR" dirty="0"/>
          </a:p>
        </p:txBody>
      </p:sp>
      <p:sp>
        <p:nvSpPr>
          <p:cNvPr id="7" name="6 - Θέση αριθμού διαφάνειας">
            <a:extLst>
              <a:ext uri="{FF2B5EF4-FFF2-40B4-BE49-F238E27FC236}">
                <a16:creationId xmlns:a16="http://schemas.microsoft.com/office/drawing/2014/main" id="{6414FCA9-48D7-4DF7-A968-0DCB4469D68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A22616B-4DC6-4E4D-A7F3-F23624D09A0D}" type="slidenum">
              <a:rPr lang="el-GR" altLang="el-GR">
                <a:solidFill>
                  <a:srgbClr val="D38E27"/>
                </a:solidFill>
              </a:rPr>
              <a:pPr eaLnBrk="1" hangingPunct="1"/>
              <a:t>17</a:t>
            </a:fld>
            <a:endParaRPr lang="el-GR" altLang="el-GR">
              <a:solidFill>
                <a:srgbClr val="D38E27"/>
              </a:solidFill>
            </a:endParaRPr>
          </a:p>
        </p:txBody>
      </p:sp>
      <p:sp>
        <p:nvSpPr>
          <p:cNvPr id="8" name="7 - Θέση υποσέλιδου">
            <a:extLst>
              <a:ext uri="{FF2B5EF4-FFF2-40B4-BE49-F238E27FC236}">
                <a16:creationId xmlns:a16="http://schemas.microsoft.com/office/drawing/2014/main" id="{D6199CF3-0B29-4824-9279-1DCFAEC303C7}"/>
              </a:ext>
            </a:extLst>
          </p:cNvPr>
          <p:cNvSpPr>
            <a:spLocks noGrp="1"/>
          </p:cNvSpPr>
          <p:nvPr>
            <p:ph type="ftr" sz="quarter" idx="11"/>
          </p:nvPr>
        </p:nvSpPr>
        <p:spPr/>
        <p:txBody>
          <a:bodyPr/>
          <a:lstStyle/>
          <a:p>
            <a:pPr>
              <a:defRPr/>
            </a:pPr>
            <a:r>
              <a:rPr lang="el-GR"/>
              <a:t>Παναγιώτα Στράτη</a:t>
            </a: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a:extLst>
              <a:ext uri="{FF2B5EF4-FFF2-40B4-BE49-F238E27FC236}">
                <a16:creationId xmlns:a16="http://schemas.microsoft.com/office/drawing/2014/main" id="{453D8E42-73A0-4804-9B2C-2EC36A656CD1}"/>
              </a:ext>
            </a:extLst>
          </p:cNvPr>
          <p:cNvSpPr/>
          <p:nvPr/>
        </p:nvSpPr>
        <p:spPr>
          <a:xfrm>
            <a:off x="1025525" y="720725"/>
            <a:ext cx="10225088" cy="52927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000" b="1" u="sng" dirty="0">
                <a:solidFill>
                  <a:schemeClr val="accent2">
                    <a:lumMod val="50000"/>
                  </a:schemeClr>
                </a:solidFill>
              </a:rPr>
              <a:t>O</a:t>
            </a:r>
            <a:r>
              <a:rPr lang="el-GR" sz="2000" b="1" u="sng" dirty="0">
                <a:solidFill>
                  <a:schemeClr val="accent2">
                    <a:lumMod val="50000"/>
                  </a:schemeClr>
                </a:solidFill>
              </a:rPr>
              <a:t>ι εκπαιδευτικοί των μικρών παιδιών </a:t>
            </a:r>
            <a:r>
              <a:rPr lang="el-GR" sz="2000" b="1" dirty="0">
                <a:solidFill>
                  <a:schemeClr val="accent2">
                    <a:lumMod val="50000"/>
                  </a:schemeClr>
                </a:solidFill>
              </a:rPr>
              <a:t>αναγνωρίζουν τη σημασία της παρατήρησης τους και πιστεύουν ότι η διαρκής αξιολογήσεις αποτελούν σημαντικό μέρος του ρόλου τους καθώς τους προσφέρουν πληροφορίες για την πρακτική και τη μέριμνα.</a:t>
            </a:r>
          </a:p>
          <a:p>
            <a:pPr algn="just">
              <a:defRPr/>
            </a:pPr>
            <a:endParaRPr lang="el-GR" sz="2000" b="1" dirty="0">
              <a:solidFill>
                <a:schemeClr val="accent2">
                  <a:lumMod val="50000"/>
                </a:schemeClr>
              </a:solidFill>
            </a:endParaRPr>
          </a:p>
          <a:p>
            <a:pPr algn="just">
              <a:defRPr/>
            </a:pPr>
            <a:r>
              <a:rPr lang="el-GR" sz="2000" b="1" u="sng" dirty="0">
                <a:solidFill>
                  <a:schemeClr val="accent2">
                    <a:lumMod val="50000"/>
                  </a:schemeClr>
                </a:solidFill>
              </a:rPr>
              <a:t>Όταν κάποιος παρατηρεί ουσιαστικά τα παιδιά </a:t>
            </a:r>
            <a:r>
              <a:rPr lang="el-GR" sz="2000" b="1" dirty="0">
                <a:solidFill>
                  <a:schemeClr val="accent2">
                    <a:lumMod val="50000"/>
                  </a:schemeClr>
                </a:solidFill>
              </a:rPr>
              <a:t>που παίζουν, αυτό που κάνουν αποκτά περισσότερο νόημα και φαίνεται πιο </a:t>
            </a:r>
            <a:r>
              <a:rPr lang="el-GR" sz="2000" b="1" dirty="0">
                <a:solidFill>
                  <a:srgbClr val="C00000"/>
                </a:solidFill>
              </a:rPr>
              <a:t>«εκπαιδευτικό» </a:t>
            </a:r>
            <a:r>
              <a:rPr lang="el-GR" sz="2000" b="1" dirty="0">
                <a:solidFill>
                  <a:schemeClr val="accent2">
                    <a:lumMod val="50000"/>
                  </a:schemeClr>
                </a:solidFill>
              </a:rPr>
              <a:t>με την ευρεία έννοια της λέξης.</a:t>
            </a:r>
          </a:p>
          <a:p>
            <a:pPr algn="just">
              <a:defRPr/>
            </a:pPr>
            <a:endParaRPr lang="el-GR" sz="2000" b="1" dirty="0">
              <a:solidFill>
                <a:schemeClr val="accent2">
                  <a:lumMod val="50000"/>
                </a:schemeClr>
              </a:solidFill>
            </a:endParaRPr>
          </a:p>
          <a:p>
            <a:pPr algn="just">
              <a:defRPr/>
            </a:pPr>
            <a:r>
              <a:rPr lang="el-GR" sz="2000" b="1" dirty="0">
                <a:solidFill>
                  <a:schemeClr val="accent2">
                    <a:lumMod val="50000"/>
                  </a:schemeClr>
                </a:solidFill>
              </a:rPr>
              <a:t> </a:t>
            </a:r>
            <a:r>
              <a:rPr lang="el-GR" sz="2000" b="1" u="sng" dirty="0">
                <a:solidFill>
                  <a:schemeClr val="accent2">
                    <a:lumMod val="50000"/>
                  </a:schemeClr>
                </a:solidFill>
              </a:rPr>
              <a:t>Η χρήση του βίντεο για την παρακολούθηση της μάθησης των παι</a:t>
            </a:r>
            <a:r>
              <a:rPr lang="el-GR" sz="2000" b="1" dirty="0">
                <a:solidFill>
                  <a:schemeClr val="accent2">
                    <a:lumMod val="50000"/>
                  </a:schemeClr>
                </a:solidFill>
              </a:rPr>
              <a:t>διών προσφέρει μεγαλύτερο βάθος στην παρατήρηση και την αξιολόγηση αυτού που πραγματικά συμβαίνει στο παιχνίδι των παιδιών.  Μπορεί να ανακαλύψει την </a:t>
            </a:r>
            <a:r>
              <a:rPr lang="el-GR" sz="2000" b="1" dirty="0" err="1">
                <a:solidFill>
                  <a:schemeClr val="accent2">
                    <a:lumMod val="50000"/>
                  </a:schemeClr>
                </a:solidFill>
              </a:rPr>
              <a:t>πολυεπίπεδη</a:t>
            </a:r>
            <a:r>
              <a:rPr lang="el-GR" sz="2000" b="1" dirty="0">
                <a:solidFill>
                  <a:schemeClr val="accent2">
                    <a:lumMod val="50000"/>
                  </a:schemeClr>
                </a:solidFill>
              </a:rPr>
              <a:t> δυναμική της αλληλεπίδρασης στην τάξη, δίνοντας νέες ιδέες για το πως τα παιδιά και ενήλικες συντονίζονται με διαφορετικούς τρόπους καθώς διαπραγματεύονται και κατασκευάζουν νοήματα από κοινού (</a:t>
            </a:r>
            <a:r>
              <a:rPr lang="en-US" sz="2000" b="1" dirty="0">
                <a:solidFill>
                  <a:schemeClr val="accent2">
                    <a:lumMod val="50000"/>
                  </a:schemeClr>
                </a:solidFill>
              </a:rPr>
              <a:t>Brock, </a:t>
            </a:r>
            <a:r>
              <a:rPr lang="en-US" sz="2000" b="1" dirty="0" err="1">
                <a:solidFill>
                  <a:schemeClr val="accent2">
                    <a:lumMod val="50000"/>
                  </a:schemeClr>
                </a:solidFill>
              </a:rPr>
              <a:t>Dodds</a:t>
            </a:r>
            <a:r>
              <a:rPr lang="en-US" sz="2000" b="1" dirty="0">
                <a:solidFill>
                  <a:schemeClr val="accent2">
                    <a:lumMod val="50000"/>
                  </a:schemeClr>
                </a:solidFill>
              </a:rPr>
              <a:t>, Jarvis &amp; </a:t>
            </a:r>
            <a:r>
              <a:rPr lang="en-US" sz="2000" b="1" dirty="0" err="1">
                <a:solidFill>
                  <a:schemeClr val="accent2">
                    <a:lumMod val="50000"/>
                  </a:schemeClr>
                </a:solidFill>
              </a:rPr>
              <a:t>Olusoga</a:t>
            </a:r>
            <a:r>
              <a:rPr lang="en-US" sz="2000" b="1" dirty="0">
                <a:solidFill>
                  <a:schemeClr val="accent2">
                    <a:lumMod val="50000"/>
                  </a:schemeClr>
                </a:solidFill>
              </a:rPr>
              <a:t>, 2016)</a:t>
            </a:r>
            <a:r>
              <a:rPr lang="el-GR" sz="2000" b="1" dirty="0">
                <a:solidFill>
                  <a:schemeClr val="accent2">
                    <a:lumMod val="50000"/>
                  </a:schemeClr>
                </a:solidFill>
              </a:rPr>
              <a:t>.</a:t>
            </a:r>
          </a:p>
        </p:txBody>
      </p:sp>
      <p:sp>
        <p:nvSpPr>
          <p:cNvPr id="3" name="2 - Ραβδωτό δεξιό βέλος">
            <a:extLst>
              <a:ext uri="{FF2B5EF4-FFF2-40B4-BE49-F238E27FC236}">
                <a16:creationId xmlns:a16="http://schemas.microsoft.com/office/drawing/2014/main" id="{D789818D-AE48-4FCC-86F7-B38DBB983712}"/>
              </a:ext>
            </a:extLst>
          </p:cNvPr>
          <p:cNvSpPr/>
          <p:nvPr/>
        </p:nvSpPr>
        <p:spPr>
          <a:xfrm>
            <a:off x="0" y="887413"/>
            <a:ext cx="900113" cy="581025"/>
          </a:xfrm>
          <a:prstGeom prst="striped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4" name="3 - Ραβδωτό δεξιό βέλος">
            <a:extLst>
              <a:ext uri="{FF2B5EF4-FFF2-40B4-BE49-F238E27FC236}">
                <a16:creationId xmlns:a16="http://schemas.microsoft.com/office/drawing/2014/main" id="{9E653C7D-3563-4D1C-BB05-2DA227E56B97}"/>
              </a:ext>
            </a:extLst>
          </p:cNvPr>
          <p:cNvSpPr/>
          <p:nvPr/>
        </p:nvSpPr>
        <p:spPr>
          <a:xfrm>
            <a:off x="0" y="2479675"/>
            <a:ext cx="900113" cy="582613"/>
          </a:xfrm>
          <a:prstGeom prst="striped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5" name="4 - Ραβδωτό δεξιό βέλος">
            <a:extLst>
              <a:ext uri="{FF2B5EF4-FFF2-40B4-BE49-F238E27FC236}">
                <a16:creationId xmlns:a16="http://schemas.microsoft.com/office/drawing/2014/main" id="{8426A1FA-86B9-4E44-A96D-9ADC25BB24CF}"/>
              </a:ext>
            </a:extLst>
          </p:cNvPr>
          <p:cNvSpPr/>
          <p:nvPr/>
        </p:nvSpPr>
        <p:spPr>
          <a:xfrm>
            <a:off x="0" y="3684588"/>
            <a:ext cx="900113" cy="582612"/>
          </a:xfrm>
          <a:prstGeom prst="striped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6" name="5 - Θέση ημερομηνίας">
            <a:extLst>
              <a:ext uri="{FF2B5EF4-FFF2-40B4-BE49-F238E27FC236}">
                <a16:creationId xmlns:a16="http://schemas.microsoft.com/office/drawing/2014/main" id="{EB2E69A5-E02D-4EB3-9C11-A556409FA893}"/>
              </a:ext>
            </a:extLst>
          </p:cNvPr>
          <p:cNvSpPr>
            <a:spLocks noGrp="1"/>
          </p:cNvSpPr>
          <p:nvPr>
            <p:ph type="dt" sz="quarter" idx="10"/>
          </p:nvPr>
        </p:nvSpPr>
        <p:spPr/>
        <p:txBody>
          <a:bodyPr/>
          <a:lstStyle/>
          <a:p>
            <a:pPr>
              <a:defRPr/>
            </a:pPr>
            <a:fld id="{9CCD7C26-72FE-43FF-A3CB-DB18053FBC81}" type="datetime1">
              <a:rPr lang="el-GR"/>
              <a:pPr>
                <a:defRPr/>
              </a:pPr>
              <a:t>22/12/2019</a:t>
            </a:fld>
            <a:endParaRPr lang="el-GR" dirty="0"/>
          </a:p>
        </p:txBody>
      </p:sp>
      <p:sp>
        <p:nvSpPr>
          <p:cNvPr id="7" name="6 - Θέση αριθμού διαφάνειας">
            <a:extLst>
              <a:ext uri="{FF2B5EF4-FFF2-40B4-BE49-F238E27FC236}">
                <a16:creationId xmlns:a16="http://schemas.microsoft.com/office/drawing/2014/main" id="{671E13C0-79D5-4EF3-8778-5977C895AD5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D014B35-65FB-474A-95EE-3CA3EA2F87F7}" type="slidenum">
              <a:rPr lang="el-GR" altLang="el-GR">
                <a:solidFill>
                  <a:srgbClr val="D38E27"/>
                </a:solidFill>
              </a:rPr>
              <a:pPr eaLnBrk="1" hangingPunct="1"/>
              <a:t>18</a:t>
            </a:fld>
            <a:endParaRPr lang="el-GR" altLang="el-GR">
              <a:solidFill>
                <a:srgbClr val="D38E27"/>
              </a:solidFill>
            </a:endParaRPr>
          </a:p>
        </p:txBody>
      </p:sp>
      <p:sp>
        <p:nvSpPr>
          <p:cNvPr id="8" name="7 - Θέση υποσέλιδου">
            <a:extLst>
              <a:ext uri="{FF2B5EF4-FFF2-40B4-BE49-F238E27FC236}">
                <a16:creationId xmlns:a16="http://schemas.microsoft.com/office/drawing/2014/main" id="{0EDDD124-08D9-4A9B-8FBE-A38113502302}"/>
              </a:ext>
            </a:extLst>
          </p:cNvPr>
          <p:cNvSpPr>
            <a:spLocks noGrp="1"/>
          </p:cNvSpPr>
          <p:nvPr>
            <p:ph type="ftr" sz="quarter" idx="11"/>
          </p:nvPr>
        </p:nvSpPr>
        <p:spPr/>
        <p:txBody>
          <a:bodyPr/>
          <a:lstStyle/>
          <a:p>
            <a:pPr>
              <a:defRPr/>
            </a:pPr>
            <a:r>
              <a:rPr lang="el-GR"/>
              <a:t>Παναγιώτα Στράτη</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7F3006A6-0403-4547-8499-C18D609B100D}"/>
              </a:ext>
            </a:extLst>
          </p:cNvPr>
          <p:cNvSpPr>
            <a:spLocks noGrp="1"/>
          </p:cNvSpPr>
          <p:nvPr>
            <p:ph type="title"/>
          </p:nvPr>
        </p:nvSpPr>
        <p:spPr/>
        <p:txBody>
          <a:bodyPr/>
          <a:lstStyle/>
          <a:p>
            <a:pPr eaLnBrk="1" hangingPunct="1">
              <a:defRPr/>
            </a:pPr>
            <a:r>
              <a:rPr lang="el-GR" dirty="0" err="1"/>
              <a:t>ευκαιριεΣ</a:t>
            </a:r>
            <a:r>
              <a:rPr lang="el-GR" dirty="0"/>
              <a:t> για </a:t>
            </a:r>
            <a:r>
              <a:rPr lang="el-GR" dirty="0" err="1"/>
              <a:t>παιχνιδι</a:t>
            </a:r>
            <a:r>
              <a:rPr lang="el-GR" dirty="0"/>
              <a:t> στην </a:t>
            </a:r>
            <a:r>
              <a:rPr lang="el-GR" dirty="0" err="1"/>
              <a:t>ταξη</a:t>
            </a:r>
            <a:r>
              <a:rPr lang="el-GR" dirty="0"/>
              <a:t> </a:t>
            </a:r>
            <a:r>
              <a:rPr lang="el-GR" dirty="0" err="1"/>
              <a:t>παντου</a:t>
            </a:r>
            <a:r>
              <a:rPr lang="el-GR" dirty="0"/>
              <a:t> και </a:t>
            </a:r>
            <a:r>
              <a:rPr lang="el-GR" dirty="0" err="1"/>
              <a:t>παντα</a:t>
            </a:r>
            <a:r>
              <a:rPr lang="el-GR" dirty="0"/>
              <a:t>!</a:t>
            </a:r>
          </a:p>
        </p:txBody>
      </p:sp>
      <p:sp>
        <p:nvSpPr>
          <p:cNvPr id="28675" name="2 - Θέση περιεχομένου">
            <a:extLst>
              <a:ext uri="{FF2B5EF4-FFF2-40B4-BE49-F238E27FC236}">
                <a16:creationId xmlns:a16="http://schemas.microsoft.com/office/drawing/2014/main" id="{971F689A-8297-42C5-873F-92CF6928ECCC}"/>
              </a:ext>
            </a:extLst>
          </p:cNvPr>
          <p:cNvSpPr>
            <a:spLocks noGrp="1"/>
          </p:cNvSpPr>
          <p:nvPr>
            <p:ph idx="1"/>
          </p:nvPr>
        </p:nvSpPr>
        <p:spPr/>
        <p:txBody>
          <a:bodyPr/>
          <a:lstStyle/>
          <a:p>
            <a:pPr algn="just" eaLnBrk="1" hangingPunct="1"/>
            <a:r>
              <a:rPr lang="el-GR" altLang="el-GR" sz="2400"/>
              <a:t>Η μάθηση μέσω παιχνιδιού αφορά τον καθένα σε  οποιοδήποτε στιγμή και σε οποιοδήποτε μέρος.</a:t>
            </a:r>
          </a:p>
          <a:p>
            <a:pPr algn="just" eaLnBrk="1" hangingPunct="1"/>
            <a:r>
              <a:rPr lang="el-GR" altLang="el-GR" sz="2400"/>
              <a:t>Το παιχνίδι αποτελεί το όχημα για βιωματική μάθηση σε πολλά και διάφορα επίπεδα</a:t>
            </a:r>
            <a:r>
              <a:rPr lang="en-US" altLang="el-GR" sz="2400"/>
              <a:t>:</a:t>
            </a:r>
          </a:p>
          <a:p>
            <a:pPr algn="just" eaLnBrk="1" hangingPunct="1">
              <a:buFont typeface="Wingdings 2" panose="05020102010507070707" pitchFamily="18" charset="2"/>
              <a:buBlip>
                <a:blip r:embed="rId2"/>
              </a:buBlip>
            </a:pPr>
            <a:r>
              <a:rPr lang="el-GR" altLang="el-GR" sz="2400"/>
              <a:t> δημιουργικό</a:t>
            </a:r>
            <a:endParaRPr lang="en-US" altLang="el-GR" sz="2400"/>
          </a:p>
          <a:p>
            <a:pPr algn="just" eaLnBrk="1" hangingPunct="1">
              <a:buFont typeface="Wingdings 2" panose="05020102010507070707" pitchFamily="18" charset="2"/>
              <a:buBlip>
                <a:blip r:embed="rId2"/>
              </a:buBlip>
            </a:pPr>
            <a:r>
              <a:rPr lang="el-GR" altLang="el-GR" sz="2400"/>
              <a:t> σωματικό </a:t>
            </a:r>
            <a:endParaRPr lang="en-US" altLang="el-GR" sz="2400"/>
          </a:p>
          <a:p>
            <a:pPr algn="just" eaLnBrk="1" hangingPunct="1">
              <a:buFont typeface="Wingdings 2" panose="05020102010507070707" pitchFamily="18" charset="2"/>
              <a:buBlip>
                <a:blip r:embed="rId2"/>
              </a:buBlip>
            </a:pPr>
            <a:r>
              <a:rPr lang="el-GR" altLang="el-GR" sz="2400"/>
              <a:t>συναισθηματικό</a:t>
            </a:r>
            <a:endParaRPr lang="en-US" altLang="el-GR" sz="2400"/>
          </a:p>
          <a:p>
            <a:pPr algn="just" eaLnBrk="1" hangingPunct="1">
              <a:buFont typeface="Wingdings 2" panose="05020102010507070707" pitchFamily="18" charset="2"/>
              <a:buBlip>
                <a:blip r:embed="rId2"/>
              </a:buBlip>
            </a:pPr>
            <a:r>
              <a:rPr lang="el-GR" altLang="el-GR" sz="2400"/>
              <a:t> κοινωνικό </a:t>
            </a:r>
            <a:endParaRPr lang="en-US" altLang="el-GR" sz="2400"/>
          </a:p>
          <a:p>
            <a:pPr algn="just" eaLnBrk="1" hangingPunct="1">
              <a:buFont typeface="Wingdings 2" panose="05020102010507070707" pitchFamily="18" charset="2"/>
              <a:buBlip>
                <a:blip r:embed="rId2"/>
              </a:buBlip>
            </a:pPr>
            <a:r>
              <a:rPr lang="el-GR" altLang="el-GR" sz="2400"/>
              <a:t>και πολιτισμικό </a:t>
            </a:r>
            <a:endParaRPr lang="en-US" altLang="el-GR" sz="2400"/>
          </a:p>
          <a:p>
            <a:pPr algn="just" eaLnBrk="1" hangingPunct="1">
              <a:buFont typeface="Wingdings 2" panose="05020102010507070707" pitchFamily="18" charset="2"/>
              <a:buNone/>
            </a:pPr>
            <a:r>
              <a:rPr lang="en-US" altLang="el-GR" sz="2400" i="1">
                <a:solidFill>
                  <a:srgbClr val="C00000"/>
                </a:solidFill>
              </a:rPr>
              <a:t>    </a:t>
            </a:r>
            <a:r>
              <a:rPr lang="el-GR" altLang="el-GR" sz="2400" i="1">
                <a:solidFill>
                  <a:srgbClr val="C00000"/>
                </a:solidFill>
              </a:rPr>
              <a:t>Πολλά από όσα διδάσκονται στην Πρωτοβάθμια Εκπαίδευση έχουν σχεδιαστεί από τους εκπαιδευτικούς και όμως μέρος της πιο σημαντικής γνώσεις μπορεί να προέλθει από το αυθόρμητο, ακόμη και χωρίς επίβλεψη παιχνίδι.</a:t>
            </a:r>
          </a:p>
        </p:txBody>
      </p:sp>
      <p:sp>
        <p:nvSpPr>
          <p:cNvPr id="4" name="3 - Θέση ημερομηνίας">
            <a:extLst>
              <a:ext uri="{FF2B5EF4-FFF2-40B4-BE49-F238E27FC236}">
                <a16:creationId xmlns:a16="http://schemas.microsoft.com/office/drawing/2014/main" id="{290CEC87-1201-4712-9BBB-FA3CC334D9B3}"/>
              </a:ext>
            </a:extLst>
          </p:cNvPr>
          <p:cNvSpPr>
            <a:spLocks noGrp="1"/>
          </p:cNvSpPr>
          <p:nvPr>
            <p:ph type="dt" sz="quarter" idx="10"/>
          </p:nvPr>
        </p:nvSpPr>
        <p:spPr/>
        <p:txBody>
          <a:bodyPr/>
          <a:lstStyle/>
          <a:p>
            <a:pPr>
              <a:defRPr/>
            </a:pPr>
            <a:fld id="{EB93929A-5AAD-4FED-B032-9382939F5847}" type="datetime1">
              <a:rPr lang="el-GR"/>
              <a:pPr>
                <a:defRPr/>
              </a:pPr>
              <a:t>22/12/2019</a:t>
            </a:fld>
            <a:endParaRPr lang="el-GR" dirty="0"/>
          </a:p>
        </p:txBody>
      </p:sp>
      <p:sp>
        <p:nvSpPr>
          <p:cNvPr id="5" name="4 - Θέση αριθμού διαφάνειας">
            <a:extLst>
              <a:ext uri="{FF2B5EF4-FFF2-40B4-BE49-F238E27FC236}">
                <a16:creationId xmlns:a16="http://schemas.microsoft.com/office/drawing/2014/main" id="{8D1DCBFD-E8B8-47FA-BA2B-0B9BA94D170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B1336B8-9D16-40E8-89C2-4B98B873F087}" type="slidenum">
              <a:rPr lang="el-GR" altLang="el-GR">
                <a:solidFill>
                  <a:srgbClr val="D38E27"/>
                </a:solidFill>
              </a:rPr>
              <a:pPr eaLnBrk="1" hangingPunct="1"/>
              <a:t>19</a:t>
            </a:fld>
            <a:endParaRPr lang="el-GR" altLang="el-GR">
              <a:solidFill>
                <a:srgbClr val="D38E27"/>
              </a:solidFill>
            </a:endParaRPr>
          </a:p>
        </p:txBody>
      </p:sp>
      <p:sp>
        <p:nvSpPr>
          <p:cNvPr id="6" name="5 - Θέση υποσέλιδου">
            <a:extLst>
              <a:ext uri="{FF2B5EF4-FFF2-40B4-BE49-F238E27FC236}">
                <a16:creationId xmlns:a16="http://schemas.microsoft.com/office/drawing/2014/main" id="{D72D42C0-CF68-46C0-8837-E26953F60A61}"/>
              </a:ext>
            </a:extLst>
          </p:cNvPr>
          <p:cNvSpPr>
            <a:spLocks noGrp="1"/>
          </p:cNvSpPr>
          <p:nvPr>
            <p:ph type="ftr" sz="quarter" idx="11"/>
          </p:nvPr>
        </p:nvSpPr>
        <p:spPr/>
        <p:txBody>
          <a:bodyPr/>
          <a:lstStyle/>
          <a:p>
            <a:pPr>
              <a:defRPr/>
            </a:pPr>
            <a:r>
              <a:rPr lang="el-GR"/>
              <a:t>Παναγιώτα Στράτη</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94798434-6ACC-4B23-B8A2-F17EBEB2F2B5}"/>
              </a:ext>
            </a:extLst>
          </p:cNvPr>
          <p:cNvSpPr>
            <a:spLocks noGrp="1"/>
          </p:cNvSpPr>
          <p:nvPr>
            <p:ph type="title"/>
          </p:nvPr>
        </p:nvSpPr>
        <p:spPr>
          <a:xfrm>
            <a:off x="1295400" y="381000"/>
            <a:ext cx="9601200" cy="949325"/>
          </a:xfrm>
        </p:spPr>
        <p:txBody>
          <a:bodyPr/>
          <a:lstStyle/>
          <a:p>
            <a:pPr algn="ctr" eaLnBrk="1" fontAlgn="auto" hangingPunct="1">
              <a:spcAft>
                <a:spcPts val="0"/>
              </a:spcAft>
              <a:defRPr/>
            </a:pPr>
            <a:r>
              <a:rPr lang="en-US" dirty="0"/>
              <a:t>H </a:t>
            </a:r>
            <a:r>
              <a:rPr lang="el-GR" dirty="0" err="1"/>
              <a:t>Παιδαγωγικη</a:t>
            </a:r>
            <a:r>
              <a:rPr lang="el-GR" dirty="0"/>
              <a:t> του </a:t>
            </a:r>
            <a:r>
              <a:rPr lang="el-GR" dirty="0" err="1"/>
              <a:t>παιχνιδιου</a:t>
            </a:r>
            <a:r>
              <a:rPr lang="el-GR" dirty="0"/>
              <a:t> </a:t>
            </a:r>
          </a:p>
        </p:txBody>
      </p:sp>
      <p:sp>
        <p:nvSpPr>
          <p:cNvPr id="11267" name="2 - Θέση περιεχομένου">
            <a:extLst>
              <a:ext uri="{FF2B5EF4-FFF2-40B4-BE49-F238E27FC236}">
                <a16:creationId xmlns:a16="http://schemas.microsoft.com/office/drawing/2014/main" id="{A98A2B18-D24C-49A4-B1B8-83D43A6433FC}"/>
              </a:ext>
            </a:extLst>
          </p:cNvPr>
          <p:cNvSpPr>
            <a:spLocks noGrp="1"/>
          </p:cNvSpPr>
          <p:nvPr>
            <p:ph idx="1"/>
          </p:nvPr>
        </p:nvSpPr>
        <p:spPr>
          <a:xfrm>
            <a:off x="582613" y="1274763"/>
            <a:ext cx="10313987" cy="4821237"/>
          </a:xfrm>
        </p:spPr>
        <p:txBody>
          <a:bodyPr/>
          <a:lstStyle/>
          <a:p>
            <a:pPr algn="just" eaLnBrk="1" hangingPunct="1">
              <a:lnSpc>
                <a:spcPct val="150000"/>
              </a:lnSpc>
            </a:pPr>
            <a:r>
              <a:rPr lang="el-GR" altLang="el-GR" sz="2400"/>
              <a:t>Η εκπαίδευση σήμερα χαρακτηρίζεται από διαρκείς αντιπαραθέσεις αναφορικά </a:t>
            </a:r>
            <a:r>
              <a:rPr lang="el-GR" altLang="el-GR" sz="2400" u="sng"/>
              <a:t>με τον καλύτερο τρόπο διδασκαλίας των παιδιών </a:t>
            </a:r>
            <a:r>
              <a:rPr lang="el-GR" altLang="el-GR" sz="2400"/>
              <a:t>και από συζητήσεις σχετικά με το είδος πρακτικής που είναι πιθανότερο να συμβάλει στην ανάπτυξη και τη μάθηση τους. </a:t>
            </a:r>
            <a:endParaRPr lang="en-US" altLang="el-GR" sz="2400"/>
          </a:p>
          <a:p>
            <a:pPr algn="just" eaLnBrk="1" hangingPunct="1">
              <a:lnSpc>
                <a:spcPct val="150000"/>
              </a:lnSpc>
            </a:pPr>
            <a:r>
              <a:rPr lang="el-GR" altLang="el-GR" sz="2400"/>
              <a:t>Πρόκειται για τόσο περίπλοκα φαινόμενα που καμία θεωρία δεν μπορεί να εξηγήσει επαρκώς .</a:t>
            </a:r>
            <a:endParaRPr lang="en-US" altLang="el-GR" sz="2400"/>
          </a:p>
          <a:p>
            <a:pPr algn="just" eaLnBrk="1" hangingPunct="1">
              <a:lnSpc>
                <a:spcPct val="150000"/>
              </a:lnSpc>
            </a:pPr>
            <a:r>
              <a:rPr lang="el-GR" altLang="el-GR" sz="2400"/>
              <a:t>Ιστορικά πολλοί αξιόλογοι εκπαιδευτές έχουν υιοθετήσει τις δικές τους θεωρίες και πρακτικές (</a:t>
            </a:r>
            <a:r>
              <a:rPr lang="en-US" altLang="el-GR" sz="2400"/>
              <a:t>Brock, Dodds, Jarvis &amp; Olusoga, 2016)</a:t>
            </a:r>
            <a:r>
              <a:rPr lang="el-GR" altLang="el-GR" sz="2400"/>
              <a:t>.</a:t>
            </a:r>
          </a:p>
        </p:txBody>
      </p:sp>
      <p:sp>
        <p:nvSpPr>
          <p:cNvPr id="4" name="3 - Θέση ημερομηνίας">
            <a:extLst>
              <a:ext uri="{FF2B5EF4-FFF2-40B4-BE49-F238E27FC236}">
                <a16:creationId xmlns:a16="http://schemas.microsoft.com/office/drawing/2014/main" id="{5D9F5D82-18E9-4D37-B4FD-21D9B7C119CF}"/>
              </a:ext>
            </a:extLst>
          </p:cNvPr>
          <p:cNvSpPr>
            <a:spLocks noGrp="1"/>
          </p:cNvSpPr>
          <p:nvPr>
            <p:ph type="dt" sz="quarter" idx="10"/>
          </p:nvPr>
        </p:nvSpPr>
        <p:spPr/>
        <p:txBody>
          <a:bodyPr/>
          <a:lstStyle/>
          <a:p>
            <a:pPr>
              <a:defRPr/>
            </a:pPr>
            <a:fld id="{0E5F5BB7-C300-49C5-80BA-8D4109161E0E}" type="datetime1">
              <a:rPr lang="el-GR"/>
              <a:pPr>
                <a:defRPr/>
              </a:pPr>
              <a:t>22/12/2019</a:t>
            </a:fld>
            <a:endParaRPr lang="el-GR" dirty="0"/>
          </a:p>
        </p:txBody>
      </p:sp>
      <p:sp>
        <p:nvSpPr>
          <p:cNvPr id="5" name="4 - Θέση αριθμού διαφάνειας">
            <a:extLst>
              <a:ext uri="{FF2B5EF4-FFF2-40B4-BE49-F238E27FC236}">
                <a16:creationId xmlns:a16="http://schemas.microsoft.com/office/drawing/2014/main" id="{4E1BF7CF-6BB3-4616-97C5-FE001172712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F94DA75-31B1-4054-829E-2244165B7C94}" type="slidenum">
              <a:rPr lang="el-GR" altLang="el-GR">
                <a:solidFill>
                  <a:srgbClr val="D38E27"/>
                </a:solidFill>
              </a:rPr>
              <a:pPr eaLnBrk="1" hangingPunct="1"/>
              <a:t>2</a:t>
            </a:fld>
            <a:endParaRPr lang="el-GR" altLang="el-GR">
              <a:solidFill>
                <a:srgbClr val="D38E27"/>
              </a:solidFill>
            </a:endParaRPr>
          </a:p>
        </p:txBody>
      </p:sp>
      <p:sp>
        <p:nvSpPr>
          <p:cNvPr id="6" name="5 - Θέση υποσέλιδου">
            <a:extLst>
              <a:ext uri="{FF2B5EF4-FFF2-40B4-BE49-F238E27FC236}">
                <a16:creationId xmlns:a16="http://schemas.microsoft.com/office/drawing/2014/main" id="{85547D4D-6605-4C13-B0B2-39558359F7EE}"/>
              </a:ext>
            </a:extLst>
          </p:cNvPr>
          <p:cNvSpPr>
            <a:spLocks noGrp="1"/>
          </p:cNvSpPr>
          <p:nvPr>
            <p:ph type="ftr" sz="quarter" idx="11"/>
          </p:nvPr>
        </p:nvSpPr>
        <p:spPr/>
        <p:txBody>
          <a:bodyPr/>
          <a:lstStyle/>
          <a:p>
            <a:pPr>
              <a:defRPr/>
            </a:pPr>
            <a:r>
              <a:rPr lang="el-GR"/>
              <a:t>Παναγιώτα Στράτη</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Ορθογώνιο">
            <a:extLst>
              <a:ext uri="{FF2B5EF4-FFF2-40B4-BE49-F238E27FC236}">
                <a16:creationId xmlns:a16="http://schemas.microsoft.com/office/drawing/2014/main" id="{7955D581-BA9D-486C-8635-1096C1589EEF}"/>
              </a:ext>
            </a:extLst>
          </p:cNvPr>
          <p:cNvSpPr>
            <a:spLocks noChangeArrowheads="1"/>
          </p:cNvSpPr>
          <p:nvPr/>
        </p:nvSpPr>
        <p:spPr bwMode="auto">
          <a:xfrm>
            <a:off x="1039813" y="665163"/>
            <a:ext cx="10196512" cy="5170487"/>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el-GR" altLang="el-GR" sz="2000"/>
              <a:t>το αυθόρμητο χωρίς επίβλεψη παιχνίδι όπως</a:t>
            </a:r>
            <a:r>
              <a:rPr lang="en-US" altLang="el-GR" sz="2000"/>
              <a:t>:</a:t>
            </a:r>
          </a:p>
          <a:p>
            <a:pPr algn="just" eaLnBrk="1" hangingPunct="1">
              <a:lnSpc>
                <a:spcPct val="150000"/>
              </a:lnSpc>
              <a:buFont typeface="Wingdings" panose="05000000000000000000" pitchFamily="2" charset="2"/>
              <a:buChar char="ü"/>
            </a:pPr>
            <a:r>
              <a:rPr lang="el-GR" altLang="el-GR" sz="2000"/>
              <a:t> το σκάψιμο γύρω από τις ρίζες ενός δέντρου</a:t>
            </a:r>
            <a:endParaRPr lang="en-US" altLang="el-GR" sz="2000"/>
          </a:p>
          <a:p>
            <a:pPr algn="just" eaLnBrk="1" hangingPunct="1">
              <a:lnSpc>
                <a:spcPct val="150000"/>
              </a:lnSpc>
              <a:buFont typeface="Wingdings" panose="05000000000000000000" pitchFamily="2" charset="2"/>
              <a:buChar char="ü"/>
            </a:pPr>
            <a:r>
              <a:rPr lang="el-GR" altLang="el-GR" sz="2000"/>
              <a:t> το μάζεμα και το σκόρπισμα του</a:t>
            </a:r>
            <a:r>
              <a:rPr lang="en-US" altLang="el-GR" sz="2000"/>
              <a:t> </a:t>
            </a:r>
            <a:r>
              <a:rPr lang="el-GR" altLang="el-GR" sz="2000"/>
              <a:t>σκαμμένου χώματος</a:t>
            </a:r>
          </a:p>
          <a:p>
            <a:pPr algn="just" eaLnBrk="1" hangingPunct="1">
              <a:lnSpc>
                <a:spcPct val="150000"/>
              </a:lnSpc>
              <a:buFont typeface="Wingdings" panose="05000000000000000000" pitchFamily="2" charset="2"/>
              <a:buChar char="ü"/>
            </a:pPr>
            <a:r>
              <a:rPr lang="el-GR" altLang="el-GR" sz="2000"/>
              <a:t> ή τοποθέτηση χαλικιών και απομάκρυνση των ανεπιθύμητων υλικών</a:t>
            </a:r>
          </a:p>
          <a:p>
            <a:pPr algn="just" eaLnBrk="1" hangingPunct="1">
              <a:lnSpc>
                <a:spcPct val="150000"/>
              </a:lnSpc>
            </a:pPr>
            <a:r>
              <a:rPr lang="el-GR" altLang="el-GR" sz="2000"/>
              <a:t> </a:t>
            </a:r>
            <a:r>
              <a:rPr lang="el-GR" altLang="el-GR" sz="2000">
                <a:solidFill>
                  <a:srgbClr val="C00000"/>
                </a:solidFill>
              </a:rPr>
              <a:t>όχι μόνο επιτρέπει σε ένα παιδί να διερευνήσει τις ιδιότητες του εδάφους</a:t>
            </a:r>
          </a:p>
          <a:p>
            <a:pPr algn="just" eaLnBrk="1" hangingPunct="1">
              <a:lnSpc>
                <a:spcPct val="150000"/>
              </a:lnSpc>
            </a:pPr>
            <a:r>
              <a:rPr lang="el-GR" altLang="el-GR" sz="2000">
                <a:solidFill>
                  <a:srgbClr val="C00000"/>
                </a:solidFill>
              </a:rPr>
              <a:t> αλλά ανάλογα με το πώς εξελίσσεται το παιχνίδι,</a:t>
            </a:r>
          </a:p>
          <a:p>
            <a:pPr algn="just" eaLnBrk="1" hangingPunct="1">
              <a:lnSpc>
                <a:spcPct val="150000"/>
              </a:lnSpc>
            </a:pPr>
            <a:r>
              <a:rPr lang="el-GR" altLang="el-GR" sz="2000">
                <a:solidFill>
                  <a:srgbClr val="C00000"/>
                </a:solidFill>
              </a:rPr>
              <a:t> θα μπορούσε επίσης να ανακαλύψει</a:t>
            </a:r>
            <a:r>
              <a:rPr lang="en-US" altLang="el-GR" sz="2000">
                <a:solidFill>
                  <a:srgbClr val="C00000"/>
                </a:solidFill>
              </a:rPr>
              <a:t>:</a:t>
            </a:r>
            <a:endParaRPr lang="el-GR" altLang="el-GR" sz="2000">
              <a:solidFill>
                <a:srgbClr val="C00000"/>
              </a:solidFill>
            </a:endParaRPr>
          </a:p>
          <a:p>
            <a:pPr algn="just" eaLnBrk="1" hangingPunct="1">
              <a:lnSpc>
                <a:spcPct val="150000"/>
              </a:lnSpc>
              <a:buFont typeface="Wingdings" panose="05000000000000000000" pitchFamily="2" charset="2"/>
              <a:buChar char="ü"/>
            </a:pPr>
            <a:r>
              <a:rPr lang="el-GR" altLang="el-GR" sz="2000"/>
              <a:t> τις βασικές δομικές τεχνικές</a:t>
            </a:r>
          </a:p>
          <a:p>
            <a:pPr algn="just" eaLnBrk="1" hangingPunct="1">
              <a:lnSpc>
                <a:spcPct val="150000"/>
              </a:lnSpc>
              <a:buFont typeface="Wingdings" panose="05000000000000000000" pitchFamily="2" charset="2"/>
              <a:buChar char="ü"/>
            </a:pPr>
            <a:r>
              <a:rPr lang="el-GR" altLang="el-GR" sz="2000"/>
              <a:t> τη φύση της βαρύτητας </a:t>
            </a:r>
          </a:p>
          <a:p>
            <a:pPr algn="just" eaLnBrk="1" hangingPunct="1">
              <a:lnSpc>
                <a:spcPct val="150000"/>
              </a:lnSpc>
              <a:buFont typeface="Wingdings" panose="05000000000000000000" pitchFamily="2" charset="2"/>
              <a:buChar char="ü"/>
            </a:pPr>
            <a:r>
              <a:rPr lang="el-GR" altLang="el-GR" sz="2000"/>
              <a:t>και τους τρόπους δημιουργίας μοτίβων, σχημάτων και γραμμών φτιάχνοντας στέρεες επιφάνειες από μικρά κομμάτια.</a:t>
            </a:r>
          </a:p>
        </p:txBody>
      </p:sp>
      <p:sp>
        <p:nvSpPr>
          <p:cNvPr id="3" name="2 - Θέση ημερομηνίας">
            <a:extLst>
              <a:ext uri="{FF2B5EF4-FFF2-40B4-BE49-F238E27FC236}">
                <a16:creationId xmlns:a16="http://schemas.microsoft.com/office/drawing/2014/main" id="{56692DA8-7F2F-4435-B296-8BA644BFCD41}"/>
              </a:ext>
            </a:extLst>
          </p:cNvPr>
          <p:cNvSpPr>
            <a:spLocks noGrp="1"/>
          </p:cNvSpPr>
          <p:nvPr>
            <p:ph type="dt" sz="quarter" idx="10"/>
          </p:nvPr>
        </p:nvSpPr>
        <p:spPr/>
        <p:txBody>
          <a:bodyPr/>
          <a:lstStyle/>
          <a:p>
            <a:pPr>
              <a:defRPr/>
            </a:pPr>
            <a:fld id="{8016507B-0CE9-4E35-93AD-F330A53908D4}" type="datetime1">
              <a:rPr lang="el-GR"/>
              <a:pPr>
                <a:defRPr/>
              </a:pPr>
              <a:t>22/12/2019</a:t>
            </a:fld>
            <a:endParaRPr lang="el-GR" dirty="0"/>
          </a:p>
        </p:txBody>
      </p:sp>
      <p:sp>
        <p:nvSpPr>
          <p:cNvPr id="4" name="3 - Θέση αριθμού διαφάνειας">
            <a:extLst>
              <a:ext uri="{FF2B5EF4-FFF2-40B4-BE49-F238E27FC236}">
                <a16:creationId xmlns:a16="http://schemas.microsoft.com/office/drawing/2014/main" id="{FF9BE92D-146B-47FC-992A-4B18C9466C5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A390386-6D34-4BED-A60C-86D53DE34705}" type="slidenum">
              <a:rPr lang="el-GR" altLang="el-GR">
                <a:solidFill>
                  <a:srgbClr val="D38E27"/>
                </a:solidFill>
              </a:rPr>
              <a:pPr eaLnBrk="1" hangingPunct="1"/>
              <a:t>20</a:t>
            </a:fld>
            <a:endParaRPr lang="el-GR" altLang="el-GR">
              <a:solidFill>
                <a:srgbClr val="D38E27"/>
              </a:solidFill>
            </a:endParaRPr>
          </a:p>
        </p:txBody>
      </p:sp>
      <p:sp>
        <p:nvSpPr>
          <p:cNvPr id="5" name="4 - Θέση υποσέλιδου">
            <a:extLst>
              <a:ext uri="{FF2B5EF4-FFF2-40B4-BE49-F238E27FC236}">
                <a16:creationId xmlns:a16="http://schemas.microsoft.com/office/drawing/2014/main" id="{A24699BC-BA95-4B2C-AEF4-CBA9CBCA9DAA}"/>
              </a:ext>
            </a:extLst>
          </p:cNvPr>
          <p:cNvSpPr>
            <a:spLocks noGrp="1"/>
          </p:cNvSpPr>
          <p:nvPr>
            <p:ph type="ftr" sz="quarter" idx="11"/>
          </p:nvPr>
        </p:nvSpPr>
        <p:spPr/>
        <p:txBody>
          <a:bodyPr/>
          <a:lstStyle/>
          <a:p>
            <a:pPr>
              <a:defRPr/>
            </a:pPr>
            <a:r>
              <a:rPr lang="el-GR"/>
              <a:t>Παναγιώτα Στράτη</a:t>
            </a: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B244C185-3149-47C7-89ED-096C7B90C64E}"/>
              </a:ext>
            </a:extLst>
          </p:cNvPr>
          <p:cNvSpPr>
            <a:spLocks noGrp="1"/>
          </p:cNvSpPr>
          <p:nvPr>
            <p:ph type="title"/>
          </p:nvPr>
        </p:nvSpPr>
        <p:spPr/>
        <p:txBody>
          <a:bodyPr>
            <a:normAutofit fontScale="90000"/>
          </a:bodyPr>
          <a:lstStyle/>
          <a:p>
            <a:pPr>
              <a:defRPr/>
            </a:pPr>
            <a:r>
              <a:rPr lang="el-GR" dirty="0"/>
              <a:t>Παιχνίδι και ανάπτυξη των επικοινωνιακών δεξιοτήτων.</a:t>
            </a:r>
          </a:p>
        </p:txBody>
      </p:sp>
      <p:sp>
        <p:nvSpPr>
          <p:cNvPr id="30723" name="2 - Θέση περιεχομένου">
            <a:extLst>
              <a:ext uri="{FF2B5EF4-FFF2-40B4-BE49-F238E27FC236}">
                <a16:creationId xmlns:a16="http://schemas.microsoft.com/office/drawing/2014/main" id="{7165B697-25D1-46BB-9744-8BF66346344F}"/>
              </a:ext>
            </a:extLst>
          </p:cNvPr>
          <p:cNvSpPr>
            <a:spLocks noGrp="1"/>
          </p:cNvSpPr>
          <p:nvPr>
            <p:ph idx="1"/>
          </p:nvPr>
        </p:nvSpPr>
        <p:spPr/>
        <p:txBody>
          <a:bodyPr/>
          <a:lstStyle/>
          <a:p>
            <a:r>
              <a:rPr lang="el-GR" altLang="el-GR" sz="2400" b="1">
                <a:solidFill>
                  <a:srgbClr val="C00000"/>
                </a:solidFill>
              </a:rPr>
              <a:t>Οι επικοινωνιακές δεξιότητες</a:t>
            </a:r>
            <a:r>
              <a:rPr lang="el-GR" altLang="el-GR" sz="2400"/>
              <a:t>, η ικανότητα κάποιου να επικοινωνεί και να ανταλλάσσει πληροφορίες με σαφήνεια και με ποικίλους τρόπους αποτελούν θεμελιώδη στοιχεία της προσωπικής, της κοινωνικής και της ακαδημαϊκής ζωής του ατόμου.</a:t>
            </a:r>
            <a:endParaRPr lang="en-US" altLang="el-GR" sz="2400"/>
          </a:p>
          <a:p>
            <a:pPr>
              <a:buFont typeface="Wingdings 2" panose="05020102010507070707" pitchFamily="18" charset="2"/>
              <a:buBlip>
                <a:blip r:embed="rId2"/>
              </a:buBlip>
            </a:pPr>
            <a:r>
              <a:rPr lang="el-GR" altLang="el-GR" sz="2400"/>
              <a:t> </a:t>
            </a:r>
            <a:r>
              <a:rPr lang="el-GR" altLang="el-GR" sz="2400" u="sng"/>
              <a:t>Η επικοινωνία μπορεί να πάρει πολλές μορφές</a:t>
            </a:r>
            <a:r>
              <a:rPr lang="en-US" altLang="el-GR" sz="2400" u="sng"/>
              <a:t>:</a:t>
            </a:r>
          </a:p>
          <a:p>
            <a:pPr>
              <a:buFont typeface="Wingdings 2" panose="05020102010507070707" pitchFamily="18" charset="2"/>
              <a:buBlip>
                <a:blip r:embed="rId2"/>
              </a:buBlip>
            </a:pPr>
            <a:r>
              <a:rPr lang="el-GR" altLang="el-GR" sz="2400"/>
              <a:t>λεκτική και μη λεκτική</a:t>
            </a:r>
            <a:endParaRPr lang="en-US" altLang="el-GR" sz="2400"/>
          </a:p>
          <a:p>
            <a:pPr>
              <a:buFont typeface="Wingdings 2" panose="05020102010507070707" pitchFamily="18" charset="2"/>
              <a:buBlip>
                <a:blip r:embed="rId2"/>
              </a:buBlip>
            </a:pPr>
            <a:r>
              <a:rPr lang="el-GR" altLang="el-GR" sz="2400"/>
              <a:t> να γίνει με ποικίλα μέσα όπως η ανθρώπινη αλληλεπίδραση, τα ηλεκτρονικά μέσα, τα Μέσα Μαζικής Ενημέρωσης</a:t>
            </a:r>
            <a:endParaRPr lang="en-US" altLang="el-GR" sz="2400"/>
          </a:p>
          <a:p>
            <a:pPr>
              <a:buFont typeface="Wingdings 2" panose="05020102010507070707" pitchFamily="18" charset="2"/>
              <a:buBlip>
                <a:blip r:embed="rId2"/>
              </a:buBlip>
            </a:pPr>
            <a:r>
              <a:rPr lang="el-GR" altLang="el-GR" sz="2400"/>
              <a:t> και μπορεί να είναι είτε ατομική είτε αμοιβαία δραστηριότητα.</a:t>
            </a:r>
          </a:p>
        </p:txBody>
      </p:sp>
      <p:sp>
        <p:nvSpPr>
          <p:cNvPr id="4" name="3 - Θέση ημερομηνίας">
            <a:extLst>
              <a:ext uri="{FF2B5EF4-FFF2-40B4-BE49-F238E27FC236}">
                <a16:creationId xmlns:a16="http://schemas.microsoft.com/office/drawing/2014/main" id="{CD6A0C86-D309-421E-B3A1-C82C7A7B0A8D}"/>
              </a:ext>
            </a:extLst>
          </p:cNvPr>
          <p:cNvSpPr>
            <a:spLocks noGrp="1"/>
          </p:cNvSpPr>
          <p:nvPr>
            <p:ph type="dt" sz="quarter" idx="10"/>
          </p:nvPr>
        </p:nvSpPr>
        <p:spPr/>
        <p:txBody>
          <a:bodyPr/>
          <a:lstStyle/>
          <a:p>
            <a:pPr>
              <a:defRPr/>
            </a:pPr>
            <a:fld id="{BF3CF3F6-404D-4512-928E-566BCD91549F}" type="datetime1">
              <a:rPr lang="el-GR"/>
              <a:pPr>
                <a:defRPr/>
              </a:pPr>
              <a:t>22/12/2019</a:t>
            </a:fld>
            <a:endParaRPr lang="el-GR" dirty="0"/>
          </a:p>
        </p:txBody>
      </p:sp>
      <p:sp>
        <p:nvSpPr>
          <p:cNvPr id="5" name="4 - Θέση αριθμού διαφάνειας">
            <a:extLst>
              <a:ext uri="{FF2B5EF4-FFF2-40B4-BE49-F238E27FC236}">
                <a16:creationId xmlns:a16="http://schemas.microsoft.com/office/drawing/2014/main" id="{8ED27702-AE90-4C81-8C47-01CE17375DC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CCD9D8C-1ADB-4F6C-B323-145A29896CBA}" type="slidenum">
              <a:rPr lang="el-GR" altLang="el-GR">
                <a:solidFill>
                  <a:srgbClr val="D38E27"/>
                </a:solidFill>
              </a:rPr>
              <a:pPr eaLnBrk="1" hangingPunct="1"/>
              <a:t>21</a:t>
            </a:fld>
            <a:endParaRPr lang="el-GR" altLang="el-GR">
              <a:solidFill>
                <a:srgbClr val="D38E27"/>
              </a:solidFill>
            </a:endParaRPr>
          </a:p>
        </p:txBody>
      </p:sp>
      <p:sp>
        <p:nvSpPr>
          <p:cNvPr id="6" name="5 - Θέση υποσέλιδου">
            <a:extLst>
              <a:ext uri="{FF2B5EF4-FFF2-40B4-BE49-F238E27FC236}">
                <a16:creationId xmlns:a16="http://schemas.microsoft.com/office/drawing/2014/main" id="{8DAD12BA-0B88-41BA-A8EC-830EE3826421}"/>
              </a:ext>
            </a:extLst>
          </p:cNvPr>
          <p:cNvSpPr>
            <a:spLocks noGrp="1"/>
          </p:cNvSpPr>
          <p:nvPr>
            <p:ph type="ftr" sz="quarter" idx="11"/>
          </p:nvPr>
        </p:nvSpPr>
        <p:spPr/>
        <p:txBody>
          <a:bodyPr/>
          <a:lstStyle/>
          <a:p>
            <a:pPr>
              <a:defRPr/>
            </a:pPr>
            <a:r>
              <a:rPr lang="el-GR"/>
              <a:t>Παναγιώτα Στράτη</a:t>
            </a: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a:extLst>
              <a:ext uri="{FF2B5EF4-FFF2-40B4-BE49-F238E27FC236}">
                <a16:creationId xmlns:a16="http://schemas.microsoft.com/office/drawing/2014/main" id="{29CC857E-C8B4-4A57-AB40-28ED44BF2EF1}"/>
              </a:ext>
            </a:extLst>
          </p:cNvPr>
          <p:cNvSpPr/>
          <p:nvPr/>
        </p:nvSpPr>
        <p:spPr>
          <a:xfrm>
            <a:off x="1301750" y="1025525"/>
            <a:ext cx="10641013" cy="5632450"/>
          </a:xfrm>
          <a:prstGeom prst="rect">
            <a:avLst/>
          </a:prstGeom>
          <a:ln w="57150">
            <a:solidFill>
              <a:schemeClr val="bg1"/>
            </a:solidFill>
          </a:ln>
        </p:spPr>
        <p:txBody>
          <a:bodyPr>
            <a:spAutoFit/>
          </a:bodyPr>
          <a:lstStyle/>
          <a:p>
            <a:pPr algn="just">
              <a:lnSpc>
                <a:spcPct val="150000"/>
              </a:lnSpc>
              <a:defRPr/>
            </a:pPr>
            <a:r>
              <a:rPr lang="el-GR" sz="2400" u="sng" dirty="0">
                <a:latin typeface="Arial" charset="0"/>
                <a:cs typeface="Arial" charset="0"/>
              </a:rPr>
              <a:t>Το παιχνίδι ρόλων </a:t>
            </a:r>
            <a:r>
              <a:rPr lang="el-GR" sz="2400" dirty="0">
                <a:latin typeface="Arial" charset="0"/>
                <a:cs typeface="Arial" charset="0"/>
              </a:rPr>
              <a:t>είναι το τέλειο όχημα προκειμένου οι μαθητές να εξερευνήσουν πολλές πτυχές της λεκτικής επικοινωνίας.</a:t>
            </a:r>
          </a:p>
          <a:p>
            <a:pPr algn="just">
              <a:lnSpc>
                <a:spcPct val="150000"/>
              </a:lnSpc>
              <a:defRPr/>
            </a:pPr>
            <a:r>
              <a:rPr lang="el-GR" sz="2400" dirty="0">
                <a:latin typeface="Arial" charset="0"/>
                <a:cs typeface="Arial" charset="0"/>
              </a:rPr>
              <a:t> Το παιχνίδι ρόλων χρησιμοποιείται περιγράψει κάθε τύπο παιχνιδιού προσποίησης, φαντασίας ή κοινωνικό - δραματικού και αποτελεί μέρος του </a:t>
            </a:r>
            <a:r>
              <a:rPr lang="el-GR" sz="2400" dirty="0" err="1">
                <a:latin typeface="Arial" charset="0"/>
                <a:cs typeface="Arial" charset="0"/>
              </a:rPr>
              <a:t>επιστημικού</a:t>
            </a:r>
            <a:r>
              <a:rPr lang="el-GR" sz="2400" dirty="0">
                <a:latin typeface="Arial" charset="0"/>
                <a:cs typeface="Arial" charset="0"/>
              </a:rPr>
              <a:t> παιχνιδιού.</a:t>
            </a:r>
          </a:p>
          <a:p>
            <a:pPr algn="just">
              <a:lnSpc>
                <a:spcPct val="150000"/>
              </a:lnSpc>
              <a:defRPr/>
            </a:pPr>
            <a:r>
              <a:rPr lang="el-GR" sz="2400" dirty="0">
                <a:latin typeface="Arial" charset="0"/>
                <a:cs typeface="Arial" charset="0"/>
              </a:rPr>
              <a:t> Αυτό περιλαμβάνει τη μίμηση πραγμάτων ή φανταστικών γεγονότων η οποία επιτρέπει σε ένα παιδί ή μία ομάδα παιδιών να </a:t>
            </a:r>
            <a:r>
              <a:rPr lang="el-GR" sz="2400" dirty="0" err="1">
                <a:latin typeface="Arial" charset="0"/>
                <a:cs typeface="Arial" charset="0"/>
              </a:rPr>
              <a:t>εκδραματίσουν</a:t>
            </a:r>
            <a:r>
              <a:rPr lang="el-GR" sz="2400" dirty="0">
                <a:latin typeface="Arial" charset="0"/>
                <a:cs typeface="Arial" charset="0"/>
              </a:rPr>
              <a:t> καταστάσεις και να πειραματιστούν με τα γεγονότα, τη γλώσσα και τα συναισθήματα.</a:t>
            </a:r>
          </a:p>
          <a:p>
            <a:pPr algn="just">
              <a:lnSpc>
                <a:spcPct val="150000"/>
              </a:lnSpc>
              <a:defRPr/>
            </a:pPr>
            <a:r>
              <a:rPr lang="el-GR" sz="2400" dirty="0">
                <a:latin typeface="Arial" charset="0"/>
                <a:cs typeface="Arial" charset="0"/>
              </a:rPr>
              <a:t> </a:t>
            </a:r>
            <a:r>
              <a:rPr lang="el-GR" sz="2400" b="1" i="1" dirty="0">
                <a:solidFill>
                  <a:schemeClr val="accent1">
                    <a:lumMod val="75000"/>
                  </a:schemeClr>
                </a:solidFill>
                <a:latin typeface="Arial" charset="0"/>
                <a:cs typeface="Arial" charset="0"/>
              </a:rPr>
              <a:t>Το παιχνίδι ρόλων μπορεί να είναι αυθόρμητα ή περισσότερο σχεδιασμένο.</a:t>
            </a:r>
          </a:p>
        </p:txBody>
      </p:sp>
      <p:sp>
        <p:nvSpPr>
          <p:cNvPr id="3" name="2 - Στρογγυλεμένο ορθογώνιο">
            <a:extLst>
              <a:ext uri="{FF2B5EF4-FFF2-40B4-BE49-F238E27FC236}">
                <a16:creationId xmlns:a16="http://schemas.microsoft.com/office/drawing/2014/main" id="{24DD610A-439E-483B-8168-F912FBC8E8A2}"/>
              </a:ext>
            </a:extLst>
          </p:cNvPr>
          <p:cNvSpPr/>
          <p:nvPr/>
        </p:nvSpPr>
        <p:spPr>
          <a:xfrm>
            <a:off x="1163638" y="222250"/>
            <a:ext cx="4710112" cy="5540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400" b="1" dirty="0"/>
              <a:t>Το Παιχνίδι Ρόλων</a:t>
            </a:r>
          </a:p>
        </p:txBody>
      </p:sp>
      <p:sp>
        <p:nvSpPr>
          <p:cNvPr id="4" name="3 - Ραβδωτό δεξιό βέλος">
            <a:extLst>
              <a:ext uri="{FF2B5EF4-FFF2-40B4-BE49-F238E27FC236}">
                <a16:creationId xmlns:a16="http://schemas.microsoft.com/office/drawing/2014/main" id="{F70BBF60-0BB6-45F7-BD14-838AC6603993}"/>
              </a:ext>
            </a:extLst>
          </p:cNvPr>
          <p:cNvSpPr/>
          <p:nvPr/>
        </p:nvSpPr>
        <p:spPr>
          <a:xfrm>
            <a:off x="387350" y="1204913"/>
            <a:ext cx="749300" cy="485775"/>
          </a:xfrm>
          <a:prstGeom prst="strip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5" name="4 - Ραβδωτό δεξιό βέλος">
            <a:extLst>
              <a:ext uri="{FF2B5EF4-FFF2-40B4-BE49-F238E27FC236}">
                <a16:creationId xmlns:a16="http://schemas.microsoft.com/office/drawing/2014/main" id="{20364EBA-4DC8-448E-9069-B081B1731640}"/>
              </a:ext>
            </a:extLst>
          </p:cNvPr>
          <p:cNvSpPr/>
          <p:nvPr/>
        </p:nvSpPr>
        <p:spPr>
          <a:xfrm>
            <a:off x="331788" y="2300288"/>
            <a:ext cx="749300" cy="484187"/>
          </a:xfrm>
          <a:prstGeom prst="strip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6" name="5 - Ραβδωτό δεξιό βέλος">
            <a:extLst>
              <a:ext uri="{FF2B5EF4-FFF2-40B4-BE49-F238E27FC236}">
                <a16:creationId xmlns:a16="http://schemas.microsoft.com/office/drawing/2014/main" id="{C2D10704-E842-4290-BD33-7F5353C2BA52}"/>
              </a:ext>
            </a:extLst>
          </p:cNvPr>
          <p:cNvSpPr/>
          <p:nvPr/>
        </p:nvSpPr>
        <p:spPr>
          <a:xfrm>
            <a:off x="387350" y="3921125"/>
            <a:ext cx="749300" cy="484188"/>
          </a:xfrm>
          <a:prstGeom prst="strip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7" name="6 - Ραβδωτό δεξιό βέλος">
            <a:extLst>
              <a:ext uri="{FF2B5EF4-FFF2-40B4-BE49-F238E27FC236}">
                <a16:creationId xmlns:a16="http://schemas.microsoft.com/office/drawing/2014/main" id="{1F56B7F1-7FA3-4AF8-A694-43FD09735A56}"/>
              </a:ext>
            </a:extLst>
          </p:cNvPr>
          <p:cNvSpPr/>
          <p:nvPr/>
        </p:nvSpPr>
        <p:spPr>
          <a:xfrm>
            <a:off x="387350" y="5486400"/>
            <a:ext cx="749300" cy="484188"/>
          </a:xfrm>
          <a:prstGeom prst="strip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8" name="7 - Θέση ημερομηνίας">
            <a:extLst>
              <a:ext uri="{FF2B5EF4-FFF2-40B4-BE49-F238E27FC236}">
                <a16:creationId xmlns:a16="http://schemas.microsoft.com/office/drawing/2014/main" id="{126E65F3-F8C7-4DCA-AEF3-C2AD287013F4}"/>
              </a:ext>
            </a:extLst>
          </p:cNvPr>
          <p:cNvSpPr>
            <a:spLocks noGrp="1"/>
          </p:cNvSpPr>
          <p:nvPr>
            <p:ph type="dt" sz="quarter" idx="10"/>
          </p:nvPr>
        </p:nvSpPr>
        <p:spPr/>
        <p:txBody>
          <a:bodyPr/>
          <a:lstStyle/>
          <a:p>
            <a:pPr>
              <a:defRPr/>
            </a:pPr>
            <a:fld id="{074D5BAC-1ACD-4CE7-935A-C600B21E4D96}" type="datetime1">
              <a:rPr lang="el-GR"/>
              <a:pPr>
                <a:defRPr/>
              </a:pPr>
              <a:t>22/12/2019</a:t>
            </a:fld>
            <a:endParaRPr lang="el-GR" dirty="0"/>
          </a:p>
        </p:txBody>
      </p:sp>
      <p:sp>
        <p:nvSpPr>
          <p:cNvPr id="9" name="8 - Θέση αριθμού διαφάνειας">
            <a:extLst>
              <a:ext uri="{FF2B5EF4-FFF2-40B4-BE49-F238E27FC236}">
                <a16:creationId xmlns:a16="http://schemas.microsoft.com/office/drawing/2014/main" id="{C2B797FB-D9DD-4FCA-9409-90A7EEC8A3C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6C81705-2652-410C-9EBC-393899A17CFE}" type="slidenum">
              <a:rPr lang="el-GR" altLang="el-GR">
                <a:solidFill>
                  <a:srgbClr val="D38E27"/>
                </a:solidFill>
              </a:rPr>
              <a:pPr eaLnBrk="1" hangingPunct="1"/>
              <a:t>22</a:t>
            </a:fld>
            <a:endParaRPr lang="el-GR" altLang="el-GR">
              <a:solidFill>
                <a:srgbClr val="D38E27"/>
              </a:solidFill>
            </a:endParaRPr>
          </a:p>
        </p:txBody>
      </p:sp>
      <p:sp>
        <p:nvSpPr>
          <p:cNvPr id="10" name="9 - Θέση υποσέλιδου">
            <a:extLst>
              <a:ext uri="{FF2B5EF4-FFF2-40B4-BE49-F238E27FC236}">
                <a16:creationId xmlns:a16="http://schemas.microsoft.com/office/drawing/2014/main" id="{15E54B2D-967F-4E08-9789-311F67707909}"/>
              </a:ext>
            </a:extLst>
          </p:cNvPr>
          <p:cNvSpPr>
            <a:spLocks noGrp="1"/>
          </p:cNvSpPr>
          <p:nvPr>
            <p:ph type="ftr" sz="quarter" idx="11"/>
          </p:nvPr>
        </p:nvSpPr>
        <p:spPr/>
        <p:txBody>
          <a:bodyPr/>
          <a:lstStyle/>
          <a:p>
            <a:pPr>
              <a:defRPr/>
            </a:pPr>
            <a:r>
              <a:rPr lang="el-GR"/>
              <a:t>Παναγιώτα Στράτη</a:t>
            </a: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 Ορθογώνιο">
            <a:extLst>
              <a:ext uri="{FF2B5EF4-FFF2-40B4-BE49-F238E27FC236}">
                <a16:creationId xmlns:a16="http://schemas.microsoft.com/office/drawing/2014/main" id="{0DFFC64B-AF6F-4AED-A8FE-DD3884A15FE9}"/>
              </a:ext>
            </a:extLst>
          </p:cNvPr>
          <p:cNvSpPr>
            <a:spLocks noChangeArrowheads="1"/>
          </p:cNvSpPr>
          <p:nvPr/>
        </p:nvSpPr>
        <p:spPr bwMode="auto">
          <a:xfrm>
            <a:off x="568325" y="498475"/>
            <a:ext cx="11139488" cy="5632450"/>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l-GR" altLang="el-GR" sz="2400" b="1"/>
              <a:t>Παιχνίδι και προαγωγή της ομαδικής εργασίας και της δημιουργικότητας </a:t>
            </a:r>
          </a:p>
          <a:p>
            <a:pPr eaLnBrk="1" hangingPunct="1"/>
            <a:endParaRPr lang="el-GR" altLang="el-GR" sz="2400"/>
          </a:p>
          <a:p>
            <a:pPr algn="just" eaLnBrk="1" hangingPunct="1"/>
            <a:r>
              <a:rPr lang="el-GR" altLang="el-GR" sz="2400"/>
              <a:t>Ο ρόλος των σχολείων στην κοινωνικοποίηση των παιδιών όλων των ηλικιών είναι καίριος, καθώς οι μαθητές συμμετέχουν στο κοινωνικό παιχνίδι παίζοντας μαζί για ένα συμφωνημένο σκοπό. </a:t>
            </a:r>
          </a:p>
          <a:p>
            <a:pPr algn="just" eaLnBrk="1" hangingPunct="1"/>
            <a:r>
              <a:rPr lang="el-GR" altLang="el-GR" sz="2400"/>
              <a:t>Αυτό το είδος του παιχνιδιού περιγράφεται επίσης και ως διασκεδαστικό παιχνίδι. </a:t>
            </a:r>
          </a:p>
          <a:p>
            <a:pPr algn="just" eaLnBrk="1" hangingPunct="1"/>
            <a:r>
              <a:rPr lang="el-GR" altLang="el-GR" sz="2400" u="sng"/>
              <a:t>Το κοινωνικό παιχνίδι επιτρέπει στα παιδιά να διερευνήσουν</a:t>
            </a:r>
            <a:r>
              <a:rPr lang="en-US" altLang="el-GR" sz="2400" u="sng"/>
              <a:t>:</a:t>
            </a:r>
          </a:p>
          <a:p>
            <a:pPr algn="just" eaLnBrk="1" hangingPunct="1">
              <a:buFontTx/>
              <a:buBlip>
                <a:blip r:embed="rId2"/>
              </a:buBlip>
            </a:pPr>
            <a:r>
              <a:rPr lang="el-GR" altLang="el-GR" sz="2400"/>
              <a:t> τις συμβάσεις σε αλληλεπίδραση με τους άλλους,</a:t>
            </a:r>
            <a:endParaRPr lang="en-US" altLang="el-GR" sz="2400"/>
          </a:p>
          <a:p>
            <a:pPr algn="just" eaLnBrk="1" hangingPunct="1">
              <a:buFontTx/>
              <a:buBlip>
                <a:blip r:embed="rId2"/>
              </a:buBlip>
            </a:pPr>
            <a:r>
              <a:rPr lang="el-GR" altLang="el-GR" sz="2400"/>
              <a:t> την εναλλαγή της σειράς,</a:t>
            </a:r>
            <a:endParaRPr lang="en-US" altLang="el-GR" sz="2400"/>
          </a:p>
          <a:p>
            <a:pPr algn="just" eaLnBrk="1" hangingPunct="1">
              <a:buFontTx/>
              <a:buBlip>
                <a:blip r:embed="rId2"/>
              </a:buBlip>
            </a:pPr>
            <a:r>
              <a:rPr lang="el-GR" altLang="el-GR" sz="2400"/>
              <a:t> τη συνεργασία</a:t>
            </a:r>
            <a:r>
              <a:rPr lang="en-US" altLang="el-GR" sz="2400"/>
              <a:t>,</a:t>
            </a:r>
          </a:p>
          <a:p>
            <a:pPr algn="just" eaLnBrk="1" hangingPunct="1">
              <a:buFontTx/>
              <a:buBlip>
                <a:blip r:embed="rId2"/>
              </a:buBlip>
            </a:pPr>
            <a:r>
              <a:rPr lang="el-GR" altLang="el-GR" sz="2400"/>
              <a:t>την αμοιβαιότητα,</a:t>
            </a:r>
            <a:endParaRPr lang="en-US" altLang="el-GR" sz="2400"/>
          </a:p>
          <a:p>
            <a:pPr algn="just" eaLnBrk="1" hangingPunct="1">
              <a:buFontTx/>
              <a:buBlip>
                <a:blip r:embed="rId2"/>
              </a:buBlip>
            </a:pPr>
            <a:r>
              <a:rPr lang="el-GR" altLang="el-GR" sz="2400"/>
              <a:t> το μοίρασμα,</a:t>
            </a:r>
            <a:endParaRPr lang="en-US" altLang="el-GR" sz="2400"/>
          </a:p>
          <a:p>
            <a:pPr algn="just" eaLnBrk="1" hangingPunct="1">
              <a:buFontTx/>
              <a:buBlip>
                <a:blip r:embed="rId2"/>
              </a:buBlip>
            </a:pPr>
            <a:r>
              <a:rPr lang="el-GR" altLang="el-GR" sz="2400"/>
              <a:t> την καθοδήγηση από τα ίδια και από άλλους, </a:t>
            </a:r>
            <a:endParaRPr lang="en-US" altLang="el-GR" sz="2400"/>
          </a:p>
          <a:p>
            <a:pPr algn="just" eaLnBrk="1" hangingPunct="1">
              <a:buFontTx/>
              <a:buBlip>
                <a:blip r:embed="rId2"/>
              </a:buBlip>
            </a:pPr>
            <a:r>
              <a:rPr lang="el-GR" altLang="el-GR" sz="2400"/>
              <a:t>την ανάπτυξη ιδεών</a:t>
            </a:r>
            <a:endParaRPr lang="en-US" altLang="el-GR" sz="2400"/>
          </a:p>
          <a:p>
            <a:pPr algn="just" eaLnBrk="1" hangingPunct="1">
              <a:buFontTx/>
              <a:buBlip>
                <a:blip r:embed="rId2"/>
              </a:buBlip>
            </a:pPr>
            <a:r>
              <a:rPr lang="el-GR" altLang="el-GR" sz="2400"/>
              <a:t> και τη χρήση προτύπων, αξιών και ηθικών κανόνων.</a:t>
            </a:r>
          </a:p>
        </p:txBody>
      </p:sp>
      <p:sp>
        <p:nvSpPr>
          <p:cNvPr id="3" name="2 - Θέση ημερομηνίας">
            <a:extLst>
              <a:ext uri="{FF2B5EF4-FFF2-40B4-BE49-F238E27FC236}">
                <a16:creationId xmlns:a16="http://schemas.microsoft.com/office/drawing/2014/main" id="{9B4C0D1E-C4D9-42BD-BF25-82D742998D8A}"/>
              </a:ext>
            </a:extLst>
          </p:cNvPr>
          <p:cNvSpPr>
            <a:spLocks noGrp="1"/>
          </p:cNvSpPr>
          <p:nvPr>
            <p:ph type="dt" sz="quarter" idx="10"/>
          </p:nvPr>
        </p:nvSpPr>
        <p:spPr/>
        <p:txBody>
          <a:bodyPr/>
          <a:lstStyle/>
          <a:p>
            <a:pPr>
              <a:defRPr/>
            </a:pPr>
            <a:fld id="{6A837D5F-48B1-481B-BB93-D560DD42A0E6}" type="datetime1">
              <a:rPr lang="el-GR"/>
              <a:pPr>
                <a:defRPr/>
              </a:pPr>
              <a:t>22/12/2019</a:t>
            </a:fld>
            <a:endParaRPr lang="el-GR" dirty="0"/>
          </a:p>
        </p:txBody>
      </p:sp>
      <p:sp>
        <p:nvSpPr>
          <p:cNvPr id="4" name="3 - Θέση αριθμού διαφάνειας">
            <a:extLst>
              <a:ext uri="{FF2B5EF4-FFF2-40B4-BE49-F238E27FC236}">
                <a16:creationId xmlns:a16="http://schemas.microsoft.com/office/drawing/2014/main" id="{FD5F184C-C70F-41B6-9E17-4303734A20F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9A1764E-DA46-4637-8D0D-AAA4D5F907E4}" type="slidenum">
              <a:rPr lang="el-GR" altLang="el-GR">
                <a:solidFill>
                  <a:srgbClr val="D38E27"/>
                </a:solidFill>
              </a:rPr>
              <a:pPr eaLnBrk="1" hangingPunct="1"/>
              <a:t>23</a:t>
            </a:fld>
            <a:endParaRPr lang="el-GR" altLang="el-GR">
              <a:solidFill>
                <a:srgbClr val="D38E27"/>
              </a:solidFill>
            </a:endParaRPr>
          </a:p>
        </p:txBody>
      </p:sp>
      <p:sp>
        <p:nvSpPr>
          <p:cNvPr id="5" name="4 - Θέση υποσέλιδου">
            <a:extLst>
              <a:ext uri="{FF2B5EF4-FFF2-40B4-BE49-F238E27FC236}">
                <a16:creationId xmlns:a16="http://schemas.microsoft.com/office/drawing/2014/main" id="{5CA8204B-BCB5-4BB8-B887-7A282DAD009A}"/>
              </a:ext>
            </a:extLst>
          </p:cNvPr>
          <p:cNvSpPr>
            <a:spLocks noGrp="1"/>
          </p:cNvSpPr>
          <p:nvPr>
            <p:ph type="ftr" sz="quarter" idx="11"/>
          </p:nvPr>
        </p:nvSpPr>
        <p:spPr/>
        <p:txBody>
          <a:bodyPr/>
          <a:lstStyle/>
          <a:p>
            <a:pPr>
              <a:defRPr/>
            </a:pPr>
            <a:r>
              <a:rPr lang="el-GR"/>
              <a:t>Παναγιώτα Στράτη</a:t>
            </a: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D0023D15-19D5-4C22-A258-33DE1643E1AD}"/>
              </a:ext>
            </a:extLst>
          </p:cNvPr>
          <p:cNvSpPr>
            <a:spLocks noGrp="1"/>
          </p:cNvSpPr>
          <p:nvPr>
            <p:ph type="title"/>
          </p:nvPr>
        </p:nvSpPr>
        <p:spPr/>
        <p:txBody>
          <a:bodyPr/>
          <a:lstStyle/>
          <a:p>
            <a:pPr>
              <a:defRPr/>
            </a:pPr>
            <a:r>
              <a:rPr lang="el-GR" altLang="el-GR" b="1" dirty="0"/>
              <a:t>οι </a:t>
            </a:r>
            <a:r>
              <a:rPr lang="el-GR" altLang="el-GR" b="1" dirty="0" err="1"/>
              <a:t>σχεσεισ</a:t>
            </a:r>
            <a:r>
              <a:rPr lang="el-GR" altLang="el-GR" b="1" dirty="0"/>
              <a:t> με </a:t>
            </a:r>
            <a:r>
              <a:rPr lang="el-GR" altLang="el-GR" b="1" dirty="0" err="1"/>
              <a:t>τουσ</a:t>
            </a:r>
            <a:r>
              <a:rPr lang="el-GR" altLang="el-GR" b="1" dirty="0"/>
              <a:t> </a:t>
            </a:r>
            <a:r>
              <a:rPr lang="el-GR" altLang="el-GR" b="1" dirty="0" err="1"/>
              <a:t>συνομηλικουσ</a:t>
            </a:r>
            <a:endParaRPr lang="el-GR" dirty="0"/>
          </a:p>
        </p:txBody>
      </p:sp>
      <p:sp>
        <p:nvSpPr>
          <p:cNvPr id="33795" name="2 - Θέση περιεχομένου">
            <a:extLst>
              <a:ext uri="{FF2B5EF4-FFF2-40B4-BE49-F238E27FC236}">
                <a16:creationId xmlns:a16="http://schemas.microsoft.com/office/drawing/2014/main" id="{79D3FCEA-7561-4666-A094-FCE4A55C6BA4}"/>
              </a:ext>
            </a:extLst>
          </p:cNvPr>
          <p:cNvSpPr>
            <a:spLocks noGrp="1"/>
          </p:cNvSpPr>
          <p:nvPr>
            <p:ph idx="1"/>
          </p:nvPr>
        </p:nvSpPr>
        <p:spPr/>
        <p:txBody>
          <a:bodyPr/>
          <a:lstStyle/>
          <a:p>
            <a:pPr>
              <a:lnSpc>
                <a:spcPct val="150000"/>
              </a:lnSpc>
            </a:pPr>
            <a:r>
              <a:rPr lang="el-GR" altLang="el-GR" sz="2400" b="1"/>
              <a:t>Η ενθάρρυνση της φιλίας από τους εκπαιδευτικούς προωθεί τη μελλοντική ανάπτυξη των παιδιών.</a:t>
            </a:r>
          </a:p>
          <a:p>
            <a:pPr>
              <a:lnSpc>
                <a:spcPct val="150000"/>
              </a:lnSpc>
            </a:pPr>
            <a:r>
              <a:rPr lang="el-GR" altLang="el-GR" sz="2400" b="1" i="1"/>
              <a:t>Οι σχέσεις μεταξύ συνομηλίκων είναι πολύ πιο σημαντικές, απ’ ότι οι σχέσεις ενήλικα-παιδιού και μπορούν να προκαλέσουν μοναδικές ευκαιρίες ανάπτυξης.</a:t>
            </a:r>
            <a:endParaRPr lang="en-US" altLang="el-GR" sz="2400" b="1" i="1"/>
          </a:p>
          <a:p>
            <a:pPr>
              <a:lnSpc>
                <a:spcPct val="150000"/>
              </a:lnSpc>
            </a:pPr>
            <a:r>
              <a:rPr lang="el-GR" altLang="el-GR" sz="2400" b="1"/>
              <a:t>Οι φιλίες που γίνονται σε αυτές τις ηλικίες είναι αυθεντικές.</a:t>
            </a:r>
            <a:endParaRPr lang="en-US" altLang="el-GR" sz="2400" b="1"/>
          </a:p>
          <a:p>
            <a:pPr>
              <a:lnSpc>
                <a:spcPct val="150000"/>
              </a:lnSpc>
            </a:pPr>
            <a:r>
              <a:rPr lang="el-GR" altLang="el-GR" sz="2400" b="1"/>
              <a:t>Οι φιλίες ωφελούν τα παιδιά παρέχοντας πολύπλοκες και προκλητικές εμπειρίες προωθώντας κοινωνική, συναισθηματική και γνωστική ανάπτυξη</a:t>
            </a:r>
            <a:r>
              <a:rPr lang="el-GR" altLang="el-GR" sz="2400"/>
              <a:t>.</a:t>
            </a:r>
          </a:p>
          <a:p>
            <a:pPr>
              <a:lnSpc>
                <a:spcPct val="150000"/>
              </a:lnSpc>
            </a:pPr>
            <a:endParaRPr lang="el-GR" altLang="el-GR" sz="2400" b="1"/>
          </a:p>
          <a:p>
            <a:endParaRPr lang="el-GR" altLang="el-GR" sz="2400" u="sng"/>
          </a:p>
        </p:txBody>
      </p:sp>
      <p:sp>
        <p:nvSpPr>
          <p:cNvPr id="4" name="3 - Θέση ημερομηνίας">
            <a:extLst>
              <a:ext uri="{FF2B5EF4-FFF2-40B4-BE49-F238E27FC236}">
                <a16:creationId xmlns:a16="http://schemas.microsoft.com/office/drawing/2014/main" id="{37461264-13E8-4AD5-9036-2AE5E3044F8F}"/>
              </a:ext>
            </a:extLst>
          </p:cNvPr>
          <p:cNvSpPr>
            <a:spLocks noGrp="1"/>
          </p:cNvSpPr>
          <p:nvPr>
            <p:ph type="dt" sz="quarter" idx="10"/>
          </p:nvPr>
        </p:nvSpPr>
        <p:spPr/>
        <p:txBody>
          <a:bodyPr/>
          <a:lstStyle/>
          <a:p>
            <a:pPr>
              <a:defRPr/>
            </a:pPr>
            <a:fld id="{883E2991-7950-4FF9-990C-CE21D45E7620}" type="datetime1">
              <a:rPr lang="el-GR"/>
              <a:pPr>
                <a:defRPr/>
              </a:pPr>
              <a:t>22/12/2019</a:t>
            </a:fld>
            <a:endParaRPr lang="el-GR" dirty="0"/>
          </a:p>
        </p:txBody>
      </p:sp>
      <p:sp>
        <p:nvSpPr>
          <p:cNvPr id="5" name="4 - Θέση αριθμού διαφάνειας">
            <a:extLst>
              <a:ext uri="{FF2B5EF4-FFF2-40B4-BE49-F238E27FC236}">
                <a16:creationId xmlns:a16="http://schemas.microsoft.com/office/drawing/2014/main" id="{361FC7EB-D944-49C0-83BB-EA03937A69D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EA1892B-4A34-4C64-BB43-A7196230E995}" type="slidenum">
              <a:rPr lang="el-GR" altLang="el-GR">
                <a:solidFill>
                  <a:srgbClr val="D38E27"/>
                </a:solidFill>
              </a:rPr>
              <a:pPr eaLnBrk="1" hangingPunct="1"/>
              <a:t>24</a:t>
            </a:fld>
            <a:endParaRPr lang="el-GR" altLang="el-GR">
              <a:solidFill>
                <a:srgbClr val="D38E27"/>
              </a:solidFill>
            </a:endParaRPr>
          </a:p>
        </p:txBody>
      </p:sp>
      <p:sp>
        <p:nvSpPr>
          <p:cNvPr id="6" name="5 - Θέση υποσέλιδου">
            <a:extLst>
              <a:ext uri="{FF2B5EF4-FFF2-40B4-BE49-F238E27FC236}">
                <a16:creationId xmlns:a16="http://schemas.microsoft.com/office/drawing/2014/main" id="{D1A17F41-54B2-4947-B089-91AB8D3B112F}"/>
              </a:ext>
            </a:extLst>
          </p:cNvPr>
          <p:cNvSpPr>
            <a:spLocks noGrp="1"/>
          </p:cNvSpPr>
          <p:nvPr>
            <p:ph type="ftr" sz="quarter" idx="11"/>
          </p:nvPr>
        </p:nvSpPr>
        <p:spPr/>
        <p:txBody>
          <a:bodyPr/>
          <a:lstStyle/>
          <a:p>
            <a:pPr>
              <a:defRPr/>
            </a:pPr>
            <a:r>
              <a:rPr lang="el-GR"/>
              <a:t>Παναγιώτα Στράτη</a:t>
            </a: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Στρογγυλεμένο ορθογώνιο">
            <a:extLst>
              <a:ext uri="{FF2B5EF4-FFF2-40B4-BE49-F238E27FC236}">
                <a16:creationId xmlns:a16="http://schemas.microsoft.com/office/drawing/2014/main" id="{48FFD573-8A1D-470F-BB0C-A1E8D61A57DC}"/>
              </a:ext>
            </a:extLst>
          </p:cNvPr>
          <p:cNvSpPr/>
          <p:nvPr/>
        </p:nvSpPr>
        <p:spPr>
          <a:xfrm>
            <a:off x="1441450" y="542925"/>
            <a:ext cx="9856788" cy="581183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el-GR" altLang="el-GR" sz="2400" b="1" dirty="0">
                <a:solidFill>
                  <a:schemeClr val="bg2">
                    <a:lumMod val="10000"/>
                  </a:schemeClr>
                </a:solidFill>
              </a:rPr>
              <a:t>Η συναισθηματική ανάπτυξη είναι ένα σημαντικό θεμέλιο για την ικανότητα των παιδιών να μαθαίνουν, να εξερευνούν και να αλληλεπιδρούν αποτελεσματικά με τους συμμαθητές τους.</a:t>
            </a:r>
          </a:p>
          <a:p>
            <a:pPr>
              <a:defRPr/>
            </a:pPr>
            <a:r>
              <a:rPr lang="el-GR" altLang="el-GR" sz="2400" b="1" dirty="0">
                <a:solidFill>
                  <a:schemeClr val="bg2">
                    <a:lumMod val="10000"/>
                  </a:schemeClr>
                </a:solidFill>
              </a:rPr>
              <a:t>Οι εκπαιδευτικοί θα πρέπει να χρησιμοποιούμε τεχνικές όπως</a:t>
            </a:r>
            <a:r>
              <a:rPr lang="en-US" altLang="el-GR" sz="2400" b="1" dirty="0">
                <a:solidFill>
                  <a:schemeClr val="bg2">
                    <a:lumMod val="10000"/>
                  </a:schemeClr>
                </a:solidFill>
              </a:rPr>
              <a:t>:</a:t>
            </a:r>
            <a:endParaRPr lang="el-GR" altLang="el-GR" sz="2400" b="1" dirty="0">
              <a:solidFill>
                <a:schemeClr val="bg2">
                  <a:lumMod val="10000"/>
                </a:schemeClr>
              </a:solidFill>
            </a:endParaRPr>
          </a:p>
          <a:p>
            <a:pPr lvl="1">
              <a:defRPr/>
            </a:pPr>
            <a:endParaRPr lang="en-US" altLang="el-GR" sz="2400" b="1" dirty="0">
              <a:solidFill>
                <a:schemeClr val="bg2">
                  <a:lumMod val="10000"/>
                </a:schemeClr>
              </a:solidFill>
            </a:endParaRPr>
          </a:p>
          <a:p>
            <a:pPr lvl="1">
              <a:buFontTx/>
              <a:buBlip>
                <a:blip r:embed="rId2"/>
              </a:buBlip>
              <a:defRPr/>
            </a:pPr>
            <a:r>
              <a:rPr lang="el-GR" altLang="el-GR" sz="2400" b="1" dirty="0">
                <a:solidFill>
                  <a:schemeClr val="bg2">
                    <a:lumMod val="10000"/>
                  </a:schemeClr>
                </a:solidFill>
              </a:rPr>
              <a:t>να αιτιολογήσουμε τα συναισθήματα του παιδιού</a:t>
            </a:r>
          </a:p>
          <a:p>
            <a:pPr lvl="1">
              <a:buFontTx/>
              <a:buBlip>
                <a:blip r:embed="rId2"/>
              </a:buBlip>
              <a:defRPr/>
            </a:pPr>
            <a:r>
              <a:rPr lang="el-GR" altLang="el-GR" sz="2400" b="1" dirty="0">
                <a:solidFill>
                  <a:schemeClr val="bg2">
                    <a:lumMod val="10000"/>
                  </a:schemeClr>
                </a:solidFill>
              </a:rPr>
              <a:t> να περιγράψουμε τα συναισθήματα, </a:t>
            </a:r>
          </a:p>
          <a:p>
            <a:pPr lvl="1">
              <a:buFontTx/>
              <a:buBlip>
                <a:blip r:embed="rId2"/>
              </a:buBlip>
              <a:defRPr/>
            </a:pPr>
            <a:r>
              <a:rPr lang="el-GR" altLang="el-GR" sz="2400" b="1" dirty="0">
                <a:solidFill>
                  <a:schemeClr val="bg2">
                    <a:lumMod val="10000"/>
                  </a:schemeClr>
                </a:solidFill>
              </a:rPr>
              <a:t>να ερμηνεύσουμε και να δώσουμε φωνή στα συναισθήματα των άλλων παιδιών, </a:t>
            </a:r>
          </a:p>
          <a:p>
            <a:pPr lvl="1">
              <a:buFontTx/>
              <a:buBlip>
                <a:blip r:embed="rId2"/>
              </a:buBlip>
              <a:defRPr/>
            </a:pPr>
            <a:r>
              <a:rPr lang="el-GR" altLang="el-GR" sz="2400" b="1" dirty="0">
                <a:solidFill>
                  <a:schemeClr val="bg2">
                    <a:lumMod val="10000"/>
                  </a:schemeClr>
                </a:solidFill>
              </a:rPr>
              <a:t>να σεβαστούμε τα συναισθήματα των άλλων και </a:t>
            </a:r>
          </a:p>
          <a:p>
            <a:pPr lvl="1">
              <a:buFontTx/>
              <a:buBlip>
                <a:blip r:embed="rId2"/>
              </a:buBlip>
              <a:defRPr/>
            </a:pPr>
            <a:r>
              <a:rPr lang="el-GR" altLang="el-GR" sz="2400" b="1" dirty="0">
                <a:solidFill>
                  <a:schemeClr val="bg2">
                    <a:lumMod val="10000"/>
                  </a:schemeClr>
                </a:solidFill>
              </a:rPr>
              <a:t>να δείξουμε </a:t>
            </a:r>
            <a:r>
              <a:rPr lang="el-GR" altLang="el-GR" sz="2400" b="1" dirty="0" err="1">
                <a:solidFill>
                  <a:schemeClr val="bg2">
                    <a:lumMod val="10000"/>
                  </a:schemeClr>
                </a:solidFill>
              </a:rPr>
              <a:t>ενσυναίσθηση</a:t>
            </a:r>
            <a:r>
              <a:rPr lang="el-GR" altLang="el-GR" sz="2400" b="1" dirty="0">
                <a:solidFill>
                  <a:schemeClr val="bg2">
                    <a:lumMod val="10000"/>
                  </a:schemeClr>
                </a:solidFill>
              </a:rPr>
              <a:t>, </a:t>
            </a:r>
          </a:p>
          <a:p>
            <a:pPr lvl="1">
              <a:buFontTx/>
              <a:buBlip>
                <a:blip r:embed="rId2"/>
              </a:buBlip>
              <a:defRPr/>
            </a:pPr>
            <a:r>
              <a:rPr lang="el-GR" altLang="el-GR" sz="2400" b="1" dirty="0">
                <a:solidFill>
                  <a:schemeClr val="bg2">
                    <a:lumMod val="10000"/>
                  </a:schemeClr>
                </a:solidFill>
              </a:rPr>
              <a:t>να αναγνωρίσουμε και να ενθαρρύνουμε κοινωνικές συμπεριφορές.</a:t>
            </a:r>
            <a:endParaRPr lang="en-US" altLang="el-GR" sz="2400" b="1" dirty="0">
              <a:solidFill>
                <a:schemeClr val="bg2">
                  <a:lumMod val="10000"/>
                </a:schemeClr>
              </a:solidFill>
            </a:endParaRPr>
          </a:p>
        </p:txBody>
      </p:sp>
      <p:sp>
        <p:nvSpPr>
          <p:cNvPr id="3" name="2 - Θέση ημερομηνίας">
            <a:extLst>
              <a:ext uri="{FF2B5EF4-FFF2-40B4-BE49-F238E27FC236}">
                <a16:creationId xmlns:a16="http://schemas.microsoft.com/office/drawing/2014/main" id="{BB2433EA-ADB2-44F8-94F5-7B7546C21E1B}"/>
              </a:ext>
            </a:extLst>
          </p:cNvPr>
          <p:cNvSpPr>
            <a:spLocks noGrp="1"/>
          </p:cNvSpPr>
          <p:nvPr>
            <p:ph type="dt" sz="quarter" idx="10"/>
          </p:nvPr>
        </p:nvSpPr>
        <p:spPr/>
        <p:txBody>
          <a:bodyPr/>
          <a:lstStyle/>
          <a:p>
            <a:pPr>
              <a:defRPr/>
            </a:pPr>
            <a:fld id="{E38D22D9-6CBF-4475-BADC-8742DC3A161A}" type="datetime1">
              <a:rPr lang="el-GR"/>
              <a:pPr>
                <a:defRPr/>
              </a:pPr>
              <a:t>22/12/2019</a:t>
            </a:fld>
            <a:endParaRPr lang="el-GR" dirty="0"/>
          </a:p>
        </p:txBody>
      </p:sp>
      <p:sp>
        <p:nvSpPr>
          <p:cNvPr id="4" name="3 - Θέση αριθμού διαφάνειας">
            <a:extLst>
              <a:ext uri="{FF2B5EF4-FFF2-40B4-BE49-F238E27FC236}">
                <a16:creationId xmlns:a16="http://schemas.microsoft.com/office/drawing/2014/main" id="{2232E354-C242-4F9A-B78B-847E4517BB3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8BA5AD2-B6BE-46B7-A980-631B3378A06E}" type="slidenum">
              <a:rPr lang="el-GR" altLang="el-GR">
                <a:solidFill>
                  <a:srgbClr val="D38E27"/>
                </a:solidFill>
              </a:rPr>
              <a:pPr eaLnBrk="1" hangingPunct="1"/>
              <a:t>25</a:t>
            </a:fld>
            <a:endParaRPr lang="el-GR" altLang="el-GR">
              <a:solidFill>
                <a:srgbClr val="D38E27"/>
              </a:solidFill>
            </a:endParaRPr>
          </a:p>
        </p:txBody>
      </p:sp>
      <p:sp>
        <p:nvSpPr>
          <p:cNvPr id="5" name="4 - Θέση υποσέλιδου">
            <a:extLst>
              <a:ext uri="{FF2B5EF4-FFF2-40B4-BE49-F238E27FC236}">
                <a16:creationId xmlns:a16="http://schemas.microsoft.com/office/drawing/2014/main" id="{874D9D9E-5CC0-4FA0-A334-23CF5A0725DA}"/>
              </a:ext>
            </a:extLst>
          </p:cNvPr>
          <p:cNvSpPr>
            <a:spLocks noGrp="1"/>
          </p:cNvSpPr>
          <p:nvPr>
            <p:ph type="ftr" sz="quarter" idx="11"/>
          </p:nvPr>
        </p:nvSpPr>
        <p:spPr/>
        <p:txBody>
          <a:bodyPr/>
          <a:lstStyle/>
          <a:p>
            <a:pPr>
              <a:defRPr/>
            </a:pPr>
            <a:r>
              <a:rPr lang="el-GR"/>
              <a:t>Παναγιώτα Στράτη</a:t>
            </a: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a:extLst>
              <a:ext uri="{FF2B5EF4-FFF2-40B4-BE49-F238E27FC236}">
                <a16:creationId xmlns:a16="http://schemas.microsoft.com/office/drawing/2014/main" id="{880FE198-37A2-4EC3-9D06-1C358E2C915D}"/>
              </a:ext>
            </a:extLst>
          </p:cNvPr>
          <p:cNvSpPr/>
          <p:nvPr/>
        </p:nvSpPr>
        <p:spPr>
          <a:xfrm>
            <a:off x="387350" y="331788"/>
            <a:ext cx="11128375" cy="6372225"/>
          </a:xfrm>
          <a:prstGeom prst="rect">
            <a:avLst/>
          </a:prstGeom>
          <a:ln w="57150">
            <a:solidFill>
              <a:srgbClr val="FFC000"/>
            </a:solidFill>
            <a:prstDash val="lgDashDot"/>
          </a:ln>
        </p:spPr>
        <p:txBody>
          <a:bodyPr>
            <a:spAutoFit/>
          </a:bodyPr>
          <a:lstStyle/>
          <a:p>
            <a:pPr algn="just">
              <a:lnSpc>
                <a:spcPct val="200000"/>
              </a:lnSpc>
              <a:buFontTx/>
              <a:buBlip>
                <a:blip r:embed="rId2"/>
              </a:buBlip>
              <a:defRPr/>
            </a:pPr>
            <a:r>
              <a:rPr lang="el-GR" altLang="el-GR" sz="2400" b="1" dirty="0">
                <a:solidFill>
                  <a:schemeClr val="bg2">
                    <a:lumMod val="10000"/>
                  </a:schemeClr>
                </a:solidFill>
              </a:rPr>
              <a:t>Η ανάπτυξη </a:t>
            </a:r>
            <a:r>
              <a:rPr lang="el-GR" altLang="el-GR" sz="2400" b="1" u="sng" dirty="0">
                <a:solidFill>
                  <a:schemeClr val="bg2">
                    <a:lumMod val="10000"/>
                  </a:schemeClr>
                </a:solidFill>
              </a:rPr>
              <a:t>κοινωνικής συμπεριφοράς και φιλίας των παιδιών</a:t>
            </a:r>
            <a:r>
              <a:rPr lang="el-GR" altLang="el-GR" sz="2400" b="1" dirty="0">
                <a:solidFill>
                  <a:schemeClr val="bg2">
                    <a:lumMod val="10000"/>
                  </a:schemeClr>
                </a:solidFill>
              </a:rPr>
              <a:t> είναι μια </a:t>
            </a:r>
            <a:r>
              <a:rPr lang="el-GR" altLang="el-GR" sz="2400" b="1" dirty="0">
                <a:solidFill>
                  <a:schemeClr val="accent1">
                    <a:lumMod val="75000"/>
                  </a:schemeClr>
                </a:solidFill>
              </a:rPr>
              <a:t>κυκλική διαδικασία: </a:t>
            </a:r>
            <a:r>
              <a:rPr lang="el-GR" altLang="el-GR" sz="2400" b="1" dirty="0">
                <a:solidFill>
                  <a:schemeClr val="bg2">
                    <a:lumMod val="10000"/>
                  </a:schemeClr>
                </a:solidFill>
              </a:rPr>
              <a:t>η κοινωνική συμπεριφορά οδηγεί στη φιλία και η φιλία είναι το πλαίσιο για την εκμάθηση κοινωνικής συμπεριφοράς. </a:t>
            </a:r>
          </a:p>
          <a:p>
            <a:pPr algn="just">
              <a:lnSpc>
                <a:spcPct val="200000"/>
              </a:lnSpc>
              <a:buFontTx/>
              <a:buBlip>
                <a:blip r:embed="rId2"/>
              </a:buBlip>
              <a:defRPr/>
            </a:pPr>
            <a:r>
              <a:rPr lang="el-GR" altLang="el-GR" sz="2400" b="1" dirty="0">
                <a:solidFill>
                  <a:schemeClr val="bg2">
                    <a:lumMod val="10000"/>
                  </a:schemeClr>
                </a:solidFill>
              </a:rPr>
              <a:t>Το να έχουν φιλίες και καλές σχέσεις με συνομήλικους, δίνει στα παιδιά </a:t>
            </a:r>
            <a:r>
              <a:rPr lang="el-GR" altLang="el-GR" sz="2400" b="1" dirty="0">
                <a:solidFill>
                  <a:schemeClr val="accent1">
                    <a:lumMod val="75000"/>
                  </a:schemeClr>
                </a:solidFill>
              </a:rPr>
              <a:t>ένα θετικό περιβάλλον για μάθηση </a:t>
            </a:r>
            <a:r>
              <a:rPr lang="el-GR" altLang="el-GR" sz="2400" b="1" dirty="0">
                <a:solidFill>
                  <a:schemeClr val="bg2">
                    <a:lumMod val="10000"/>
                  </a:schemeClr>
                </a:solidFill>
              </a:rPr>
              <a:t>- τα παιδιά μπορούν να μάθουν μεταξύ τους και να παρέχουν το ένα στο άλλο συνεργασία και συναισθηματική στήριξη.</a:t>
            </a:r>
            <a:endParaRPr lang="en-US" altLang="el-GR" sz="2400" b="1" dirty="0">
              <a:solidFill>
                <a:schemeClr val="bg2">
                  <a:lumMod val="10000"/>
                </a:schemeClr>
              </a:solidFill>
            </a:endParaRPr>
          </a:p>
          <a:p>
            <a:pPr>
              <a:lnSpc>
                <a:spcPct val="200000"/>
              </a:lnSpc>
              <a:defRPr/>
            </a:pPr>
            <a:endParaRPr lang="el-GR" altLang="el-GR" b="1" dirty="0">
              <a:solidFill>
                <a:srgbClr val="C00000"/>
              </a:solidFill>
            </a:endParaRPr>
          </a:p>
          <a:p>
            <a:pPr>
              <a:lnSpc>
                <a:spcPct val="200000"/>
              </a:lnSpc>
              <a:defRPr/>
            </a:pPr>
            <a:endParaRPr lang="en-US" altLang="el-GR" b="1" dirty="0">
              <a:solidFill>
                <a:srgbClr val="C00000"/>
              </a:solidFill>
            </a:endParaRPr>
          </a:p>
        </p:txBody>
      </p:sp>
      <p:sp>
        <p:nvSpPr>
          <p:cNvPr id="3" name="2 - Θέση ημερομηνίας">
            <a:extLst>
              <a:ext uri="{FF2B5EF4-FFF2-40B4-BE49-F238E27FC236}">
                <a16:creationId xmlns:a16="http://schemas.microsoft.com/office/drawing/2014/main" id="{A5C82BB3-1221-4574-98C0-3D28FCA52DE6}"/>
              </a:ext>
            </a:extLst>
          </p:cNvPr>
          <p:cNvSpPr>
            <a:spLocks noGrp="1"/>
          </p:cNvSpPr>
          <p:nvPr>
            <p:ph type="dt" sz="quarter" idx="10"/>
          </p:nvPr>
        </p:nvSpPr>
        <p:spPr/>
        <p:txBody>
          <a:bodyPr/>
          <a:lstStyle/>
          <a:p>
            <a:pPr>
              <a:defRPr/>
            </a:pPr>
            <a:fld id="{47651EBB-0A34-4F43-9EA3-64B7FA16AB97}" type="datetime1">
              <a:rPr lang="el-GR"/>
              <a:pPr>
                <a:defRPr/>
              </a:pPr>
              <a:t>22/12/2019</a:t>
            </a:fld>
            <a:endParaRPr lang="el-GR" dirty="0"/>
          </a:p>
        </p:txBody>
      </p:sp>
      <p:sp>
        <p:nvSpPr>
          <p:cNvPr id="4" name="3 - Θέση αριθμού διαφάνειας">
            <a:extLst>
              <a:ext uri="{FF2B5EF4-FFF2-40B4-BE49-F238E27FC236}">
                <a16:creationId xmlns:a16="http://schemas.microsoft.com/office/drawing/2014/main" id="{709E9CF1-6B27-4A2F-B65D-8BEFA717D5A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333600E-C4A0-4F14-B5E7-228277FBE2A6}" type="slidenum">
              <a:rPr lang="el-GR" altLang="el-GR">
                <a:solidFill>
                  <a:srgbClr val="D38E27"/>
                </a:solidFill>
              </a:rPr>
              <a:pPr eaLnBrk="1" hangingPunct="1"/>
              <a:t>26</a:t>
            </a:fld>
            <a:endParaRPr lang="el-GR" altLang="el-GR">
              <a:solidFill>
                <a:srgbClr val="D38E27"/>
              </a:solidFill>
            </a:endParaRPr>
          </a:p>
        </p:txBody>
      </p:sp>
      <p:sp>
        <p:nvSpPr>
          <p:cNvPr id="5" name="4 - Θέση υποσέλιδου">
            <a:extLst>
              <a:ext uri="{FF2B5EF4-FFF2-40B4-BE49-F238E27FC236}">
                <a16:creationId xmlns:a16="http://schemas.microsoft.com/office/drawing/2014/main" id="{BD6F51FD-927B-46F4-A4B7-28367BB5E062}"/>
              </a:ext>
            </a:extLst>
          </p:cNvPr>
          <p:cNvSpPr>
            <a:spLocks noGrp="1"/>
          </p:cNvSpPr>
          <p:nvPr>
            <p:ph type="ftr" sz="quarter" idx="11"/>
          </p:nvPr>
        </p:nvSpPr>
        <p:spPr/>
        <p:txBody>
          <a:bodyPr/>
          <a:lstStyle/>
          <a:p>
            <a:pPr>
              <a:defRPr/>
            </a:pPr>
            <a:r>
              <a:rPr lang="el-GR" dirty="0"/>
              <a:t>Παναγιώτα Στράτη</a:t>
            </a: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a:extLst>
              <a:ext uri="{FF2B5EF4-FFF2-40B4-BE49-F238E27FC236}">
                <a16:creationId xmlns:a16="http://schemas.microsoft.com/office/drawing/2014/main" id="{0278BFD8-3653-464A-AAD0-C17FB8B0C7EF}"/>
              </a:ext>
            </a:extLst>
          </p:cNvPr>
          <p:cNvSpPr/>
          <p:nvPr/>
        </p:nvSpPr>
        <p:spPr>
          <a:xfrm>
            <a:off x="1081088" y="955675"/>
            <a:ext cx="10237787" cy="4154488"/>
          </a:xfrm>
          <a:prstGeom prst="rect">
            <a:avLst/>
          </a:prstGeom>
          <a:solidFill>
            <a:schemeClr val="accent1">
              <a:lumMod val="40000"/>
              <a:lumOff val="60000"/>
            </a:schemeClr>
          </a:solidFill>
          <a:ln w="57150">
            <a:solidFill>
              <a:schemeClr val="tx1"/>
            </a:solidFill>
          </a:ln>
        </p:spPr>
        <p:txBody>
          <a:bodyPr>
            <a:spAutoFit/>
          </a:bodyPr>
          <a:lstStyle/>
          <a:p>
            <a:pPr algn="just">
              <a:defRPr/>
            </a:pPr>
            <a:r>
              <a:rPr lang="el-GR" sz="2400" u="sng" dirty="0">
                <a:latin typeface="Arial" charset="0"/>
                <a:cs typeface="Arial" charset="0"/>
              </a:rPr>
              <a:t>Οι εκπαιδευτικοί της πρωτοβάθμιας </a:t>
            </a:r>
            <a:r>
              <a:rPr lang="el-GR" sz="2400" dirty="0">
                <a:latin typeface="Arial" charset="0"/>
                <a:cs typeface="Arial" charset="0"/>
              </a:rPr>
              <a:t>εκπαίδευσης μπορούν να προσφέρουν ένα περιβάλλον παιχνιδιού στο οποίο το παιχνίδι μπορεί να χρησιμοποιηθεί ως όχημα για τη διευκόλυνση της μάθησης με στόχο όχι μόνο την ακαδημαϊκή επίτευξη αλλά και την προσωπική, κοινωνική, πνευματική, ηθική και πολιτισμική ανάπτυξη.</a:t>
            </a:r>
          </a:p>
          <a:p>
            <a:pPr algn="just">
              <a:defRPr/>
            </a:pPr>
            <a:endParaRPr lang="el-GR" sz="2400" dirty="0">
              <a:latin typeface="Arial" charset="0"/>
              <a:cs typeface="Arial" charset="0"/>
            </a:endParaRPr>
          </a:p>
          <a:p>
            <a:pPr algn="just">
              <a:defRPr/>
            </a:pPr>
            <a:r>
              <a:rPr lang="el-GR" sz="2400" dirty="0">
                <a:latin typeface="Arial" charset="0"/>
                <a:cs typeface="Arial" charset="0"/>
              </a:rPr>
              <a:t> Οι εμπειρίες στο πλαίσιο του προγράμματος σπουδών, η διερεύνηση στα μάθημα, η επίλυση προβλημάτων στα μαθηματικά, η επικοινωνία και το παιχνίδι ρόλων στη γλώσσα, η αξιοποίηση της φαντασίας και εργασία με θεματικές ενότητες </a:t>
            </a:r>
            <a:r>
              <a:rPr lang="el-GR" sz="2400" u="sng" dirty="0">
                <a:latin typeface="Arial" charset="0"/>
                <a:cs typeface="Arial" charset="0"/>
              </a:rPr>
              <a:t>μπορούν να ενταχθούν στην εκπαιδευτική διαδικασία  με το παιχνίδι.</a:t>
            </a:r>
          </a:p>
        </p:txBody>
      </p:sp>
      <p:sp>
        <p:nvSpPr>
          <p:cNvPr id="3" name="2 - Θέση ημερομηνίας">
            <a:extLst>
              <a:ext uri="{FF2B5EF4-FFF2-40B4-BE49-F238E27FC236}">
                <a16:creationId xmlns:a16="http://schemas.microsoft.com/office/drawing/2014/main" id="{56D83112-927C-470F-AE01-FBF1E87F6EA1}"/>
              </a:ext>
            </a:extLst>
          </p:cNvPr>
          <p:cNvSpPr>
            <a:spLocks noGrp="1"/>
          </p:cNvSpPr>
          <p:nvPr>
            <p:ph type="dt" sz="quarter" idx="10"/>
          </p:nvPr>
        </p:nvSpPr>
        <p:spPr/>
        <p:txBody>
          <a:bodyPr/>
          <a:lstStyle/>
          <a:p>
            <a:pPr>
              <a:defRPr/>
            </a:pPr>
            <a:fld id="{6E96ED43-AF47-43C0-A878-0E87C9381C00}" type="datetime1">
              <a:rPr lang="el-GR"/>
              <a:pPr>
                <a:defRPr/>
              </a:pPr>
              <a:t>22/12/2019</a:t>
            </a:fld>
            <a:endParaRPr lang="el-GR" dirty="0"/>
          </a:p>
        </p:txBody>
      </p:sp>
      <p:sp>
        <p:nvSpPr>
          <p:cNvPr id="4" name="3 - Θέση αριθμού διαφάνειας">
            <a:extLst>
              <a:ext uri="{FF2B5EF4-FFF2-40B4-BE49-F238E27FC236}">
                <a16:creationId xmlns:a16="http://schemas.microsoft.com/office/drawing/2014/main" id="{B20803C8-B998-42BA-8DA2-3222A755F7C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6DE9523-F156-46C4-ABE5-F757024C3723}" type="slidenum">
              <a:rPr lang="el-GR" altLang="el-GR">
                <a:solidFill>
                  <a:srgbClr val="D38E27"/>
                </a:solidFill>
              </a:rPr>
              <a:pPr eaLnBrk="1" hangingPunct="1"/>
              <a:t>27</a:t>
            </a:fld>
            <a:endParaRPr lang="el-GR" altLang="el-GR">
              <a:solidFill>
                <a:srgbClr val="D38E27"/>
              </a:solidFill>
            </a:endParaRPr>
          </a:p>
        </p:txBody>
      </p:sp>
      <p:sp>
        <p:nvSpPr>
          <p:cNvPr id="5" name="4 - Θέση υποσέλιδου">
            <a:extLst>
              <a:ext uri="{FF2B5EF4-FFF2-40B4-BE49-F238E27FC236}">
                <a16:creationId xmlns:a16="http://schemas.microsoft.com/office/drawing/2014/main" id="{33BCC8B9-6775-47F3-AB0F-67AD79CFE8DD}"/>
              </a:ext>
            </a:extLst>
          </p:cNvPr>
          <p:cNvSpPr>
            <a:spLocks noGrp="1"/>
          </p:cNvSpPr>
          <p:nvPr>
            <p:ph type="ftr" sz="quarter" idx="11"/>
          </p:nvPr>
        </p:nvSpPr>
        <p:spPr/>
        <p:txBody>
          <a:bodyPr/>
          <a:lstStyle/>
          <a:p>
            <a:pPr>
              <a:defRPr/>
            </a:pPr>
            <a:r>
              <a:rPr lang="el-GR"/>
              <a:t>Παναγιώτα Στράτη</a:t>
            </a: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1B453B3A-6185-4A03-AAC4-A79AD6618C22}"/>
              </a:ext>
            </a:extLst>
          </p:cNvPr>
          <p:cNvSpPr>
            <a:spLocks noGrp="1"/>
          </p:cNvSpPr>
          <p:nvPr>
            <p:ph type="title"/>
          </p:nvPr>
        </p:nvSpPr>
        <p:spPr/>
        <p:txBody>
          <a:bodyPr>
            <a:normAutofit fontScale="90000"/>
          </a:bodyPr>
          <a:lstStyle/>
          <a:p>
            <a:pPr>
              <a:defRPr/>
            </a:pPr>
            <a:r>
              <a:rPr lang="el-GR" dirty="0"/>
              <a:t>Το </a:t>
            </a:r>
            <a:r>
              <a:rPr lang="el-GR" dirty="0" err="1"/>
              <a:t>Διαθεματικ</a:t>
            </a:r>
            <a:r>
              <a:rPr lang="en-US" dirty="0"/>
              <a:t>o</a:t>
            </a:r>
            <a:r>
              <a:rPr lang="el-GR" dirty="0"/>
              <a:t> </a:t>
            </a:r>
            <a:r>
              <a:rPr lang="el-GR" dirty="0" err="1"/>
              <a:t>Ενια</a:t>
            </a:r>
            <a:r>
              <a:rPr lang="en-US" dirty="0" err="1"/>
              <a:t>i</a:t>
            </a:r>
            <a:r>
              <a:rPr lang="el-GR" dirty="0"/>
              <a:t>ο </a:t>
            </a:r>
            <a:r>
              <a:rPr lang="el-GR" dirty="0" err="1"/>
              <a:t>Πλ</a:t>
            </a:r>
            <a:r>
              <a:rPr lang="en-US" dirty="0" err="1"/>
              <a:t>ai</a:t>
            </a:r>
            <a:r>
              <a:rPr lang="el-GR" dirty="0" err="1"/>
              <a:t>σιο</a:t>
            </a:r>
            <a:r>
              <a:rPr lang="el-GR" dirty="0"/>
              <a:t> </a:t>
            </a:r>
            <a:r>
              <a:rPr lang="el-GR" dirty="0" err="1"/>
              <a:t>Προγραμμ</a:t>
            </a:r>
            <a:r>
              <a:rPr lang="en-US" dirty="0"/>
              <a:t>a</a:t>
            </a:r>
            <a:r>
              <a:rPr lang="el-GR" dirty="0"/>
              <a:t>των </a:t>
            </a:r>
            <a:r>
              <a:rPr lang="el-GR" dirty="0" err="1"/>
              <a:t>Σπουδων</a:t>
            </a:r>
            <a:endParaRPr lang="el-GR" dirty="0"/>
          </a:p>
        </p:txBody>
      </p:sp>
      <p:sp>
        <p:nvSpPr>
          <p:cNvPr id="37891" name="2 - Θέση περιεχομένου">
            <a:extLst>
              <a:ext uri="{FF2B5EF4-FFF2-40B4-BE49-F238E27FC236}">
                <a16:creationId xmlns:a16="http://schemas.microsoft.com/office/drawing/2014/main" id="{1579D153-58F8-4451-B795-63D596B5E3F1}"/>
              </a:ext>
            </a:extLst>
          </p:cNvPr>
          <p:cNvSpPr>
            <a:spLocks noGrp="1"/>
          </p:cNvSpPr>
          <p:nvPr>
            <p:ph idx="1"/>
          </p:nvPr>
        </p:nvSpPr>
        <p:spPr/>
        <p:txBody>
          <a:bodyPr/>
          <a:lstStyle/>
          <a:p>
            <a:pPr algn="just">
              <a:lnSpc>
                <a:spcPct val="150000"/>
              </a:lnSpc>
            </a:pPr>
            <a:r>
              <a:rPr lang="el-GR" altLang="el-GR" sz="2400" b="1"/>
              <a:t>Το Διαθεματικό Ενιαίο Πλαίσιο Προγραμμάτων Σπουδών του Νηπιαγωγείου (Δ.Ε.Π.Π.Σ) </a:t>
            </a:r>
            <a:r>
              <a:rPr lang="el-GR" altLang="el-GR" sz="2400"/>
              <a:t>του 2003 έχει ως κύριο σκοπό την προαγωγή της ολόπλευρης ανάπτυξης των παιδιών (</a:t>
            </a:r>
            <a:r>
              <a:rPr lang="el-GR" altLang="el-GR" sz="2400" u="sng"/>
              <a:t>σωματική, συναισθηματική, νοητική και κοινωνική</a:t>
            </a:r>
            <a:r>
              <a:rPr lang="el-GR" altLang="el-GR" sz="2400"/>
              <a:t>) μέσα στο πλαίσιο των ευρύτερων στόχων της πρωτοβάθμιας και της δευτεροβάθμιας εκπαίδευσης. </a:t>
            </a:r>
            <a:endParaRPr lang="en-US" altLang="el-GR" sz="2400"/>
          </a:p>
          <a:p>
            <a:pPr algn="just">
              <a:lnSpc>
                <a:spcPct val="150000"/>
              </a:lnSpc>
            </a:pPr>
            <a:r>
              <a:rPr lang="el-GR" altLang="el-GR" sz="2400" b="1"/>
              <a:t>Το παιχνίδι καταλαμβάνει το μεγαλύτερο μέρος της ζωής του παιδιού προσχολικής ηλικίας </a:t>
            </a:r>
            <a:r>
              <a:rPr lang="el-GR" altLang="el-GR" sz="2400"/>
              <a:t>και είναι το όχημα με το οποίο το παιδί γνωρίζει τον εαυτό του και τις δυνατότητές του, κοινωνικοποιείται, μαθαίνει να υπακούει σε κανόνες, να συνεργάζεται και να αναλαμβάνει ευθύνες. </a:t>
            </a:r>
          </a:p>
        </p:txBody>
      </p:sp>
      <p:sp>
        <p:nvSpPr>
          <p:cNvPr id="13" name="12 - Δεξιό βέλος">
            <a:extLst>
              <a:ext uri="{FF2B5EF4-FFF2-40B4-BE49-F238E27FC236}">
                <a16:creationId xmlns:a16="http://schemas.microsoft.com/office/drawing/2014/main" id="{E22D06C3-9974-4A0C-A863-1F2E95B9175F}"/>
              </a:ext>
            </a:extLst>
          </p:cNvPr>
          <p:cNvSpPr/>
          <p:nvPr/>
        </p:nvSpPr>
        <p:spPr>
          <a:xfrm>
            <a:off x="166688" y="4502150"/>
            <a:ext cx="677862" cy="5127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4" name="13 - Θέση ημερομηνίας">
            <a:extLst>
              <a:ext uri="{FF2B5EF4-FFF2-40B4-BE49-F238E27FC236}">
                <a16:creationId xmlns:a16="http://schemas.microsoft.com/office/drawing/2014/main" id="{825EBA82-C259-4F11-879F-C19050B9A8F1}"/>
              </a:ext>
            </a:extLst>
          </p:cNvPr>
          <p:cNvSpPr>
            <a:spLocks noGrp="1"/>
          </p:cNvSpPr>
          <p:nvPr>
            <p:ph type="dt" sz="quarter" idx="10"/>
          </p:nvPr>
        </p:nvSpPr>
        <p:spPr/>
        <p:txBody>
          <a:bodyPr/>
          <a:lstStyle/>
          <a:p>
            <a:pPr>
              <a:defRPr/>
            </a:pPr>
            <a:fld id="{D23F9BF2-D467-4EBD-9472-B1EC9BD08100}" type="datetime1">
              <a:rPr lang="el-GR"/>
              <a:pPr>
                <a:defRPr/>
              </a:pPr>
              <a:t>22/12/2019</a:t>
            </a:fld>
            <a:endParaRPr lang="el-GR" dirty="0"/>
          </a:p>
        </p:txBody>
      </p:sp>
      <p:sp>
        <p:nvSpPr>
          <p:cNvPr id="15" name="14 - Θέση αριθμού διαφάνειας">
            <a:extLst>
              <a:ext uri="{FF2B5EF4-FFF2-40B4-BE49-F238E27FC236}">
                <a16:creationId xmlns:a16="http://schemas.microsoft.com/office/drawing/2014/main" id="{D6C7F3B6-D5AC-46A8-9D50-0D76AB9EDEE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7BE2E6A-DBF2-4EF4-9BBC-DF9ADF82F25B}" type="slidenum">
              <a:rPr lang="el-GR" altLang="el-GR">
                <a:solidFill>
                  <a:srgbClr val="D38E27"/>
                </a:solidFill>
              </a:rPr>
              <a:pPr eaLnBrk="1" hangingPunct="1"/>
              <a:t>28</a:t>
            </a:fld>
            <a:endParaRPr lang="el-GR" altLang="el-GR">
              <a:solidFill>
                <a:srgbClr val="D38E27"/>
              </a:solidFill>
            </a:endParaRPr>
          </a:p>
        </p:txBody>
      </p:sp>
      <p:sp>
        <p:nvSpPr>
          <p:cNvPr id="16" name="15 - Θέση υποσέλιδου">
            <a:extLst>
              <a:ext uri="{FF2B5EF4-FFF2-40B4-BE49-F238E27FC236}">
                <a16:creationId xmlns:a16="http://schemas.microsoft.com/office/drawing/2014/main" id="{F3550574-F013-42EB-9B8E-77FB004223DD}"/>
              </a:ext>
            </a:extLst>
          </p:cNvPr>
          <p:cNvSpPr>
            <a:spLocks noGrp="1"/>
          </p:cNvSpPr>
          <p:nvPr>
            <p:ph type="ftr" sz="quarter" idx="11"/>
          </p:nvPr>
        </p:nvSpPr>
        <p:spPr/>
        <p:txBody>
          <a:bodyPr/>
          <a:lstStyle/>
          <a:p>
            <a:pPr>
              <a:defRPr/>
            </a:pPr>
            <a:r>
              <a:rPr lang="el-GR"/>
              <a:t>Παναγιώτα Στράτη</a:t>
            </a: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a:extLst>
              <a:ext uri="{FF2B5EF4-FFF2-40B4-BE49-F238E27FC236}">
                <a16:creationId xmlns:a16="http://schemas.microsoft.com/office/drawing/2014/main" id="{9AFDEB50-8585-415F-AEA6-6FE9D8FAB912}"/>
              </a:ext>
            </a:extLst>
          </p:cNvPr>
          <p:cNvSpPr>
            <a:spLocks noChangeArrowheads="1"/>
          </p:cNvSpPr>
          <p:nvPr/>
        </p:nvSpPr>
        <p:spPr bwMode="auto">
          <a:xfrm>
            <a:off x="0" y="539750"/>
            <a:ext cx="12192000" cy="5632450"/>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l-GR" altLang="el-GR" sz="2400" u="sng">
                <a:latin typeface="Times New Roman" panose="02020603050405020304" pitchFamily="18" charset="0"/>
                <a:cs typeface="Calibri" panose="020F0502020204030204" pitchFamily="34" charset="0"/>
              </a:rPr>
              <a:t>Το Αναλυτικό Πρόγραμμα προάγει</a:t>
            </a:r>
            <a:r>
              <a:rPr lang="en-US" altLang="el-GR" sz="2400" u="sng">
                <a:latin typeface="Times New Roman" panose="02020603050405020304" pitchFamily="18" charset="0"/>
                <a:cs typeface="Calibri" panose="020F0502020204030204" pitchFamily="34" charset="0"/>
              </a:rPr>
              <a:t>:</a:t>
            </a:r>
          </a:p>
          <a:p>
            <a:pPr algn="just"/>
            <a:r>
              <a:rPr lang="el-GR" altLang="el-GR" sz="2400">
                <a:latin typeface="Times New Roman" panose="02020603050405020304" pitchFamily="18" charset="0"/>
                <a:cs typeface="Calibri" panose="020F0502020204030204" pitchFamily="34" charset="0"/>
              </a:rPr>
              <a:t> α) </a:t>
            </a:r>
            <a:r>
              <a:rPr lang="el-GR" altLang="el-GR" sz="2400">
                <a:solidFill>
                  <a:srgbClr val="C00000"/>
                </a:solidFill>
                <a:latin typeface="Times New Roman" panose="02020603050405020304" pitchFamily="18" charset="0"/>
                <a:cs typeface="Calibri" panose="020F0502020204030204" pitchFamily="34" charset="0"/>
              </a:rPr>
              <a:t>τις οργανωμένες δραστηριότητες παιχνιδιού </a:t>
            </a:r>
            <a:r>
              <a:rPr lang="el-GR" altLang="el-GR" sz="2400">
                <a:latin typeface="Times New Roman" panose="02020603050405020304" pitchFamily="18" charset="0"/>
                <a:cs typeface="Calibri" panose="020F0502020204030204" pitchFamily="34" charset="0"/>
              </a:rPr>
              <a:t>που έχουν στόχο την ενίσχυση της ανάπτυξης και της μάθησης του παιδιού, καθώς και </a:t>
            </a:r>
            <a:endParaRPr lang="en-US" altLang="el-GR" sz="2400">
              <a:latin typeface="Times New Roman" panose="02020603050405020304" pitchFamily="18" charset="0"/>
              <a:cs typeface="Calibri" panose="020F0502020204030204" pitchFamily="34" charset="0"/>
            </a:endParaRPr>
          </a:p>
          <a:p>
            <a:pPr algn="just"/>
            <a:r>
              <a:rPr lang="el-GR" altLang="el-GR" sz="2400">
                <a:latin typeface="Times New Roman" panose="02020603050405020304" pitchFamily="18" charset="0"/>
                <a:cs typeface="Calibri" panose="020F0502020204030204" pitchFamily="34" charset="0"/>
              </a:rPr>
              <a:t>β) </a:t>
            </a:r>
            <a:r>
              <a:rPr lang="el-GR" altLang="el-GR" sz="2400">
                <a:solidFill>
                  <a:srgbClr val="C00000"/>
                </a:solidFill>
                <a:latin typeface="Times New Roman" panose="02020603050405020304" pitchFamily="18" charset="0"/>
                <a:cs typeface="Calibri" panose="020F0502020204030204" pitchFamily="34" charset="0"/>
              </a:rPr>
              <a:t>το ελεύθερο παιχνίδι, </a:t>
            </a:r>
            <a:r>
              <a:rPr lang="el-GR" altLang="el-GR" sz="2400">
                <a:latin typeface="Times New Roman" panose="02020603050405020304" pitchFamily="18" charset="0"/>
                <a:cs typeface="Calibri" panose="020F0502020204030204" pitchFamily="34" charset="0"/>
              </a:rPr>
              <a:t>είτε ομαδικό είτε ατομικό σε ελκυστικά οργανωμένες γωνιές και σε εξωτερικούς χώρους. </a:t>
            </a:r>
            <a:endParaRPr lang="en-US" altLang="el-GR" sz="2400">
              <a:latin typeface="Times New Roman" panose="02020603050405020304" pitchFamily="18" charset="0"/>
              <a:cs typeface="Calibri" panose="020F0502020204030204" pitchFamily="34" charset="0"/>
            </a:endParaRPr>
          </a:p>
          <a:p>
            <a:pPr algn="just"/>
            <a:endParaRPr lang="en-US" altLang="el-GR" sz="2400">
              <a:latin typeface="Times New Roman" panose="02020603050405020304" pitchFamily="18" charset="0"/>
              <a:cs typeface="Calibri" panose="020F0502020204030204" pitchFamily="34" charset="0"/>
            </a:endParaRPr>
          </a:p>
          <a:p>
            <a:pPr algn="just">
              <a:lnSpc>
                <a:spcPct val="150000"/>
              </a:lnSpc>
            </a:pPr>
            <a:r>
              <a:rPr lang="el-GR" altLang="el-GR" sz="2400" b="1">
                <a:solidFill>
                  <a:srgbClr val="C87D0E"/>
                </a:solidFill>
                <a:latin typeface="Times New Roman" panose="02020603050405020304" pitchFamily="18" charset="0"/>
                <a:cs typeface="Calibri" panose="020F0502020204030204" pitchFamily="34" charset="0"/>
              </a:rPr>
              <a:t>Το ελεύθερο παιχνίδι είναι απαραίτητο, διότι παρακινεί τα παιδιά να ανακαλύψουν, να πειραματιστούν με διάφορα υλικά, να επικοινωνήσουν και να κοινωνικοποιηθούν. </a:t>
            </a:r>
            <a:endParaRPr lang="en-US" altLang="el-GR" sz="2400" b="1">
              <a:solidFill>
                <a:srgbClr val="C87D0E"/>
              </a:solidFill>
              <a:latin typeface="Times New Roman" panose="02020603050405020304" pitchFamily="18" charset="0"/>
              <a:cs typeface="Calibri" panose="020F0502020204030204" pitchFamily="34" charset="0"/>
            </a:endParaRPr>
          </a:p>
          <a:p>
            <a:pPr algn="just">
              <a:lnSpc>
                <a:spcPct val="150000"/>
              </a:lnSpc>
            </a:pPr>
            <a:endParaRPr lang="en-US" altLang="el-GR" sz="2400">
              <a:latin typeface="Times New Roman" panose="02020603050405020304" pitchFamily="18" charset="0"/>
              <a:cs typeface="Calibri" panose="020F0502020204030204" pitchFamily="34" charset="0"/>
            </a:endParaRPr>
          </a:p>
          <a:p>
            <a:pPr algn="just">
              <a:lnSpc>
                <a:spcPct val="150000"/>
              </a:lnSpc>
            </a:pPr>
            <a:r>
              <a:rPr lang="el-GR" altLang="el-GR" sz="2400">
                <a:latin typeface="Times New Roman" panose="02020603050405020304" pitchFamily="18" charset="0"/>
                <a:cs typeface="Calibri" panose="020F0502020204030204" pitchFamily="34" charset="0"/>
              </a:rPr>
              <a:t>Ακόμη, το</a:t>
            </a:r>
            <a:r>
              <a:rPr lang="el-GR" altLang="el-GR" sz="2400" b="1"/>
              <a:t> Δ.Ε.Π.Π.Σ </a:t>
            </a:r>
            <a:r>
              <a:rPr lang="el-GR" altLang="el-GR" sz="2400">
                <a:latin typeface="Times New Roman" panose="02020603050405020304" pitchFamily="18" charset="0"/>
                <a:cs typeface="Calibri" panose="020F0502020204030204" pitchFamily="34" charset="0"/>
              </a:rPr>
              <a:t>υποστηρίζει ότι η ενασχόληση των παιδιών με ποικίλα και ποιοτικά υλικά (στεφάνια, κορδέλες, κουτιά, πέτρες, παζλ, μπάλες) συμβάλλει στην ενίσχυση των δεξιοτήτων τους (Δ.Ε.Π.Π.Σ., 2003, σελ. 589, 591, 597). </a:t>
            </a:r>
            <a:endParaRPr lang="el-GR" altLang="el-GR" sz="2400"/>
          </a:p>
        </p:txBody>
      </p:sp>
      <p:sp>
        <p:nvSpPr>
          <p:cNvPr id="3" name="2 - Θέση ημερομηνίας">
            <a:extLst>
              <a:ext uri="{FF2B5EF4-FFF2-40B4-BE49-F238E27FC236}">
                <a16:creationId xmlns:a16="http://schemas.microsoft.com/office/drawing/2014/main" id="{974B6005-9513-4C47-ABA7-198206E4EDE6}"/>
              </a:ext>
            </a:extLst>
          </p:cNvPr>
          <p:cNvSpPr>
            <a:spLocks noGrp="1"/>
          </p:cNvSpPr>
          <p:nvPr>
            <p:ph type="dt" sz="quarter" idx="10"/>
          </p:nvPr>
        </p:nvSpPr>
        <p:spPr/>
        <p:txBody>
          <a:bodyPr/>
          <a:lstStyle/>
          <a:p>
            <a:pPr>
              <a:defRPr/>
            </a:pPr>
            <a:fld id="{DD83D91B-14C0-457D-A571-287F02B42205}" type="datetime1">
              <a:rPr lang="el-GR"/>
              <a:pPr>
                <a:defRPr/>
              </a:pPr>
              <a:t>22/12/2019</a:t>
            </a:fld>
            <a:endParaRPr lang="el-GR" dirty="0"/>
          </a:p>
        </p:txBody>
      </p:sp>
      <p:sp>
        <p:nvSpPr>
          <p:cNvPr id="4" name="3 - Θέση αριθμού διαφάνειας">
            <a:extLst>
              <a:ext uri="{FF2B5EF4-FFF2-40B4-BE49-F238E27FC236}">
                <a16:creationId xmlns:a16="http://schemas.microsoft.com/office/drawing/2014/main" id="{6482B469-929E-449B-81C3-E9622DC6C94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53121A5-C735-48F4-94EF-E2FB760E8447}" type="slidenum">
              <a:rPr lang="el-GR" altLang="el-GR">
                <a:solidFill>
                  <a:srgbClr val="D38E27"/>
                </a:solidFill>
              </a:rPr>
              <a:pPr eaLnBrk="1" hangingPunct="1"/>
              <a:t>29</a:t>
            </a:fld>
            <a:endParaRPr lang="el-GR" altLang="el-GR">
              <a:solidFill>
                <a:srgbClr val="D38E27"/>
              </a:solidFill>
            </a:endParaRPr>
          </a:p>
        </p:txBody>
      </p:sp>
      <p:sp>
        <p:nvSpPr>
          <p:cNvPr id="5" name="4 - Θέση υποσέλιδου">
            <a:extLst>
              <a:ext uri="{FF2B5EF4-FFF2-40B4-BE49-F238E27FC236}">
                <a16:creationId xmlns:a16="http://schemas.microsoft.com/office/drawing/2014/main" id="{1585AB2A-CD4E-4138-B862-13ED22B14299}"/>
              </a:ext>
            </a:extLst>
          </p:cNvPr>
          <p:cNvSpPr>
            <a:spLocks noGrp="1"/>
          </p:cNvSpPr>
          <p:nvPr>
            <p:ph type="ftr" sz="quarter" idx="11"/>
          </p:nvPr>
        </p:nvSpPr>
        <p:spPr/>
        <p:txBody>
          <a:bodyPr/>
          <a:lstStyle/>
          <a:p>
            <a:pPr>
              <a:defRPr/>
            </a:pPr>
            <a:r>
              <a:rPr lang="el-GR"/>
              <a:t>Παναγιώτα Στράτη</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5A626DF1-DD6F-44DF-AAA9-20D6DA5BD9F9}"/>
              </a:ext>
            </a:extLst>
          </p:cNvPr>
          <p:cNvSpPr>
            <a:spLocks noGrp="1"/>
          </p:cNvSpPr>
          <p:nvPr>
            <p:ph type="title"/>
          </p:nvPr>
        </p:nvSpPr>
        <p:spPr/>
        <p:txBody>
          <a:bodyPr>
            <a:normAutofit fontScale="90000"/>
          </a:bodyPr>
          <a:lstStyle/>
          <a:p>
            <a:pPr algn="ctr" eaLnBrk="1" fontAlgn="auto" hangingPunct="1">
              <a:spcAft>
                <a:spcPts val="0"/>
              </a:spcAft>
              <a:defRPr/>
            </a:pPr>
            <a:r>
              <a:rPr lang="el-GR" dirty="0"/>
              <a:t>Τι ειναι η παιδαγωγικη</a:t>
            </a:r>
            <a:r>
              <a:rPr lang="en-US" dirty="0"/>
              <a:t>;</a:t>
            </a:r>
            <a:br>
              <a:rPr lang="el-GR" dirty="0"/>
            </a:br>
            <a:endParaRPr lang="el-GR" dirty="0"/>
          </a:p>
        </p:txBody>
      </p:sp>
      <p:sp>
        <p:nvSpPr>
          <p:cNvPr id="12291" name="2 - Θέση περιεχομένου">
            <a:extLst>
              <a:ext uri="{FF2B5EF4-FFF2-40B4-BE49-F238E27FC236}">
                <a16:creationId xmlns:a16="http://schemas.microsoft.com/office/drawing/2014/main" id="{BB17BC29-A92D-4DEF-9562-FF06A8A8CFCB}"/>
              </a:ext>
            </a:extLst>
          </p:cNvPr>
          <p:cNvSpPr>
            <a:spLocks noGrp="1"/>
          </p:cNvSpPr>
          <p:nvPr>
            <p:ph idx="1"/>
          </p:nvPr>
        </p:nvSpPr>
        <p:spPr>
          <a:xfrm>
            <a:off x="512763" y="1482725"/>
            <a:ext cx="10383837" cy="4460875"/>
          </a:xfrm>
          <a:ln w="57150">
            <a:solidFill>
              <a:srgbClr val="FFC000"/>
            </a:solidFill>
            <a:miter lim="800000"/>
            <a:headEnd/>
            <a:tailEnd/>
          </a:ln>
        </p:spPr>
        <p:txBody>
          <a:bodyPr/>
          <a:lstStyle/>
          <a:p>
            <a:pPr algn="just" eaLnBrk="1" hangingPunct="1"/>
            <a:r>
              <a:rPr lang="en-US" altLang="el-GR" sz="2400"/>
              <a:t>H</a:t>
            </a:r>
            <a:r>
              <a:rPr lang="el-GR" altLang="el-GR" sz="2400"/>
              <a:t> παιδαγωγική είναι μία σύνθετη έννοια και υπάρχουν διάφοροι σύγχρονοι ορισμοί για αυτήν</a:t>
            </a:r>
            <a:r>
              <a:rPr lang="en-US" altLang="el-GR" sz="2400"/>
              <a:t>.</a:t>
            </a:r>
          </a:p>
          <a:p>
            <a:pPr algn="just" eaLnBrk="1" hangingPunct="1"/>
            <a:r>
              <a:rPr lang="el-GR" altLang="el-GR" sz="2400"/>
              <a:t> Περιλαμβάνει πρακτικές και αρχές</a:t>
            </a:r>
            <a:r>
              <a:rPr lang="en-US" altLang="el-GR" sz="2400"/>
              <a:t>, </a:t>
            </a:r>
            <a:r>
              <a:rPr lang="el-GR" altLang="el-GR" sz="2400"/>
              <a:t>θεωρίες, αντιλήψεις και προκλήσεις, που δίνουν υπόσταση και διαμορφώνουν τη διδασκαλία και τη μάθηση.</a:t>
            </a:r>
          </a:p>
          <a:p>
            <a:pPr algn="just" eaLnBrk="1" hangingPunct="1"/>
            <a:r>
              <a:rPr lang="el-GR" altLang="el-GR" sz="2400"/>
              <a:t> Σύμφωνα με τους  </a:t>
            </a:r>
            <a:r>
              <a:rPr lang="en-US" altLang="el-GR" sz="2400"/>
              <a:t>Jackson</a:t>
            </a:r>
            <a:r>
              <a:rPr lang="el-GR" altLang="el-GR" sz="2400"/>
              <a:t> και </a:t>
            </a:r>
            <a:r>
              <a:rPr lang="en-US" altLang="el-GR" sz="2400"/>
              <a:t>Tasker</a:t>
            </a:r>
            <a:r>
              <a:rPr lang="el-GR" altLang="el-GR" sz="2400"/>
              <a:t>  </a:t>
            </a:r>
            <a:r>
              <a:rPr lang="en-US" altLang="el-GR" sz="2400"/>
              <a:t>(</a:t>
            </a:r>
            <a:r>
              <a:rPr lang="el-GR" altLang="el-GR" sz="2400"/>
              <a:t>2004</a:t>
            </a:r>
            <a:r>
              <a:rPr lang="en-US" altLang="el-GR" sz="2400"/>
              <a:t>),</a:t>
            </a:r>
            <a:r>
              <a:rPr lang="el-GR" altLang="el-GR" sz="2400"/>
              <a:t> η παιδαγωγική είναι το εξέχον θεμέλιο γνώσης της εκπαίδευσης</a:t>
            </a:r>
            <a:r>
              <a:rPr lang="en-US" altLang="el-GR" sz="2400"/>
              <a:t>.</a:t>
            </a:r>
          </a:p>
          <a:p>
            <a:pPr algn="just" eaLnBrk="1" hangingPunct="1"/>
            <a:r>
              <a:rPr lang="el-GR" altLang="el-GR" sz="2400"/>
              <a:t>Θεωρείται το σύνολο της μέριμνας για τη διδασκαλία, το οποίο περιλαμβάνει τις μεθόδους, τις δραστηριότητες, τα υλικά και όλα τα υπόλοιπα πρακτικά ζητήματα με στόχο την επίτευξη της μάθησης, λαμβάνοντας ταυτόχρονα υπόψη την ανάπτυξη του μαθητή (</a:t>
            </a:r>
            <a:r>
              <a:rPr lang="en-US" altLang="el-GR" sz="2400"/>
              <a:t>Pollard, 2002).</a:t>
            </a:r>
            <a:endParaRPr lang="el-GR" altLang="el-GR" sz="2400"/>
          </a:p>
          <a:p>
            <a:pPr eaLnBrk="1" hangingPunct="1"/>
            <a:endParaRPr lang="el-GR" altLang="el-GR"/>
          </a:p>
        </p:txBody>
      </p:sp>
      <p:sp>
        <p:nvSpPr>
          <p:cNvPr id="4" name="3 - Θέση ημερομηνίας">
            <a:extLst>
              <a:ext uri="{FF2B5EF4-FFF2-40B4-BE49-F238E27FC236}">
                <a16:creationId xmlns:a16="http://schemas.microsoft.com/office/drawing/2014/main" id="{5FEFA9A8-499C-4E51-A71E-81DBEFBA565F}"/>
              </a:ext>
            </a:extLst>
          </p:cNvPr>
          <p:cNvSpPr>
            <a:spLocks noGrp="1"/>
          </p:cNvSpPr>
          <p:nvPr>
            <p:ph type="dt" sz="quarter" idx="10"/>
          </p:nvPr>
        </p:nvSpPr>
        <p:spPr/>
        <p:txBody>
          <a:bodyPr/>
          <a:lstStyle/>
          <a:p>
            <a:pPr>
              <a:defRPr/>
            </a:pPr>
            <a:fld id="{B769CA32-FAEB-40BB-B602-66700A44CC2F}" type="datetime1">
              <a:rPr lang="el-GR"/>
              <a:pPr>
                <a:defRPr/>
              </a:pPr>
              <a:t>22/12/2019</a:t>
            </a:fld>
            <a:endParaRPr lang="el-GR" dirty="0"/>
          </a:p>
        </p:txBody>
      </p:sp>
      <p:sp>
        <p:nvSpPr>
          <p:cNvPr id="5" name="4 - Θέση αριθμού διαφάνειας">
            <a:extLst>
              <a:ext uri="{FF2B5EF4-FFF2-40B4-BE49-F238E27FC236}">
                <a16:creationId xmlns:a16="http://schemas.microsoft.com/office/drawing/2014/main" id="{531F5E83-DA29-4FA2-935C-C0EB076E606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3955B30-BFC8-4BBF-B7B0-49CEB59B6753}" type="slidenum">
              <a:rPr lang="el-GR" altLang="el-GR">
                <a:solidFill>
                  <a:srgbClr val="D38E27"/>
                </a:solidFill>
              </a:rPr>
              <a:pPr eaLnBrk="1" hangingPunct="1"/>
              <a:t>3</a:t>
            </a:fld>
            <a:endParaRPr lang="el-GR" altLang="el-GR">
              <a:solidFill>
                <a:srgbClr val="D38E27"/>
              </a:solidFill>
            </a:endParaRPr>
          </a:p>
        </p:txBody>
      </p:sp>
      <p:sp>
        <p:nvSpPr>
          <p:cNvPr id="6" name="5 - Θέση υποσέλιδου">
            <a:extLst>
              <a:ext uri="{FF2B5EF4-FFF2-40B4-BE49-F238E27FC236}">
                <a16:creationId xmlns:a16="http://schemas.microsoft.com/office/drawing/2014/main" id="{A6BFAEBB-A23D-4140-BFAE-44E86B5D1942}"/>
              </a:ext>
            </a:extLst>
          </p:cNvPr>
          <p:cNvSpPr>
            <a:spLocks noGrp="1"/>
          </p:cNvSpPr>
          <p:nvPr>
            <p:ph type="ftr" sz="quarter" idx="11"/>
          </p:nvPr>
        </p:nvSpPr>
        <p:spPr/>
        <p:txBody>
          <a:bodyPr/>
          <a:lstStyle/>
          <a:p>
            <a:pPr>
              <a:defRPr/>
            </a:pPr>
            <a:r>
              <a:rPr lang="el-GR"/>
              <a:t>Παναγιώτα Στράτη</a:t>
            </a: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FF10DEE4-5089-40F8-BF6E-7754100FCB0E}"/>
              </a:ext>
            </a:extLst>
          </p:cNvPr>
          <p:cNvSpPr>
            <a:spLocks noGrp="1"/>
          </p:cNvSpPr>
          <p:nvPr>
            <p:ph type="dt" sz="quarter" idx="10"/>
          </p:nvPr>
        </p:nvSpPr>
        <p:spPr/>
        <p:txBody>
          <a:bodyPr/>
          <a:lstStyle/>
          <a:p>
            <a:pPr>
              <a:defRPr/>
            </a:pPr>
            <a:fld id="{E0702791-5279-4C57-9732-ACA05AEB9701}" type="datetime1">
              <a:rPr lang="el-GR"/>
              <a:pPr>
                <a:defRPr/>
              </a:pPr>
              <a:t>22/12/2019</a:t>
            </a:fld>
            <a:endParaRPr lang="el-GR" dirty="0"/>
          </a:p>
        </p:txBody>
      </p:sp>
      <p:sp>
        <p:nvSpPr>
          <p:cNvPr id="3" name="2 - Θέση υποσέλιδου">
            <a:extLst>
              <a:ext uri="{FF2B5EF4-FFF2-40B4-BE49-F238E27FC236}">
                <a16:creationId xmlns:a16="http://schemas.microsoft.com/office/drawing/2014/main" id="{D9917088-363C-412E-8B55-4FC036ADFD57}"/>
              </a:ext>
            </a:extLst>
          </p:cNvPr>
          <p:cNvSpPr>
            <a:spLocks noGrp="1"/>
          </p:cNvSpPr>
          <p:nvPr>
            <p:ph type="ftr" sz="quarter" idx="11"/>
          </p:nvPr>
        </p:nvSpPr>
        <p:spPr/>
        <p:txBody>
          <a:bodyPr/>
          <a:lstStyle/>
          <a:p>
            <a:pPr>
              <a:defRPr/>
            </a:pPr>
            <a:r>
              <a:rPr lang="el-GR"/>
              <a:t>Παναγιώτα Στράτη</a:t>
            </a:r>
          </a:p>
        </p:txBody>
      </p:sp>
      <p:sp>
        <p:nvSpPr>
          <p:cNvPr id="4" name="3 - Θέση αριθμού διαφάνειας">
            <a:extLst>
              <a:ext uri="{FF2B5EF4-FFF2-40B4-BE49-F238E27FC236}">
                <a16:creationId xmlns:a16="http://schemas.microsoft.com/office/drawing/2014/main" id="{F0A17E88-B24F-4BF1-A28C-7ED55EEA79F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9245B9F-00F2-46E4-9246-A9B884F955A8}" type="slidenum">
              <a:rPr lang="el-GR" altLang="el-GR">
                <a:solidFill>
                  <a:srgbClr val="D38E27"/>
                </a:solidFill>
              </a:rPr>
              <a:pPr eaLnBrk="1" hangingPunct="1"/>
              <a:t>30</a:t>
            </a:fld>
            <a:endParaRPr lang="el-GR" altLang="el-GR">
              <a:solidFill>
                <a:srgbClr val="D38E27"/>
              </a:solidFill>
            </a:endParaRPr>
          </a:p>
        </p:txBody>
      </p:sp>
      <p:sp>
        <p:nvSpPr>
          <p:cNvPr id="65537" name="Rectangle 1">
            <a:extLst>
              <a:ext uri="{FF2B5EF4-FFF2-40B4-BE49-F238E27FC236}">
                <a16:creationId xmlns:a16="http://schemas.microsoft.com/office/drawing/2014/main" id="{A532F6D2-ADE0-4E11-A755-8EAD5AB7440E}"/>
              </a:ext>
            </a:extLst>
          </p:cNvPr>
          <p:cNvSpPr>
            <a:spLocks noChangeArrowheads="1"/>
          </p:cNvSpPr>
          <p:nvPr/>
        </p:nvSpPr>
        <p:spPr bwMode="auto">
          <a:xfrm>
            <a:off x="0" y="166688"/>
            <a:ext cx="12192000" cy="6832600"/>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pPr>
            <a:r>
              <a:rPr lang="el-GR" altLang="el-GR" sz="2000" b="1" u="sng">
                <a:solidFill>
                  <a:srgbClr val="C87D0E"/>
                </a:solidFill>
                <a:latin typeface="Franklin Gothic Book" panose="020B0503020102020204" pitchFamily="34" charset="0"/>
                <a:cs typeface="Calibri" panose="020F0502020204030204" pitchFamily="34" charset="0"/>
              </a:rPr>
              <a:t>Σύμφωνα με το Νέο Πρόγραμμα Σπουδών του Νηπιαγωγείου (2011),</a:t>
            </a:r>
            <a:r>
              <a:rPr lang="el-GR" altLang="el-GR" sz="2000">
                <a:latin typeface="Franklin Gothic Book" panose="020B0503020102020204" pitchFamily="34" charset="0"/>
                <a:cs typeface="Calibri" panose="020F0502020204030204" pitchFamily="34" charset="0"/>
              </a:rPr>
              <a:t> «το παιχνίδι θεωρείται η κυρίαρχη δραστηριότητα για την ανάπτυξη και τη μάθηση των παιδιών στο νηπιαγωγείο». </a:t>
            </a:r>
          </a:p>
          <a:p>
            <a:pPr>
              <a:lnSpc>
                <a:spcPct val="150000"/>
              </a:lnSpc>
            </a:pPr>
            <a:r>
              <a:rPr lang="el-GR" altLang="el-GR" sz="2000">
                <a:latin typeface="Franklin Gothic Book" panose="020B0503020102020204" pitchFamily="34" charset="0"/>
                <a:cs typeface="Calibri" panose="020F0502020204030204" pitchFamily="34" charset="0"/>
              </a:rPr>
              <a:t>Ειδικότερα, το παιχνίδι βοηθά τα παιδιά</a:t>
            </a:r>
            <a:r>
              <a:rPr lang="en-US" altLang="el-GR" sz="2000">
                <a:latin typeface="Franklin Gothic Book" panose="020B0503020102020204" pitchFamily="34" charset="0"/>
                <a:cs typeface="Calibri" panose="020F0502020204030204" pitchFamily="34" charset="0"/>
              </a:rPr>
              <a:t>:</a:t>
            </a:r>
          </a:p>
          <a:p>
            <a:pPr>
              <a:lnSpc>
                <a:spcPct val="150000"/>
              </a:lnSpc>
            </a:pPr>
            <a:r>
              <a:rPr lang="el-GR" altLang="el-GR" sz="2000">
                <a:latin typeface="Franklin Gothic Book" panose="020B0503020102020204" pitchFamily="34" charset="0"/>
                <a:cs typeface="Calibri" panose="020F0502020204030204" pitchFamily="34" charset="0"/>
              </a:rPr>
              <a:t> </a:t>
            </a:r>
            <a:r>
              <a:rPr lang="el-GR" altLang="el-GR" sz="2000" b="1">
                <a:solidFill>
                  <a:srgbClr val="C00000"/>
                </a:solidFill>
                <a:latin typeface="Franklin Gothic Book" panose="020B0503020102020204" pitchFamily="34" charset="0"/>
                <a:cs typeface="Calibri" panose="020F0502020204030204" pitchFamily="34" charset="0"/>
              </a:rPr>
              <a:t>α) να συνεργάζονται τόσο με συνομηλίκους </a:t>
            </a:r>
            <a:r>
              <a:rPr lang="el-GR" altLang="el-GR" sz="2000">
                <a:latin typeface="Franklin Gothic Book" panose="020B0503020102020204" pitchFamily="34" charset="0"/>
                <a:cs typeface="Calibri" panose="020F0502020204030204" pitchFamily="34" charset="0"/>
              </a:rPr>
              <a:t>όσο και με ενήλικες προκειμένου να φέρουν εις πέρας κοινούς στόχους,</a:t>
            </a:r>
            <a:endParaRPr lang="en-US" altLang="el-GR" sz="2000">
              <a:latin typeface="Franklin Gothic Book" panose="020B0503020102020204" pitchFamily="34" charset="0"/>
              <a:cs typeface="Calibri" panose="020F0502020204030204" pitchFamily="34" charset="0"/>
            </a:endParaRPr>
          </a:p>
          <a:p>
            <a:pPr>
              <a:lnSpc>
                <a:spcPct val="150000"/>
              </a:lnSpc>
            </a:pPr>
            <a:r>
              <a:rPr lang="el-GR" altLang="el-GR" sz="2000">
                <a:latin typeface="Franklin Gothic Book" panose="020B0503020102020204" pitchFamily="34" charset="0"/>
                <a:cs typeface="Calibri" panose="020F0502020204030204" pitchFamily="34" charset="0"/>
              </a:rPr>
              <a:t> </a:t>
            </a:r>
            <a:r>
              <a:rPr lang="el-GR" altLang="el-GR" sz="2000" b="1">
                <a:solidFill>
                  <a:srgbClr val="C00000"/>
                </a:solidFill>
                <a:latin typeface="Franklin Gothic Book" panose="020B0503020102020204" pitchFamily="34" charset="0"/>
                <a:cs typeface="Calibri" panose="020F0502020204030204" pitchFamily="34" charset="0"/>
              </a:rPr>
              <a:t>β) να αναπτύσσουν τις επικοινωνιακές τους δεξιότητες </a:t>
            </a:r>
            <a:r>
              <a:rPr lang="el-GR" altLang="el-GR" sz="2000">
                <a:latin typeface="Franklin Gothic Book" panose="020B0503020102020204" pitchFamily="34" charset="0"/>
                <a:cs typeface="Calibri" panose="020F0502020204030204" pitchFamily="34" charset="0"/>
              </a:rPr>
              <a:t>και να εκφράζουν τις εμπειρίες και τα συναισθήματά τους (αυτό μπορεί να γίνει κυρίως μέσα από το συμβολικό παιχνίδι, τις κατασκευές, το κουκλοθέατρο και τις κινητικές δραστηριότητες, </a:t>
            </a:r>
            <a:endParaRPr lang="en-US" altLang="el-GR" sz="2000">
              <a:latin typeface="Franklin Gothic Book" panose="020B0503020102020204" pitchFamily="34" charset="0"/>
              <a:cs typeface="Calibri" panose="020F0502020204030204" pitchFamily="34" charset="0"/>
            </a:endParaRPr>
          </a:p>
          <a:p>
            <a:pPr>
              <a:lnSpc>
                <a:spcPct val="150000"/>
              </a:lnSpc>
            </a:pPr>
            <a:r>
              <a:rPr lang="el-GR" altLang="el-GR" sz="2000" b="1">
                <a:solidFill>
                  <a:srgbClr val="C00000"/>
                </a:solidFill>
                <a:latin typeface="Franklin Gothic Book" panose="020B0503020102020204" pitchFamily="34" charset="0"/>
                <a:cs typeface="Calibri" panose="020F0502020204030204" pitchFamily="34" charset="0"/>
              </a:rPr>
              <a:t>γ) να παίρνουν πρωτοβουλίες</a:t>
            </a:r>
            <a:r>
              <a:rPr lang="el-GR" altLang="el-GR" sz="2000">
                <a:latin typeface="Franklin Gothic Book" panose="020B0503020102020204" pitchFamily="34" charset="0"/>
                <a:cs typeface="Calibri" panose="020F0502020204030204" pitchFamily="34" charset="0"/>
              </a:rPr>
              <a:t>, να είναι υπεύθυνα και αυτόνομα άτομα, να πειραματίζονται και να</a:t>
            </a:r>
            <a:r>
              <a:rPr lang="en-US" altLang="el-GR" sz="2000">
                <a:latin typeface="Franklin Gothic Book" panose="020B0503020102020204" pitchFamily="34" charset="0"/>
                <a:cs typeface="Calibri" panose="020F0502020204030204" pitchFamily="34" charset="0"/>
              </a:rPr>
              <a:t> </a:t>
            </a:r>
            <a:r>
              <a:rPr lang="el-GR" altLang="el-GR" sz="2000">
                <a:latin typeface="Franklin Gothic Book" panose="020B0503020102020204" pitchFamily="34" charset="0"/>
                <a:cs typeface="Calibri" panose="020F0502020204030204" pitchFamily="34" charset="0"/>
              </a:rPr>
              <a:t>υποστηρίζουν τις επιλογές τους, </a:t>
            </a:r>
            <a:endParaRPr lang="en-US" altLang="el-GR" sz="2000">
              <a:latin typeface="Franklin Gothic Book" panose="020B0503020102020204" pitchFamily="34" charset="0"/>
              <a:cs typeface="Calibri" panose="020F0502020204030204" pitchFamily="34" charset="0"/>
            </a:endParaRPr>
          </a:p>
          <a:p>
            <a:pPr>
              <a:lnSpc>
                <a:spcPct val="150000"/>
              </a:lnSpc>
            </a:pPr>
            <a:r>
              <a:rPr lang="el-GR" altLang="el-GR" sz="2000" b="1">
                <a:solidFill>
                  <a:srgbClr val="C00000"/>
                </a:solidFill>
                <a:latin typeface="Franklin Gothic Book" panose="020B0503020102020204" pitchFamily="34" charset="0"/>
                <a:cs typeface="Calibri" panose="020F0502020204030204" pitchFamily="34" charset="0"/>
              </a:rPr>
              <a:t>δ) να διατυπώνουν διάφορα ερωτήματα </a:t>
            </a:r>
            <a:r>
              <a:rPr lang="el-GR" altLang="el-GR" sz="2000">
                <a:latin typeface="Franklin Gothic Book" panose="020B0503020102020204" pitchFamily="34" charset="0"/>
                <a:cs typeface="Calibri" panose="020F0502020204030204" pitchFamily="34" charset="0"/>
              </a:rPr>
              <a:t>και να θέτουν προβλήματα, </a:t>
            </a:r>
            <a:endParaRPr lang="en-US" altLang="el-GR" sz="2000">
              <a:latin typeface="Franklin Gothic Book" panose="020B0503020102020204" pitchFamily="34" charset="0"/>
              <a:cs typeface="Calibri" panose="020F0502020204030204" pitchFamily="34" charset="0"/>
            </a:endParaRPr>
          </a:p>
          <a:p>
            <a:pPr>
              <a:lnSpc>
                <a:spcPct val="150000"/>
              </a:lnSpc>
            </a:pPr>
            <a:r>
              <a:rPr lang="el-GR" altLang="el-GR" sz="2000">
                <a:latin typeface="Franklin Gothic Book" panose="020B0503020102020204" pitchFamily="34" charset="0"/>
                <a:cs typeface="Calibri" panose="020F0502020204030204" pitchFamily="34" charset="0"/>
              </a:rPr>
              <a:t>ε) να αναπτύσσουν στρατηγικές επίλυσης προβλημάτων</a:t>
            </a:r>
            <a:endParaRPr lang="en-US" altLang="el-GR" sz="2000">
              <a:latin typeface="Franklin Gothic Book" panose="020B0503020102020204" pitchFamily="34" charset="0"/>
              <a:cs typeface="Calibri" panose="020F0502020204030204" pitchFamily="34" charset="0"/>
            </a:endParaRPr>
          </a:p>
          <a:p>
            <a:pPr>
              <a:lnSpc>
                <a:spcPct val="150000"/>
              </a:lnSpc>
            </a:pPr>
            <a:r>
              <a:rPr lang="el-GR" altLang="el-GR" sz="2000">
                <a:latin typeface="Franklin Gothic Book" panose="020B0503020102020204" pitchFamily="34" charset="0"/>
                <a:cs typeface="Calibri" panose="020F0502020204030204" pitchFamily="34" charset="0"/>
              </a:rPr>
              <a:t> και </a:t>
            </a:r>
            <a:r>
              <a:rPr lang="el-GR" altLang="el-GR" sz="2000" b="1">
                <a:solidFill>
                  <a:srgbClr val="C00000"/>
                </a:solidFill>
                <a:latin typeface="Franklin Gothic Book" panose="020B0503020102020204" pitchFamily="34" charset="0"/>
                <a:cs typeface="Calibri" panose="020F0502020204030204" pitchFamily="34" charset="0"/>
              </a:rPr>
              <a:t>στ) να εφαρμόζουν τις γνώσεις που έχουν αποκτήσει </a:t>
            </a:r>
            <a:r>
              <a:rPr lang="el-GR" altLang="el-GR" sz="2000">
                <a:latin typeface="Franklin Gothic Book" panose="020B0503020102020204" pitchFamily="34" charset="0"/>
                <a:cs typeface="Calibri" panose="020F0502020204030204" pitchFamily="34" charset="0"/>
              </a:rPr>
              <a:t>σε νέες περιστάσεις (Πρόγραμμα Σπουδών του Νηπιαγωγείου, 2011, σελ. 8, 29).</a:t>
            </a:r>
            <a:endParaRPr lang="el-GR" altLang="el-GR" sz="2000">
              <a:latin typeface="Franklin Gothic Book" panose="020B0503020102020204" pitchFamily="34" charset="0"/>
            </a:endParaRPr>
          </a:p>
          <a:p>
            <a:endParaRPr lang="el-GR" altLang="el-G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Ορθογώνιο">
            <a:extLst>
              <a:ext uri="{FF2B5EF4-FFF2-40B4-BE49-F238E27FC236}">
                <a16:creationId xmlns:a16="http://schemas.microsoft.com/office/drawing/2014/main" id="{B8947F58-8F5D-410D-AF12-2B0C1C857649}"/>
              </a:ext>
            </a:extLst>
          </p:cNvPr>
          <p:cNvSpPr>
            <a:spLocks noChangeArrowheads="1"/>
          </p:cNvSpPr>
          <p:nvPr/>
        </p:nvSpPr>
        <p:spPr bwMode="auto">
          <a:xfrm>
            <a:off x="1344613" y="430213"/>
            <a:ext cx="10307637" cy="5630862"/>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Blip>
                <a:blip r:embed="rId2"/>
              </a:buBlip>
            </a:pPr>
            <a:r>
              <a:rPr lang="en-US" altLang="el-GR"/>
              <a:t>T</a:t>
            </a:r>
            <a:r>
              <a:rPr lang="el-GR" altLang="el-GR" sz="2400"/>
              <a:t>α πλαίσια στήριξης </a:t>
            </a:r>
            <a:r>
              <a:rPr lang="en-US" altLang="el-GR" sz="2400">
                <a:solidFill>
                  <a:srgbClr val="C00000"/>
                </a:solidFill>
              </a:rPr>
              <a:t>“</a:t>
            </a:r>
            <a:r>
              <a:rPr lang="el-GR" altLang="el-GR" sz="2400">
                <a:solidFill>
                  <a:srgbClr val="C00000"/>
                </a:solidFill>
              </a:rPr>
              <a:t>σκαλωσιές </a:t>
            </a:r>
            <a:r>
              <a:rPr lang="en-US" altLang="el-GR" sz="2400"/>
              <a:t>”</a:t>
            </a:r>
            <a:r>
              <a:rPr lang="el-GR" altLang="el-GR" sz="2400"/>
              <a:t>αποτελούν μία παιδαγωγική που ενθαρρύνει την «παρατεταμένη κοινή σκέψη» με τις κατάλληλες παρεμβάσεις του ενήλικα /Δασκάλου.</a:t>
            </a:r>
          </a:p>
          <a:p>
            <a:pPr eaLnBrk="1" hangingPunct="1">
              <a:buFontTx/>
              <a:buBlip>
                <a:blip r:embed="rId2"/>
              </a:buBlip>
            </a:pPr>
            <a:endParaRPr lang="el-GR" altLang="el-GR" sz="2400"/>
          </a:p>
          <a:p>
            <a:pPr eaLnBrk="1" hangingPunct="1">
              <a:buFontTx/>
              <a:buBlip>
                <a:blip r:embed="rId2"/>
              </a:buBlip>
            </a:pPr>
            <a:r>
              <a:rPr lang="el-GR" altLang="el-GR" sz="2400"/>
              <a:t>Ο δάσκαλος πρέπει να λαμβάνει υπόψη τη ζώνη επικείμενης ανάπτυξης κάθε παιδιού (</a:t>
            </a:r>
            <a:r>
              <a:rPr lang="en-US" altLang="el-GR" sz="2400"/>
              <a:t>Vygotsky, 1978), </a:t>
            </a:r>
            <a:r>
              <a:rPr lang="el-GR" altLang="el-GR" sz="2400"/>
              <a:t>υποστηρίζοντας και προωθώντας τη γνώση σε συγκεκριμένα κοινωνικά πλαίσια.</a:t>
            </a:r>
          </a:p>
          <a:p>
            <a:pPr eaLnBrk="1" hangingPunct="1">
              <a:buFontTx/>
              <a:buBlip>
                <a:blip r:embed="rId2"/>
              </a:buBlip>
            </a:pPr>
            <a:endParaRPr lang="el-GR" altLang="el-GR" sz="2400"/>
          </a:p>
          <a:p>
            <a:pPr eaLnBrk="1" hangingPunct="1">
              <a:buFontTx/>
              <a:buBlip>
                <a:blip r:embed="rId2"/>
              </a:buBlip>
            </a:pPr>
            <a:r>
              <a:rPr lang="el-GR" altLang="el-GR" sz="2400"/>
              <a:t>Τόσο οι ενήλικες όσο και τα παιδιά που συμμετέχουν συμβάλλουν στη διαδικασία της μάθησης, με τον ενήλικα </a:t>
            </a:r>
            <a:r>
              <a:rPr lang="el-GR" altLang="el-GR" sz="2400" u="sng"/>
              <a:t>να εποπτεύει τις αλληλεπιδράσεις και τις σκέψεις μέσα από διεργασίες διαλόγου.</a:t>
            </a:r>
          </a:p>
          <a:p>
            <a:pPr eaLnBrk="1" hangingPunct="1">
              <a:buFontTx/>
              <a:buBlip>
                <a:blip r:embed="rId2"/>
              </a:buBlip>
            </a:pPr>
            <a:endParaRPr lang="el-GR" altLang="el-GR" sz="2400"/>
          </a:p>
          <a:p>
            <a:pPr eaLnBrk="1" hangingPunct="1">
              <a:buFontTx/>
              <a:buBlip>
                <a:blip r:embed="rId2"/>
              </a:buBlip>
            </a:pPr>
            <a:r>
              <a:rPr lang="el-GR" altLang="el-GR" sz="2400"/>
              <a:t> Ο ενήλικας αναγνωρίζει  το τρέχον επίπεδο κατανόησης του παιδιού, το υποστηρίζει και σταδιακά αποσύρεται για να διευκολύνει την ανεξάρτητη  και με αυτοπεποίθηση  εφαρμογή της νέας γνώσης.</a:t>
            </a:r>
          </a:p>
        </p:txBody>
      </p:sp>
      <p:sp>
        <p:nvSpPr>
          <p:cNvPr id="3" name="2 - Θέση ημερομηνίας">
            <a:extLst>
              <a:ext uri="{FF2B5EF4-FFF2-40B4-BE49-F238E27FC236}">
                <a16:creationId xmlns:a16="http://schemas.microsoft.com/office/drawing/2014/main" id="{B06893FE-949C-4D4C-8BC1-D69939A77982}"/>
              </a:ext>
            </a:extLst>
          </p:cNvPr>
          <p:cNvSpPr>
            <a:spLocks noGrp="1"/>
          </p:cNvSpPr>
          <p:nvPr>
            <p:ph type="dt" sz="quarter" idx="10"/>
          </p:nvPr>
        </p:nvSpPr>
        <p:spPr/>
        <p:txBody>
          <a:bodyPr/>
          <a:lstStyle/>
          <a:p>
            <a:pPr>
              <a:defRPr/>
            </a:pPr>
            <a:fld id="{DFFF8FD1-FC0B-400D-8999-332B4F6E084D}" type="datetime1">
              <a:rPr lang="el-GR"/>
              <a:pPr>
                <a:defRPr/>
              </a:pPr>
              <a:t>22/12/2019</a:t>
            </a:fld>
            <a:endParaRPr lang="el-GR" dirty="0"/>
          </a:p>
        </p:txBody>
      </p:sp>
      <p:sp>
        <p:nvSpPr>
          <p:cNvPr id="4" name="3 - Θέση αριθμού διαφάνειας">
            <a:extLst>
              <a:ext uri="{FF2B5EF4-FFF2-40B4-BE49-F238E27FC236}">
                <a16:creationId xmlns:a16="http://schemas.microsoft.com/office/drawing/2014/main" id="{0EE3963D-0D3C-49CA-8A16-4462594C504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E48A10E-2EC1-4531-A1E2-93838897FFC3}" type="slidenum">
              <a:rPr lang="el-GR" altLang="el-GR">
                <a:solidFill>
                  <a:srgbClr val="D38E27"/>
                </a:solidFill>
              </a:rPr>
              <a:pPr eaLnBrk="1" hangingPunct="1"/>
              <a:t>4</a:t>
            </a:fld>
            <a:endParaRPr lang="el-GR" altLang="el-GR">
              <a:solidFill>
                <a:srgbClr val="D38E27"/>
              </a:solidFill>
            </a:endParaRPr>
          </a:p>
        </p:txBody>
      </p:sp>
      <p:sp>
        <p:nvSpPr>
          <p:cNvPr id="5" name="4 - Θέση υποσέλιδου">
            <a:extLst>
              <a:ext uri="{FF2B5EF4-FFF2-40B4-BE49-F238E27FC236}">
                <a16:creationId xmlns:a16="http://schemas.microsoft.com/office/drawing/2014/main" id="{A7AA3642-A5EF-4A53-835C-FD274246AAD1}"/>
              </a:ext>
            </a:extLst>
          </p:cNvPr>
          <p:cNvSpPr>
            <a:spLocks noGrp="1"/>
          </p:cNvSpPr>
          <p:nvPr>
            <p:ph type="ftr" sz="quarter" idx="11"/>
          </p:nvPr>
        </p:nvSpPr>
        <p:spPr/>
        <p:txBody>
          <a:bodyPr/>
          <a:lstStyle/>
          <a:p>
            <a:pPr>
              <a:defRPr/>
            </a:pPr>
            <a:r>
              <a:rPr lang="el-GR"/>
              <a:t>Παναγιώτα Στράτη</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Ορθογώνιο">
            <a:extLst>
              <a:ext uri="{FF2B5EF4-FFF2-40B4-BE49-F238E27FC236}">
                <a16:creationId xmlns:a16="http://schemas.microsoft.com/office/drawing/2014/main" id="{3A9E0B3B-5D72-47B4-9FF4-C39252FB08B0}"/>
              </a:ext>
            </a:extLst>
          </p:cNvPr>
          <p:cNvSpPr>
            <a:spLocks noChangeArrowheads="1"/>
          </p:cNvSpPr>
          <p:nvPr/>
        </p:nvSpPr>
        <p:spPr bwMode="auto">
          <a:xfrm>
            <a:off x="1177925" y="776288"/>
            <a:ext cx="10556875" cy="5262562"/>
          </a:xfrm>
          <a:prstGeom prst="rect">
            <a:avLst/>
          </a:prstGeom>
          <a:noFill/>
          <a:ln w="5715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Blip>
                <a:blip r:embed="rId2"/>
              </a:buBlip>
            </a:pPr>
            <a:r>
              <a:rPr lang="el-GR" altLang="el-GR" sz="2400"/>
              <a:t>Οι  αποτελεσματικοί εκπαιδευτικοί χρειάζονται κάτι περισσότερο από γνώση βασισμένη στα μαθήματα.</a:t>
            </a:r>
          </a:p>
          <a:p>
            <a:pPr eaLnBrk="1" hangingPunct="1">
              <a:buFontTx/>
              <a:buBlip>
                <a:blip r:embed="rId2"/>
              </a:buBlip>
            </a:pPr>
            <a:endParaRPr lang="el-GR" altLang="el-GR" sz="2400"/>
          </a:p>
          <a:p>
            <a:pPr eaLnBrk="1" hangingPunct="1">
              <a:buFontTx/>
              <a:buBlip>
                <a:blip r:embed="rId2"/>
              </a:buBlip>
            </a:pPr>
            <a:r>
              <a:rPr lang="el-GR" altLang="el-GR" sz="2400"/>
              <a:t> Χρειάζονται να γνωρίζουν καλά πως οι έννοιες, οι γνώσεις και οι δεξιότητες, οι συμπεριφορές και οι στάσεις εφαρμόζονται στη διδασκαλία και τη μάθηση. </a:t>
            </a:r>
          </a:p>
          <a:p>
            <a:pPr eaLnBrk="1" hangingPunct="1">
              <a:buFontTx/>
              <a:buBlip>
                <a:blip r:embed="rId2"/>
              </a:buBlip>
            </a:pPr>
            <a:endParaRPr lang="el-GR" altLang="el-GR" sz="2400"/>
          </a:p>
          <a:p>
            <a:pPr eaLnBrk="1" hangingPunct="1">
              <a:buFontTx/>
              <a:buBlip>
                <a:blip r:embed="rId2"/>
              </a:buBlip>
            </a:pPr>
            <a:r>
              <a:rPr lang="el-GR" altLang="el-GR" sz="2400"/>
              <a:t>Η γνώση από οποιοδήποτε πρόγραμμα σπουδών και αν επιλέγετε πρέπει να ενσωματώνεται στα πλαίσια αναφοράς των παιδιών μέσω εμπειριών που έχουν νόημα για αυτά.</a:t>
            </a:r>
          </a:p>
          <a:p>
            <a:pPr eaLnBrk="1" hangingPunct="1">
              <a:buFontTx/>
              <a:buBlip>
                <a:blip r:embed="rId2"/>
              </a:buBlip>
            </a:pPr>
            <a:endParaRPr lang="el-GR" altLang="el-GR" sz="2400"/>
          </a:p>
          <a:p>
            <a:pPr eaLnBrk="1" hangingPunct="1">
              <a:buFontTx/>
              <a:buBlip>
                <a:blip r:embed="rId2"/>
              </a:buBlip>
            </a:pPr>
            <a:r>
              <a:rPr lang="el-GR" altLang="el-GR" sz="2400"/>
              <a:t> Η διδασκαλία των παιδιών γίνεται όλο και πιο περίπλοκη και απαιτητική , απαιτώντας ιδιαίτερες δεξιότητες από τους εκπαιδευτικούς πέρα από την άμεση μετάδοση της γνώσης.</a:t>
            </a:r>
          </a:p>
        </p:txBody>
      </p:sp>
      <p:sp>
        <p:nvSpPr>
          <p:cNvPr id="3" name="2 - Θέση ημερομηνίας">
            <a:extLst>
              <a:ext uri="{FF2B5EF4-FFF2-40B4-BE49-F238E27FC236}">
                <a16:creationId xmlns:a16="http://schemas.microsoft.com/office/drawing/2014/main" id="{FF0E4572-6A7F-4AF8-9D22-B43DF6DB431E}"/>
              </a:ext>
            </a:extLst>
          </p:cNvPr>
          <p:cNvSpPr>
            <a:spLocks noGrp="1"/>
          </p:cNvSpPr>
          <p:nvPr>
            <p:ph type="dt" sz="quarter" idx="10"/>
          </p:nvPr>
        </p:nvSpPr>
        <p:spPr/>
        <p:txBody>
          <a:bodyPr/>
          <a:lstStyle/>
          <a:p>
            <a:pPr>
              <a:defRPr/>
            </a:pPr>
            <a:fld id="{B4228C4E-E076-4E79-AF6F-590F2FD4A845}" type="datetime1">
              <a:rPr lang="el-GR"/>
              <a:pPr>
                <a:defRPr/>
              </a:pPr>
              <a:t>22/12/2019</a:t>
            </a:fld>
            <a:endParaRPr lang="el-GR" dirty="0"/>
          </a:p>
        </p:txBody>
      </p:sp>
      <p:sp>
        <p:nvSpPr>
          <p:cNvPr id="4" name="3 - Θέση αριθμού διαφάνειας">
            <a:extLst>
              <a:ext uri="{FF2B5EF4-FFF2-40B4-BE49-F238E27FC236}">
                <a16:creationId xmlns:a16="http://schemas.microsoft.com/office/drawing/2014/main" id="{93D9F17B-A291-4356-83A1-40AB6CCB4DB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33C9FF7-7A56-495E-BCD4-91FADCFA4D97}" type="slidenum">
              <a:rPr lang="el-GR" altLang="el-GR">
                <a:solidFill>
                  <a:srgbClr val="D38E27"/>
                </a:solidFill>
              </a:rPr>
              <a:pPr eaLnBrk="1" hangingPunct="1"/>
              <a:t>5</a:t>
            </a:fld>
            <a:endParaRPr lang="el-GR" altLang="el-GR">
              <a:solidFill>
                <a:srgbClr val="D38E27"/>
              </a:solidFill>
            </a:endParaRPr>
          </a:p>
        </p:txBody>
      </p:sp>
      <p:sp>
        <p:nvSpPr>
          <p:cNvPr id="5" name="4 - Θέση υποσέλιδου">
            <a:extLst>
              <a:ext uri="{FF2B5EF4-FFF2-40B4-BE49-F238E27FC236}">
                <a16:creationId xmlns:a16="http://schemas.microsoft.com/office/drawing/2014/main" id="{B6CFBFEC-166E-4BB7-B656-6254BA9074BD}"/>
              </a:ext>
            </a:extLst>
          </p:cNvPr>
          <p:cNvSpPr>
            <a:spLocks noGrp="1"/>
          </p:cNvSpPr>
          <p:nvPr>
            <p:ph type="ftr" sz="quarter" idx="11"/>
          </p:nvPr>
        </p:nvSpPr>
        <p:spPr/>
        <p:txBody>
          <a:bodyPr/>
          <a:lstStyle/>
          <a:p>
            <a:pPr>
              <a:defRPr/>
            </a:pPr>
            <a:r>
              <a:rPr lang="el-GR"/>
              <a:t>Παναγιώτα Στράτη</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Ορθογώνιο">
            <a:extLst>
              <a:ext uri="{FF2B5EF4-FFF2-40B4-BE49-F238E27FC236}">
                <a16:creationId xmlns:a16="http://schemas.microsoft.com/office/drawing/2014/main" id="{911078AF-D47F-4A43-BF9D-C40B61B99AFE}"/>
              </a:ext>
            </a:extLst>
          </p:cNvPr>
          <p:cNvSpPr>
            <a:spLocks noChangeArrowheads="1"/>
          </p:cNvSpPr>
          <p:nvPr/>
        </p:nvSpPr>
        <p:spPr bwMode="auto">
          <a:xfrm>
            <a:off x="415925" y="777875"/>
            <a:ext cx="11582400" cy="5564188"/>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buFont typeface="Wingdings" panose="05000000000000000000" pitchFamily="2" charset="2"/>
              <a:buChar char="ü"/>
            </a:pPr>
            <a:r>
              <a:rPr lang="el-GR" altLang="el-GR" sz="2400"/>
              <a:t>Οι κοινωνικοπολιτισμικές προσεγγίσεις τονίζουν ότι η κουλτούρα μάθησης αφορά τη συμμετοχή.</a:t>
            </a:r>
          </a:p>
          <a:p>
            <a:pPr eaLnBrk="1" hangingPunct="1">
              <a:lnSpc>
                <a:spcPct val="150000"/>
              </a:lnSpc>
              <a:buFont typeface="Wingdings" panose="05000000000000000000" pitchFamily="2" charset="2"/>
              <a:buChar char="ü"/>
            </a:pPr>
            <a:endParaRPr lang="el-GR" altLang="el-GR" sz="2400"/>
          </a:p>
          <a:p>
            <a:pPr eaLnBrk="1" hangingPunct="1">
              <a:lnSpc>
                <a:spcPct val="150000"/>
              </a:lnSpc>
              <a:buFont typeface="Wingdings" panose="05000000000000000000" pitchFamily="2" charset="2"/>
              <a:buChar char="ü"/>
            </a:pPr>
            <a:r>
              <a:rPr lang="el-GR" altLang="el-GR" sz="2400"/>
              <a:t>Πρέπει να επιτρέπεται στα παιδιά να έχουν στην κατασκευή της γνώσης τους όπως επίσης είναι σημαντικό να έχουν πλήθος ευκαιριών να συν - κα κατασκευάζουν τα δικά τους νοήματα και να προβληματίζονται πάνω σε αυτά με άλλους γνωστές. </a:t>
            </a:r>
          </a:p>
          <a:p>
            <a:pPr eaLnBrk="1" hangingPunct="1">
              <a:lnSpc>
                <a:spcPct val="150000"/>
              </a:lnSpc>
              <a:buFont typeface="Wingdings" panose="05000000000000000000" pitchFamily="2" charset="2"/>
              <a:buChar char="ü"/>
            </a:pPr>
            <a:endParaRPr lang="el-GR" altLang="el-GR" sz="2400"/>
          </a:p>
          <a:p>
            <a:pPr eaLnBrk="1" hangingPunct="1">
              <a:lnSpc>
                <a:spcPct val="150000"/>
              </a:lnSpc>
              <a:buFont typeface="Wingdings" panose="05000000000000000000" pitchFamily="2" charset="2"/>
              <a:buChar char="ü"/>
            </a:pPr>
            <a:r>
              <a:rPr lang="el-GR" altLang="el-GR" sz="2400"/>
              <a:t>Η προσέγγιση </a:t>
            </a:r>
            <a:r>
              <a:rPr lang="en-US" altLang="el-GR" sz="2400"/>
              <a:t>R</a:t>
            </a:r>
            <a:r>
              <a:rPr lang="el-GR" altLang="el-GR" sz="2400"/>
              <a:t>eggio Emilia επιτρέπει στο παιδί να έχει ισότιμη συνεργασία με τον εκπαιδευτικό, συμμετέχοντας και κατευθύνοντας την ίδια του τη μάθηση.</a:t>
            </a:r>
          </a:p>
        </p:txBody>
      </p:sp>
      <p:sp>
        <p:nvSpPr>
          <p:cNvPr id="3" name="2 - Θέση ημερομηνίας">
            <a:extLst>
              <a:ext uri="{FF2B5EF4-FFF2-40B4-BE49-F238E27FC236}">
                <a16:creationId xmlns:a16="http://schemas.microsoft.com/office/drawing/2014/main" id="{573EA82A-0C0F-4E5B-B2CE-B745A5441AD8}"/>
              </a:ext>
            </a:extLst>
          </p:cNvPr>
          <p:cNvSpPr>
            <a:spLocks noGrp="1"/>
          </p:cNvSpPr>
          <p:nvPr>
            <p:ph type="dt" sz="quarter" idx="10"/>
          </p:nvPr>
        </p:nvSpPr>
        <p:spPr/>
        <p:txBody>
          <a:bodyPr/>
          <a:lstStyle/>
          <a:p>
            <a:pPr>
              <a:defRPr/>
            </a:pPr>
            <a:fld id="{F1A7915F-3E48-4DFA-9143-700605E552FD}" type="datetime1">
              <a:rPr lang="el-GR"/>
              <a:pPr>
                <a:defRPr/>
              </a:pPr>
              <a:t>22/12/2019</a:t>
            </a:fld>
            <a:endParaRPr lang="el-GR" dirty="0"/>
          </a:p>
        </p:txBody>
      </p:sp>
      <p:sp>
        <p:nvSpPr>
          <p:cNvPr id="4" name="3 - Θέση αριθμού διαφάνειας">
            <a:extLst>
              <a:ext uri="{FF2B5EF4-FFF2-40B4-BE49-F238E27FC236}">
                <a16:creationId xmlns:a16="http://schemas.microsoft.com/office/drawing/2014/main" id="{81446033-1FFF-4767-ABBD-D785DEAE189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4FAE0D4-CA60-46B6-8A7C-4D02D0475676}" type="slidenum">
              <a:rPr lang="el-GR" altLang="el-GR">
                <a:solidFill>
                  <a:srgbClr val="D38E27"/>
                </a:solidFill>
              </a:rPr>
              <a:pPr eaLnBrk="1" hangingPunct="1"/>
              <a:t>6</a:t>
            </a:fld>
            <a:endParaRPr lang="el-GR" altLang="el-GR">
              <a:solidFill>
                <a:srgbClr val="D38E27"/>
              </a:solidFill>
            </a:endParaRPr>
          </a:p>
        </p:txBody>
      </p:sp>
      <p:sp>
        <p:nvSpPr>
          <p:cNvPr id="5" name="4 - Θέση υποσέλιδου">
            <a:extLst>
              <a:ext uri="{FF2B5EF4-FFF2-40B4-BE49-F238E27FC236}">
                <a16:creationId xmlns:a16="http://schemas.microsoft.com/office/drawing/2014/main" id="{C2B0C4B6-4839-4E19-8867-79DBE77FBA71}"/>
              </a:ext>
            </a:extLst>
          </p:cNvPr>
          <p:cNvSpPr>
            <a:spLocks noGrp="1"/>
          </p:cNvSpPr>
          <p:nvPr>
            <p:ph type="ftr" sz="quarter" idx="11"/>
          </p:nvPr>
        </p:nvSpPr>
        <p:spPr/>
        <p:txBody>
          <a:bodyPr/>
          <a:lstStyle/>
          <a:p>
            <a:pPr>
              <a:defRPr/>
            </a:pPr>
            <a:r>
              <a:rPr lang="el-GR"/>
              <a:t>Παναγιώτα Στράτη</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Ορθογώνιο">
            <a:extLst>
              <a:ext uri="{FF2B5EF4-FFF2-40B4-BE49-F238E27FC236}">
                <a16:creationId xmlns:a16="http://schemas.microsoft.com/office/drawing/2014/main" id="{448D1F65-F48B-4A62-82EA-2A414F2C8E85}"/>
              </a:ext>
            </a:extLst>
          </p:cNvPr>
          <p:cNvSpPr>
            <a:spLocks noChangeArrowheads="1"/>
          </p:cNvSpPr>
          <p:nvPr/>
        </p:nvSpPr>
        <p:spPr bwMode="auto">
          <a:xfrm>
            <a:off x="568325" y="387350"/>
            <a:ext cx="10944225" cy="6186488"/>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buFont typeface="Wingdings" panose="05000000000000000000" pitchFamily="2" charset="2"/>
              <a:buChar char="ü"/>
            </a:pPr>
            <a:r>
              <a:rPr lang="el-GR" altLang="el-GR" sz="2400"/>
              <a:t>Η έμφαση δίνεται στην κατασκευή της γνώσης από τον εκπαιδευτικό και τα παιδιά μαζί .</a:t>
            </a:r>
          </a:p>
          <a:p>
            <a:pPr eaLnBrk="1" hangingPunct="1">
              <a:lnSpc>
                <a:spcPct val="150000"/>
              </a:lnSpc>
              <a:buFont typeface="Wingdings" panose="05000000000000000000" pitchFamily="2" charset="2"/>
              <a:buChar char="ü"/>
            </a:pPr>
            <a:endParaRPr lang="el-GR" altLang="el-GR" sz="2400"/>
          </a:p>
          <a:p>
            <a:pPr eaLnBrk="1" hangingPunct="1">
              <a:lnSpc>
                <a:spcPct val="150000"/>
              </a:lnSpc>
              <a:buFont typeface="Wingdings" panose="05000000000000000000" pitchFamily="2" charset="2"/>
              <a:buChar char="ü"/>
            </a:pPr>
            <a:r>
              <a:rPr lang="el-GR" altLang="el-GR" sz="2400"/>
              <a:t>Ωστόσο είναι σημαντικό να εξετάσουμε τη διαπολιτισμική πολυμορφία  - Πώς οι ενήλικες και τα παιδιά αλληλεπιδρούν -  προκειμένου να εξασφαλιστεί η ισότητα για το κάθε παιδί δεδομένου ότι καθένα έχει ιδιαίτερες πολιτισμικές αξίες σύμφωνα με τις εμπειρίες του από την οικογένεια και την κοινότητα.</a:t>
            </a:r>
          </a:p>
          <a:p>
            <a:pPr eaLnBrk="1" hangingPunct="1">
              <a:lnSpc>
                <a:spcPct val="150000"/>
              </a:lnSpc>
              <a:buFont typeface="Wingdings" panose="05000000000000000000" pitchFamily="2" charset="2"/>
              <a:buChar char="ü"/>
            </a:pPr>
            <a:endParaRPr lang="el-GR" altLang="el-GR" sz="2400"/>
          </a:p>
          <a:p>
            <a:pPr eaLnBrk="1" hangingPunct="1">
              <a:lnSpc>
                <a:spcPct val="150000"/>
              </a:lnSpc>
              <a:buFont typeface="Wingdings" panose="05000000000000000000" pitchFamily="2" charset="2"/>
              <a:buChar char="ü"/>
            </a:pPr>
            <a:r>
              <a:rPr lang="el-GR" altLang="el-GR" sz="2400"/>
              <a:t>Οι εκπαιδευτικοί οφείλουν να προβληματιστούν ως προς την παιδαγωγική τους και να σκεφτούν ποιες είναι οι κατάλληλες μέθοδοι για την επίτευξη αυτής της ισότητας των παιδιών</a:t>
            </a:r>
          </a:p>
        </p:txBody>
      </p:sp>
      <p:sp>
        <p:nvSpPr>
          <p:cNvPr id="3" name="2 - Θέση ημερομηνίας">
            <a:extLst>
              <a:ext uri="{FF2B5EF4-FFF2-40B4-BE49-F238E27FC236}">
                <a16:creationId xmlns:a16="http://schemas.microsoft.com/office/drawing/2014/main" id="{046EA866-3856-4D04-9904-0E7393A46034}"/>
              </a:ext>
            </a:extLst>
          </p:cNvPr>
          <p:cNvSpPr>
            <a:spLocks noGrp="1"/>
          </p:cNvSpPr>
          <p:nvPr>
            <p:ph type="dt" sz="quarter" idx="10"/>
          </p:nvPr>
        </p:nvSpPr>
        <p:spPr/>
        <p:txBody>
          <a:bodyPr/>
          <a:lstStyle/>
          <a:p>
            <a:pPr>
              <a:defRPr/>
            </a:pPr>
            <a:fld id="{20A4094F-8FB1-475B-8CC1-293CD343EB85}" type="datetime1">
              <a:rPr lang="el-GR"/>
              <a:pPr>
                <a:defRPr/>
              </a:pPr>
              <a:t>22/12/2019</a:t>
            </a:fld>
            <a:endParaRPr lang="el-GR" dirty="0"/>
          </a:p>
        </p:txBody>
      </p:sp>
      <p:sp>
        <p:nvSpPr>
          <p:cNvPr id="4" name="3 - Θέση αριθμού διαφάνειας">
            <a:extLst>
              <a:ext uri="{FF2B5EF4-FFF2-40B4-BE49-F238E27FC236}">
                <a16:creationId xmlns:a16="http://schemas.microsoft.com/office/drawing/2014/main" id="{44D74364-F3A6-437D-A53E-68509054961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F7783FC-7007-4FDC-BC23-4C02F1E6B5A3}" type="slidenum">
              <a:rPr lang="el-GR" altLang="el-GR">
                <a:solidFill>
                  <a:srgbClr val="D38E27"/>
                </a:solidFill>
              </a:rPr>
              <a:pPr eaLnBrk="1" hangingPunct="1"/>
              <a:t>7</a:t>
            </a:fld>
            <a:endParaRPr lang="el-GR" altLang="el-GR">
              <a:solidFill>
                <a:srgbClr val="D38E27"/>
              </a:solidFill>
            </a:endParaRPr>
          </a:p>
        </p:txBody>
      </p:sp>
      <p:sp>
        <p:nvSpPr>
          <p:cNvPr id="5" name="4 - Θέση υποσέλιδου">
            <a:extLst>
              <a:ext uri="{FF2B5EF4-FFF2-40B4-BE49-F238E27FC236}">
                <a16:creationId xmlns:a16="http://schemas.microsoft.com/office/drawing/2014/main" id="{9E82FBF9-45E6-4EBF-A0ED-D86EF0E0DA48}"/>
              </a:ext>
            </a:extLst>
          </p:cNvPr>
          <p:cNvSpPr>
            <a:spLocks noGrp="1"/>
          </p:cNvSpPr>
          <p:nvPr>
            <p:ph type="ftr" sz="quarter" idx="11"/>
          </p:nvPr>
        </p:nvSpPr>
        <p:spPr/>
        <p:txBody>
          <a:bodyPr/>
          <a:lstStyle/>
          <a:p>
            <a:pPr>
              <a:defRPr/>
            </a:pPr>
            <a:r>
              <a:rPr lang="el-GR"/>
              <a:t>Παναγιώτα Στράτη</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Ορθογώνιο">
            <a:extLst>
              <a:ext uri="{FF2B5EF4-FFF2-40B4-BE49-F238E27FC236}">
                <a16:creationId xmlns:a16="http://schemas.microsoft.com/office/drawing/2014/main" id="{0C32B1E5-DB6D-4EBA-BB81-59748C0A7DF4}"/>
              </a:ext>
            </a:extLst>
          </p:cNvPr>
          <p:cNvSpPr>
            <a:spLocks noChangeArrowheads="1"/>
          </p:cNvSpPr>
          <p:nvPr/>
        </p:nvSpPr>
        <p:spPr bwMode="auto">
          <a:xfrm>
            <a:off x="1385888" y="542925"/>
            <a:ext cx="10375900" cy="5632450"/>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2400" b="1"/>
              <a:t>Reggio Emilia </a:t>
            </a:r>
          </a:p>
          <a:p>
            <a:pPr eaLnBrk="1" hangingPunct="1"/>
            <a:endParaRPr lang="el-GR" altLang="el-GR" sz="2400"/>
          </a:p>
          <a:p>
            <a:pPr algn="just" eaLnBrk="1" hangingPunct="1">
              <a:buFont typeface="Wingdings" panose="05000000000000000000" pitchFamily="2" charset="2"/>
              <a:buChar char="ü"/>
            </a:pPr>
            <a:r>
              <a:rPr lang="el-GR" altLang="el-GR" sz="2400"/>
              <a:t>Ο </a:t>
            </a:r>
            <a:r>
              <a:rPr lang="en-US" altLang="el-GR" sz="2400"/>
              <a:t>Loris </a:t>
            </a:r>
            <a:r>
              <a:rPr lang="el-GR" altLang="el-GR" sz="2400"/>
              <a:t>Malagu</a:t>
            </a:r>
            <a:r>
              <a:rPr lang="en-US" altLang="el-GR" sz="2400"/>
              <a:t>zz</a:t>
            </a:r>
            <a:r>
              <a:rPr lang="el-GR" altLang="el-GR" sz="2400"/>
              <a:t>i καθιέρωσε την προσέγγιση Reggio Emilia μετά τον Β</a:t>
            </a:r>
            <a:r>
              <a:rPr lang="en-US" altLang="el-GR" sz="2400"/>
              <a:t>’ </a:t>
            </a:r>
            <a:r>
              <a:rPr lang="el-GR" altLang="el-GR" sz="2400"/>
              <a:t> Παγκόσμιο Πόλεμο στην πόλη Reggio Emilia </a:t>
            </a:r>
            <a:r>
              <a:rPr lang="en-US" altLang="el-GR" sz="2400"/>
              <a:t>.</a:t>
            </a:r>
          </a:p>
          <a:p>
            <a:pPr algn="just" eaLnBrk="1" hangingPunct="1">
              <a:buFont typeface="Wingdings" panose="05000000000000000000" pitchFamily="2" charset="2"/>
              <a:buChar char="ü"/>
            </a:pPr>
            <a:endParaRPr lang="en-US" altLang="el-GR" sz="2400"/>
          </a:p>
          <a:p>
            <a:pPr algn="just" eaLnBrk="1" hangingPunct="1">
              <a:buFont typeface="Wingdings" panose="05000000000000000000" pitchFamily="2" charset="2"/>
              <a:buChar char="ü"/>
            </a:pPr>
            <a:r>
              <a:rPr lang="el-GR" altLang="el-GR" sz="2400"/>
              <a:t>Πίστευε ότι τα παιδιά είχαν μάλλον δικαιώματα παρά ανάγκες και ότι μπορούσα να σκεφτούν και να δράσουν για τον δικό τους λογαριασμό.</a:t>
            </a:r>
          </a:p>
          <a:p>
            <a:pPr algn="just" eaLnBrk="1" hangingPunct="1">
              <a:buFont typeface="Wingdings" panose="05000000000000000000" pitchFamily="2" charset="2"/>
              <a:buChar char="ü"/>
            </a:pPr>
            <a:endParaRPr lang="el-GR" altLang="el-GR" sz="2400"/>
          </a:p>
          <a:p>
            <a:pPr algn="just" eaLnBrk="1" hangingPunct="1">
              <a:buFont typeface="Wingdings" panose="05000000000000000000" pitchFamily="2" charset="2"/>
              <a:buChar char="ü"/>
            </a:pPr>
            <a:r>
              <a:rPr lang="el-GR" altLang="el-GR" sz="2400"/>
              <a:t>Το μοντέλο Reggio Emilia προωθεί μία σύνθετη και μεταβαλλόμενη θεώρηση του παιδιού ως ικανού μαθητή ο οποίος έχει το δικαίωμα και τη δυνατότητα να δομεί και να καθοδηγεί τη δική του μάθηση. </a:t>
            </a:r>
          </a:p>
          <a:p>
            <a:pPr algn="just" eaLnBrk="1" hangingPunct="1">
              <a:buFont typeface="Wingdings" panose="05000000000000000000" pitchFamily="2" charset="2"/>
              <a:buChar char="ü"/>
            </a:pPr>
            <a:endParaRPr lang="el-GR" altLang="el-GR" sz="2400"/>
          </a:p>
          <a:p>
            <a:pPr algn="just" eaLnBrk="1" hangingPunct="1">
              <a:buFont typeface="Wingdings" panose="05000000000000000000" pitchFamily="2" charset="2"/>
              <a:buChar char="ü"/>
            </a:pPr>
            <a:r>
              <a:rPr lang="el-GR" altLang="el-GR" sz="2400"/>
              <a:t>Βασίζεται στη θεωρία του </a:t>
            </a:r>
            <a:r>
              <a:rPr lang="en-US" altLang="el-GR" sz="2400"/>
              <a:t>Vygotsky - </a:t>
            </a:r>
            <a:r>
              <a:rPr lang="el-GR" altLang="el-GR" sz="2400"/>
              <a:t>τα παιδιά μαθαίνουν μέσω της αλληλεπίδρασης</a:t>
            </a:r>
            <a:r>
              <a:rPr lang="en-US" altLang="el-GR" sz="2400"/>
              <a:t>,</a:t>
            </a:r>
            <a:r>
              <a:rPr lang="el-GR" altLang="el-GR" sz="2400"/>
              <a:t> έχοντας το πρότυπο και την υποστήριξη από τους άλλους</a:t>
            </a:r>
            <a:r>
              <a:rPr lang="en-US" altLang="el-GR" sz="2400"/>
              <a:t>.</a:t>
            </a:r>
            <a:endParaRPr lang="el-GR" altLang="el-GR" sz="2400"/>
          </a:p>
        </p:txBody>
      </p:sp>
      <p:sp>
        <p:nvSpPr>
          <p:cNvPr id="3" name="2 - Θέση ημερομηνίας">
            <a:extLst>
              <a:ext uri="{FF2B5EF4-FFF2-40B4-BE49-F238E27FC236}">
                <a16:creationId xmlns:a16="http://schemas.microsoft.com/office/drawing/2014/main" id="{424360B5-A667-4718-9058-CF052DDAE940}"/>
              </a:ext>
            </a:extLst>
          </p:cNvPr>
          <p:cNvSpPr>
            <a:spLocks noGrp="1"/>
          </p:cNvSpPr>
          <p:nvPr>
            <p:ph type="dt" sz="quarter" idx="10"/>
          </p:nvPr>
        </p:nvSpPr>
        <p:spPr/>
        <p:txBody>
          <a:bodyPr/>
          <a:lstStyle/>
          <a:p>
            <a:pPr>
              <a:defRPr/>
            </a:pPr>
            <a:fld id="{C29F665A-BCB1-4116-9FD9-19A430746AE0}" type="datetime1">
              <a:rPr lang="el-GR"/>
              <a:pPr>
                <a:defRPr/>
              </a:pPr>
              <a:t>22/12/2019</a:t>
            </a:fld>
            <a:endParaRPr lang="el-GR" dirty="0"/>
          </a:p>
        </p:txBody>
      </p:sp>
      <p:sp>
        <p:nvSpPr>
          <p:cNvPr id="4" name="3 - Θέση αριθμού διαφάνειας">
            <a:extLst>
              <a:ext uri="{FF2B5EF4-FFF2-40B4-BE49-F238E27FC236}">
                <a16:creationId xmlns:a16="http://schemas.microsoft.com/office/drawing/2014/main" id="{5FDB9BA2-52FC-4620-A004-7CAE35D72F4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564C2E8-3D39-4DAE-A47D-94C585CC9C3E}" type="slidenum">
              <a:rPr lang="el-GR" altLang="el-GR">
                <a:solidFill>
                  <a:srgbClr val="D38E27"/>
                </a:solidFill>
              </a:rPr>
              <a:pPr eaLnBrk="1" hangingPunct="1"/>
              <a:t>8</a:t>
            </a:fld>
            <a:endParaRPr lang="el-GR" altLang="el-GR">
              <a:solidFill>
                <a:srgbClr val="D38E27"/>
              </a:solidFill>
            </a:endParaRPr>
          </a:p>
        </p:txBody>
      </p:sp>
      <p:sp>
        <p:nvSpPr>
          <p:cNvPr id="5" name="4 - Θέση υποσέλιδου">
            <a:extLst>
              <a:ext uri="{FF2B5EF4-FFF2-40B4-BE49-F238E27FC236}">
                <a16:creationId xmlns:a16="http://schemas.microsoft.com/office/drawing/2014/main" id="{FDCC54B6-9F84-44CF-B0E9-1D0EC24B2710}"/>
              </a:ext>
            </a:extLst>
          </p:cNvPr>
          <p:cNvSpPr>
            <a:spLocks noGrp="1"/>
          </p:cNvSpPr>
          <p:nvPr>
            <p:ph type="ftr" sz="quarter" idx="11"/>
          </p:nvPr>
        </p:nvSpPr>
        <p:spPr/>
        <p:txBody>
          <a:bodyPr/>
          <a:lstStyle/>
          <a:p>
            <a:pPr>
              <a:defRPr/>
            </a:pPr>
            <a:r>
              <a:rPr lang="el-GR"/>
              <a:t>Παναγιώτα Στράτη</a:t>
            </a: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 Ορθογώνιο">
            <a:extLst>
              <a:ext uri="{FF2B5EF4-FFF2-40B4-BE49-F238E27FC236}">
                <a16:creationId xmlns:a16="http://schemas.microsoft.com/office/drawing/2014/main" id="{7866C74E-6C40-433F-9FC9-F93655E2C806}"/>
              </a:ext>
            </a:extLst>
          </p:cNvPr>
          <p:cNvSpPr>
            <a:spLocks noChangeArrowheads="1"/>
          </p:cNvSpPr>
          <p:nvPr/>
        </p:nvSpPr>
        <p:spPr bwMode="auto">
          <a:xfrm>
            <a:off x="996950" y="446088"/>
            <a:ext cx="10599738" cy="5816600"/>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l-GR"/>
          </a:p>
          <a:p>
            <a:pPr eaLnBrk="1" hangingPunct="1"/>
            <a:r>
              <a:rPr lang="el-GR" altLang="el-GR" sz="2400" b="1"/>
              <a:t>Reggio Emilia </a:t>
            </a:r>
          </a:p>
          <a:p>
            <a:pPr eaLnBrk="1" hangingPunct="1"/>
            <a:endParaRPr lang="el-GR" altLang="el-GR" b="1"/>
          </a:p>
          <a:p>
            <a:pPr eaLnBrk="1" hangingPunct="1">
              <a:buFont typeface="Wingdings" panose="05000000000000000000" pitchFamily="2" charset="2"/>
              <a:buChar char="ü"/>
            </a:pPr>
            <a:r>
              <a:rPr lang="el-GR" altLang="el-GR" sz="2400"/>
              <a:t>Το σχήμα, το ύφος, η εστίαση και το περιεχόμενο του προγράμματος σπουδών εξελίσσονται μέσω των καθημερινών εμπειριών και των ενδιαφερόντων των παιδιών και των ενηλίκων εμβαθύνοντας στις αναζητήσεις των παιδιών και στην κατασκευή θεωριών.</a:t>
            </a:r>
          </a:p>
          <a:p>
            <a:pPr eaLnBrk="1" hangingPunct="1">
              <a:buFont typeface="Wingdings" panose="05000000000000000000" pitchFamily="2" charset="2"/>
              <a:buChar char="ü"/>
            </a:pPr>
            <a:endParaRPr lang="el-GR" altLang="el-GR" sz="2400"/>
          </a:p>
          <a:p>
            <a:pPr eaLnBrk="1" hangingPunct="1">
              <a:buFont typeface="Wingdings" panose="05000000000000000000" pitchFamily="2" charset="2"/>
              <a:buChar char="ü"/>
            </a:pPr>
            <a:r>
              <a:rPr lang="el-GR" altLang="el-GR" sz="2400"/>
              <a:t>Ο </a:t>
            </a:r>
            <a:r>
              <a:rPr lang="en-US" altLang="el-GR" sz="2400"/>
              <a:t>Loris </a:t>
            </a:r>
            <a:r>
              <a:rPr lang="el-GR" altLang="el-GR" sz="2400"/>
              <a:t>Malagu</a:t>
            </a:r>
            <a:r>
              <a:rPr lang="en-US" altLang="el-GR" sz="2400"/>
              <a:t>zz</a:t>
            </a:r>
            <a:r>
              <a:rPr lang="el-GR" altLang="el-GR" sz="2400"/>
              <a:t>i  αναδιαμόρφωσε εννοιολογικά  την εκπαίδευση της πρώιμης ηλικίας ,πιστεύοντας ότι τα παιδιά διαθέτουν πλούσιο δυναμικό  - έχουν δύναμη ,δυνατότητες και αυτοπεποίθηση .</a:t>
            </a:r>
          </a:p>
          <a:p>
            <a:pPr eaLnBrk="1" hangingPunct="1">
              <a:buFont typeface="Wingdings" panose="05000000000000000000" pitchFamily="2" charset="2"/>
              <a:buChar char="ü"/>
            </a:pPr>
            <a:endParaRPr lang="el-GR" altLang="el-GR" sz="2400"/>
          </a:p>
          <a:p>
            <a:pPr eaLnBrk="1" hangingPunct="1">
              <a:buFont typeface="Wingdings" panose="05000000000000000000" pitchFamily="2" charset="2"/>
              <a:buChar char="ü"/>
            </a:pPr>
            <a:r>
              <a:rPr lang="el-GR" altLang="el-GR" sz="2400"/>
              <a:t>Θεωρούσε ότι τα παιδιά έχουν </a:t>
            </a:r>
            <a:r>
              <a:rPr lang="el-GR" altLang="el-GR" sz="2400" b="1">
                <a:solidFill>
                  <a:srgbClr val="C00000"/>
                </a:solidFill>
              </a:rPr>
              <a:t>«100 γλώσσες» </a:t>
            </a:r>
            <a:r>
              <a:rPr lang="el-GR" altLang="el-GR" sz="2400"/>
              <a:t>μέσω των οποίων μπορούν  να εκφραστούν, όπως οι λέξεις, η κίνηση,  η ζωγραφική, η κατασκευή και το παιχνίδι, παραθέτοντας μόνο μερικές  και  ότι μέσω αυτόν αυξάνουν την ικανότητα τους σε επίπεδο επικοινωνίας και γνώσης.</a:t>
            </a:r>
          </a:p>
        </p:txBody>
      </p:sp>
      <p:sp>
        <p:nvSpPr>
          <p:cNvPr id="3" name="2 - Θέση ημερομηνίας">
            <a:extLst>
              <a:ext uri="{FF2B5EF4-FFF2-40B4-BE49-F238E27FC236}">
                <a16:creationId xmlns:a16="http://schemas.microsoft.com/office/drawing/2014/main" id="{9B06D890-640D-432B-97BA-4AAC8961568E}"/>
              </a:ext>
            </a:extLst>
          </p:cNvPr>
          <p:cNvSpPr>
            <a:spLocks noGrp="1"/>
          </p:cNvSpPr>
          <p:nvPr>
            <p:ph type="dt" sz="quarter" idx="10"/>
          </p:nvPr>
        </p:nvSpPr>
        <p:spPr/>
        <p:txBody>
          <a:bodyPr/>
          <a:lstStyle/>
          <a:p>
            <a:pPr>
              <a:defRPr/>
            </a:pPr>
            <a:fld id="{E06409EE-B9FF-449B-B6FE-C57CD5BD617F}" type="datetime1">
              <a:rPr lang="el-GR"/>
              <a:pPr>
                <a:defRPr/>
              </a:pPr>
              <a:t>22/12/2019</a:t>
            </a:fld>
            <a:endParaRPr lang="el-GR" dirty="0"/>
          </a:p>
        </p:txBody>
      </p:sp>
      <p:sp>
        <p:nvSpPr>
          <p:cNvPr id="4" name="3 - Θέση αριθμού διαφάνειας">
            <a:extLst>
              <a:ext uri="{FF2B5EF4-FFF2-40B4-BE49-F238E27FC236}">
                <a16:creationId xmlns:a16="http://schemas.microsoft.com/office/drawing/2014/main" id="{8A2C0C4F-E582-4FBA-AAD8-99F6482A911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33C3B7-AB61-4A58-84DB-B8FE354F9C1E}" type="slidenum">
              <a:rPr lang="el-GR" altLang="el-GR">
                <a:solidFill>
                  <a:srgbClr val="D38E27"/>
                </a:solidFill>
              </a:rPr>
              <a:pPr eaLnBrk="1" hangingPunct="1"/>
              <a:t>9</a:t>
            </a:fld>
            <a:endParaRPr lang="el-GR" altLang="el-GR">
              <a:solidFill>
                <a:srgbClr val="D38E27"/>
              </a:solidFill>
            </a:endParaRPr>
          </a:p>
        </p:txBody>
      </p:sp>
      <p:sp>
        <p:nvSpPr>
          <p:cNvPr id="5" name="4 - Θέση υποσέλιδου">
            <a:extLst>
              <a:ext uri="{FF2B5EF4-FFF2-40B4-BE49-F238E27FC236}">
                <a16:creationId xmlns:a16="http://schemas.microsoft.com/office/drawing/2014/main" id="{F562DA29-29D3-4474-A7F3-1CB411FB4057}"/>
              </a:ext>
            </a:extLst>
          </p:cNvPr>
          <p:cNvSpPr>
            <a:spLocks noGrp="1"/>
          </p:cNvSpPr>
          <p:nvPr>
            <p:ph type="ftr" sz="quarter" idx="11"/>
          </p:nvPr>
        </p:nvSpPr>
        <p:spPr/>
        <p:txBody>
          <a:bodyPr/>
          <a:lstStyle/>
          <a:p>
            <a:pPr>
              <a:defRPr/>
            </a:pPr>
            <a:r>
              <a:rPr lang="el-GR"/>
              <a:t>Παναγιώτα Στράτη</a:t>
            </a:r>
          </a:p>
        </p:txBody>
      </p:sp>
    </p:spTree>
  </p:cSld>
  <p:clrMapOvr>
    <a:masterClrMapping/>
  </p:clrMapOvr>
  <p:transition spd="med">
    <p:fad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632</TotalTime>
  <Words>3098</Words>
  <Application>Microsoft Office PowerPoint</Application>
  <PresentationFormat>Ευρεία οθόνη</PresentationFormat>
  <Paragraphs>290</Paragraphs>
  <Slides>30</Slides>
  <Notes>1</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30</vt:i4>
      </vt:variant>
    </vt:vector>
  </HeadingPairs>
  <TitlesOfParts>
    <vt:vector size="39" baseType="lpstr">
      <vt:lpstr>Arial</vt:lpstr>
      <vt:lpstr>Franklin Gothic Medium</vt:lpstr>
      <vt:lpstr>Franklin Gothic Book</vt:lpstr>
      <vt:lpstr>Wingdings 2</vt:lpstr>
      <vt:lpstr>Cambria</vt:lpstr>
      <vt:lpstr>Wingdings</vt:lpstr>
      <vt:lpstr>Times New Roman</vt:lpstr>
      <vt:lpstr>Calibri</vt:lpstr>
      <vt:lpstr>Διαστημικό</vt:lpstr>
      <vt:lpstr>Παιδαγωγικη του παιχνιδιου Στην προΣχολικη και Σχολικη εκπαιδευΣη</vt:lpstr>
      <vt:lpstr>H Παιδαγωγικη του παιχνιδιου </vt:lpstr>
      <vt:lpstr>Τι ειναι η παιδαγωγικη;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η αναπτυξη τησ ανεξαρτητησ μαθησησ</vt:lpstr>
      <vt:lpstr>παιχνίδι στην τάξη</vt:lpstr>
      <vt:lpstr>γιατι ειναι σημαντικη η προαγωγη τησ μαθησησ μεσω του παιχνιδιου</vt:lpstr>
      <vt:lpstr>επιμαχα ζητηματα σχετικα με το παιχνιδι</vt:lpstr>
      <vt:lpstr>Παρουσίαση του PowerPoint</vt:lpstr>
      <vt:lpstr>Παρουσίαση του PowerPoint</vt:lpstr>
      <vt:lpstr>ευκαιριεΣ για παιχνιδι στην ταξη παντου και παντα!</vt:lpstr>
      <vt:lpstr>Παρουσίαση του PowerPoint</vt:lpstr>
      <vt:lpstr>Παιχνίδι και ανάπτυξη των επικοινωνιακών δεξιοτήτων.</vt:lpstr>
      <vt:lpstr>Παρουσίαση του PowerPoint</vt:lpstr>
      <vt:lpstr>Παρουσίαση του PowerPoint</vt:lpstr>
      <vt:lpstr>οι σχεσεισ με τουσ συνομηλικουσ</vt:lpstr>
      <vt:lpstr>Παρουσίαση του PowerPoint</vt:lpstr>
      <vt:lpstr>Παρουσίαση του PowerPoint</vt:lpstr>
      <vt:lpstr>Παρουσίαση του PowerPoint</vt:lpstr>
      <vt:lpstr>Το Διαθεματικo Ενιαiο Πλaiσιο Προγραμμaτων Σπουδων</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Διάταξη τίτλου</dc:title>
  <dc:creator>John</dc:creator>
  <cp:lastModifiedBy>ΤΖΙΜΑ ΕΛΕΝΗ</cp:lastModifiedBy>
  <cp:revision>72</cp:revision>
  <dcterms:created xsi:type="dcterms:W3CDTF">2019-09-16T13:53:42Z</dcterms:created>
  <dcterms:modified xsi:type="dcterms:W3CDTF">2019-12-22T12:45:06Z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