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6" r:id="rId11"/>
    <p:sldId id="267" r:id="rId12"/>
    <p:sldId id="299" r:id="rId13"/>
    <p:sldId id="268" r:id="rId14"/>
    <p:sldId id="269" r:id="rId15"/>
    <p:sldId id="270" r:id="rId16"/>
    <p:sldId id="265" r:id="rId17"/>
    <p:sldId id="271" r:id="rId18"/>
    <p:sldId id="300" r:id="rId19"/>
    <p:sldId id="273" r:id="rId20"/>
    <p:sldId id="274" r:id="rId21"/>
    <p:sldId id="275" r:id="rId22"/>
    <p:sldId id="276" r:id="rId23"/>
    <p:sldId id="277" r:id="rId24"/>
    <p:sldId id="278" r:id="rId25"/>
    <p:sldId id="279" r:id="rId26"/>
    <p:sldId id="280" r:id="rId27"/>
    <p:sldId id="281" r:id="rId28"/>
    <p:sldId id="303" r:id="rId29"/>
    <p:sldId id="282" r:id="rId30"/>
    <p:sldId id="284" r:id="rId31"/>
    <p:sldId id="285" r:id="rId32"/>
    <p:sldId id="286" r:id="rId33"/>
    <p:sldId id="287" r:id="rId34"/>
    <p:sldId id="288" r:id="rId35"/>
    <p:sldId id="289" r:id="rId36"/>
    <p:sldId id="290" r:id="rId37"/>
    <p:sldId id="291" r:id="rId38"/>
    <p:sldId id="292" r:id="rId39"/>
    <p:sldId id="298" r:id="rId40"/>
    <p:sldId id="293" r:id="rId41"/>
    <p:sldId id="301" r:id="rId42"/>
    <p:sldId id="297" r:id="rId43"/>
    <p:sldId id="304"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8917" autoAdjust="0"/>
  </p:normalViewPr>
  <p:slideViewPr>
    <p:cSldViewPr snapToGrid="0">
      <p:cViewPr varScale="1">
        <p:scale>
          <a:sx n="69" d="100"/>
          <a:sy n="69" d="100"/>
        </p:scale>
        <p:origin x="66"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F64A79CB-134F-4BBB-9D01-3399B90A9D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F1AC852F-5222-44EF-B7E1-B101076F712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F77B4A-B44B-40AB-9CFB-7B63AF6A5756}" type="datetimeFigureOut">
              <a:rPr lang="el-GR"/>
              <a:pPr>
                <a:defRPr/>
              </a:pPr>
              <a:t>22/12/2019</a:t>
            </a:fld>
            <a:endParaRPr lang="el-GR"/>
          </a:p>
        </p:txBody>
      </p:sp>
      <p:sp>
        <p:nvSpPr>
          <p:cNvPr id="4" name="3 - Θέση εικόνας διαφάνειας">
            <a:extLst>
              <a:ext uri="{FF2B5EF4-FFF2-40B4-BE49-F238E27FC236}">
                <a16:creationId xmlns:a16="http://schemas.microsoft.com/office/drawing/2014/main" id="{D959F30F-F966-45E5-8631-26FF4440A5B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id="{64B9E2B5-2033-4F54-9F2A-446D621B66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CEA64B1F-70DA-43B9-86E3-EC0F8AF715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a:extLst>
              <a:ext uri="{FF2B5EF4-FFF2-40B4-BE49-F238E27FC236}">
                <a16:creationId xmlns:a16="http://schemas.microsoft.com/office/drawing/2014/main" id="{3519613F-6D75-4864-92B5-866E7B1983C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840B6F5-032B-41B8-B726-721C96621C27}"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9A48F15-BF05-4FD5-A09D-4212C4D5B4D1}"/>
              </a:ext>
            </a:extLst>
          </p:cNvPr>
          <p:cNvSpPr>
            <a:spLocks noGrp="1"/>
          </p:cNvSpPr>
          <p:nvPr>
            <p:ph type="dt" sz="half" idx="10"/>
          </p:nvPr>
        </p:nvSpPr>
        <p:spPr/>
        <p:txBody>
          <a:bodyPr/>
          <a:lstStyle>
            <a:lvl1pPr>
              <a:defRPr/>
            </a:lvl1pPr>
          </a:lstStyle>
          <a:p>
            <a:pPr>
              <a:defRPr/>
            </a:pPr>
            <a:fld id="{CBFA08BB-0632-4A4F-9900-6C319CBB5A17}" type="datetime1">
              <a:rPr lang="en-US"/>
              <a:pPr>
                <a:defRPr/>
              </a:pPr>
              <a:t>12/22/2019</a:t>
            </a:fld>
            <a:endParaRPr lang="en-US" dirty="0"/>
          </a:p>
        </p:txBody>
      </p:sp>
      <p:sp>
        <p:nvSpPr>
          <p:cNvPr id="5" name="Footer Placeholder 4">
            <a:extLst>
              <a:ext uri="{FF2B5EF4-FFF2-40B4-BE49-F238E27FC236}">
                <a16:creationId xmlns:a16="http://schemas.microsoft.com/office/drawing/2014/main" id="{CAA5B0A6-0B2B-46B2-A56F-67857EFC1072}"/>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30A41279-DB7C-4673-B5F9-2D1531CAC05B}"/>
              </a:ext>
            </a:extLst>
          </p:cNvPr>
          <p:cNvSpPr>
            <a:spLocks noGrp="1"/>
          </p:cNvSpPr>
          <p:nvPr>
            <p:ph type="sldNum" sz="quarter" idx="12"/>
          </p:nvPr>
        </p:nvSpPr>
        <p:spPr/>
        <p:txBody>
          <a:bodyPr/>
          <a:lstStyle>
            <a:lvl1pPr>
              <a:defRPr/>
            </a:lvl1pPr>
          </a:lstStyle>
          <a:p>
            <a:fld id="{F1E57E21-D34A-4186-928E-2B9EF20D1CA5}" type="slidenum">
              <a:rPr lang="en-US" altLang="el-GR"/>
              <a:pPr/>
              <a:t>‹#›</a:t>
            </a:fld>
            <a:endParaRPr lang="en-US" altLang="el-GR"/>
          </a:p>
        </p:txBody>
      </p:sp>
    </p:spTree>
    <p:extLst>
      <p:ext uri="{BB962C8B-B14F-4D97-AF65-F5344CB8AC3E}">
        <p14:creationId xmlns:p14="http://schemas.microsoft.com/office/powerpoint/2010/main" val="53298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413" y="5299603"/>
            <a:ext cx="9906000" cy="4937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3C93A5-10EC-45BE-A02B-6C35A9522ABA}"/>
              </a:ext>
            </a:extLst>
          </p:cNvPr>
          <p:cNvSpPr>
            <a:spLocks noGrp="1"/>
          </p:cNvSpPr>
          <p:nvPr>
            <p:ph type="dt" sz="half" idx="10"/>
          </p:nvPr>
        </p:nvSpPr>
        <p:spPr/>
        <p:txBody>
          <a:bodyPr/>
          <a:lstStyle>
            <a:lvl1pPr>
              <a:defRPr/>
            </a:lvl1pPr>
          </a:lstStyle>
          <a:p>
            <a:pPr>
              <a:defRPr/>
            </a:pPr>
            <a:fld id="{F82CB530-C562-4CF6-93D1-F3CB5A936C82}" type="datetime1">
              <a:rPr lang="en-US"/>
              <a:pPr>
                <a:defRPr/>
              </a:pPr>
              <a:t>12/22/2019</a:t>
            </a:fld>
            <a:endParaRPr lang="en-US" dirty="0"/>
          </a:p>
        </p:txBody>
      </p:sp>
      <p:sp>
        <p:nvSpPr>
          <p:cNvPr id="6" name="Footer Placeholder 4">
            <a:extLst>
              <a:ext uri="{FF2B5EF4-FFF2-40B4-BE49-F238E27FC236}">
                <a16:creationId xmlns:a16="http://schemas.microsoft.com/office/drawing/2014/main" id="{DF9F5292-328C-4899-8CCC-CE6638FA6155}"/>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7" name="Slide Number Placeholder 5">
            <a:extLst>
              <a:ext uri="{FF2B5EF4-FFF2-40B4-BE49-F238E27FC236}">
                <a16:creationId xmlns:a16="http://schemas.microsoft.com/office/drawing/2014/main" id="{4E5AC99D-35F5-4D1B-BA88-F5123B8A6337}"/>
              </a:ext>
            </a:extLst>
          </p:cNvPr>
          <p:cNvSpPr>
            <a:spLocks noGrp="1"/>
          </p:cNvSpPr>
          <p:nvPr>
            <p:ph type="sldNum" sz="quarter" idx="12"/>
          </p:nvPr>
        </p:nvSpPr>
        <p:spPr/>
        <p:txBody>
          <a:bodyPr/>
          <a:lstStyle>
            <a:lvl1pPr>
              <a:defRPr/>
            </a:lvl1pPr>
          </a:lstStyle>
          <a:p>
            <a:fld id="{8428D8D0-12C7-4722-82E4-22320062B2A5}" type="slidenum">
              <a:rPr lang="en-US" altLang="el-GR"/>
              <a:pPr/>
              <a:t>‹#›</a:t>
            </a:fld>
            <a:endParaRPr lang="en-US" altLang="el-GR"/>
          </a:p>
        </p:txBody>
      </p:sp>
    </p:spTree>
    <p:extLst>
      <p:ext uri="{BB962C8B-B14F-4D97-AF65-F5344CB8AC3E}">
        <p14:creationId xmlns:p14="http://schemas.microsoft.com/office/powerpoint/2010/main" val="292405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78AAF-94F0-4104-9BDC-9C0E0AA69F71}"/>
              </a:ext>
            </a:extLst>
          </p:cNvPr>
          <p:cNvSpPr>
            <a:spLocks noGrp="1"/>
          </p:cNvSpPr>
          <p:nvPr>
            <p:ph type="dt" sz="half" idx="10"/>
          </p:nvPr>
        </p:nvSpPr>
        <p:spPr/>
        <p:txBody>
          <a:bodyPr/>
          <a:lstStyle>
            <a:lvl1pPr>
              <a:defRPr/>
            </a:lvl1pPr>
          </a:lstStyle>
          <a:p>
            <a:pPr>
              <a:defRPr/>
            </a:pPr>
            <a:fld id="{D1AF1BC8-1611-4309-BBDB-B98ADA59C42C}" type="datetime1">
              <a:rPr lang="en-US"/>
              <a:pPr>
                <a:defRPr/>
              </a:pPr>
              <a:t>12/22/2019</a:t>
            </a:fld>
            <a:endParaRPr lang="en-US" dirty="0"/>
          </a:p>
        </p:txBody>
      </p:sp>
      <p:sp>
        <p:nvSpPr>
          <p:cNvPr id="5" name="Footer Placeholder 4">
            <a:extLst>
              <a:ext uri="{FF2B5EF4-FFF2-40B4-BE49-F238E27FC236}">
                <a16:creationId xmlns:a16="http://schemas.microsoft.com/office/drawing/2014/main" id="{4A793135-64BA-43AD-92BB-F3F67B22D7A8}"/>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A77933D1-2119-4AEA-8965-577C44F73E4F}"/>
              </a:ext>
            </a:extLst>
          </p:cNvPr>
          <p:cNvSpPr>
            <a:spLocks noGrp="1"/>
          </p:cNvSpPr>
          <p:nvPr>
            <p:ph type="sldNum" sz="quarter" idx="12"/>
          </p:nvPr>
        </p:nvSpPr>
        <p:spPr/>
        <p:txBody>
          <a:bodyPr/>
          <a:lstStyle>
            <a:lvl1pPr>
              <a:defRPr/>
            </a:lvl1pPr>
          </a:lstStyle>
          <a:p>
            <a:fld id="{C331FE45-EB19-4462-8A4C-8C225A401D32}" type="slidenum">
              <a:rPr lang="en-US" altLang="el-GR"/>
              <a:pPr/>
              <a:t>‹#›</a:t>
            </a:fld>
            <a:endParaRPr lang="en-US" altLang="el-GR"/>
          </a:p>
        </p:txBody>
      </p:sp>
    </p:spTree>
    <p:extLst>
      <p:ext uri="{BB962C8B-B14F-4D97-AF65-F5344CB8AC3E}">
        <p14:creationId xmlns:p14="http://schemas.microsoft.com/office/powerpoint/2010/main" val="268977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B0E45403-1147-4483-A26E-89EFDB383735}"/>
              </a:ext>
            </a:extLst>
          </p:cNvPr>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solidFill>
                  <a:schemeClr val="accent1"/>
                </a:solidFill>
                <a:latin typeface="+mn-lt"/>
                <a:cs typeface="+mn-cs"/>
              </a:rPr>
              <a:t>“</a:t>
            </a:r>
          </a:p>
        </p:txBody>
      </p:sp>
      <p:sp>
        <p:nvSpPr>
          <p:cNvPr id="6" name="TextBox 14">
            <a:extLst>
              <a:ext uri="{FF2B5EF4-FFF2-40B4-BE49-F238E27FC236}">
                <a16:creationId xmlns:a16="http://schemas.microsoft.com/office/drawing/2014/main" id="{80F18E17-7DD8-4CF3-B217-BE5D50C869E1}"/>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schemeClr val="accent1"/>
                </a:solidFill>
                <a:latin typeface="+mn-lt"/>
                <a:cs typeface="+mn-cs"/>
              </a:rPr>
              <a:t>”</a:t>
            </a:r>
          </a:p>
        </p:txBody>
      </p:sp>
      <p:sp>
        <p:nvSpPr>
          <p:cNvPr id="2" name="Title 1"/>
          <p:cNvSpPr>
            <a:spLocks noGrp="1"/>
          </p:cNvSpPr>
          <p:nvPr>
            <p:ph type="title"/>
          </p:nvPr>
        </p:nvSpPr>
        <p:spPr>
          <a:xfrm>
            <a:off x="1446213" y="609601"/>
            <a:ext cx="9296398" cy="2743199"/>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FE8B3107-596F-4297-A42E-BD60B422CE33}"/>
              </a:ext>
            </a:extLst>
          </p:cNvPr>
          <p:cNvSpPr>
            <a:spLocks noGrp="1"/>
          </p:cNvSpPr>
          <p:nvPr>
            <p:ph type="dt" sz="half" idx="14"/>
          </p:nvPr>
        </p:nvSpPr>
        <p:spPr/>
        <p:txBody>
          <a:bodyPr/>
          <a:lstStyle>
            <a:lvl1pPr>
              <a:defRPr/>
            </a:lvl1pPr>
          </a:lstStyle>
          <a:p>
            <a:pPr>
              <a:defRPr/>
            </a:pPr>
            <a:fld id="{AB0C149B-8A11-4462-AD39-CA2F685DDCCC}" type="datetime1">
              <a:rPr lang="en-US"/>
              <a:pPr>
                <a:defRPr/>
              </a:pPr>
              <a:t>12/22/2019</a:t>
            </a:fld>
            <a:endParaRPr lang="en-US" dirty="0"/>
          </a:p>
        </p:txBody>
      </p:sp>
      <p:sp>
        <p:nvSpPr>
          <p:cNvPr id="8" name="Footer Placeholder 4">
            <a:extLst>
              <a:ext uri="{FF2B5EF4-FFF2-40B4-BE49-F238E27FC236}">
                <a16:creationId xmlns:a16="http://schemas.microsoft.com/office/drawing/2014/main" id="{38906CC5-A812-4AE9-8EB1-D44DF68FA4FD}"/>
              </a:ext>
            </a:extLst>
          </p:cNvPr>
          <p:cNvSpPr>
            <a:spLocks noGrp="1"/>
          </p:cNvSpPr>
          <p:nvPr>
            <p:ph type="ftr" sz="quarter" idx="15"/>
          </p:nvPr>
        </p:nvSpPr>
        <p:spPr/>
        <p:txBody>
          <a:bodyPr/>
          <a:lstStyle>
            <a:lvl1pPr>
              <a:defRPr/>
            </a:lvl1pPr>
          </a:lstStyle>
          <a:p>
            <a:pPr>
              <a:defRPr/>
            </a:pPr>
            <a:r>
              <a:rPr lang="el-GR"/>
              <a:t>Παναγιώτα Στράτη</a:t>
            </a:r>
            <a:endParaRPr lang="en-US" dirty="0"/>
          </a:p>
        </p:txBody>
      </p:sp>
      <p:sp>
        <p:nvSpPr>
          <p:cNvPr id="9" name="Slide Number Placeholder 5">
            <a:extLst>
              <a:ext uri="{FF2B5EF4-FFF2-40B4-BE49-F238E27FC236}">
                <a16:creationId xmlns:a16="http://schemas.microsoft.com/office/drawing/2014/main" id="{1B5C09A6-AF1F-4243-AE03-ABC8B6DA4846}"/>
              </a:ext>
            </a:extLst>
          </p:cNvPr>
          <p:cNvSpPr>
            <a:spLocks noGrp="1"/>
          </p:cNvSpPr>
          <p:nvPr>
            <p:ph type="sldNum" sz="quarter" idx="16"/>
          </p:nvPr>
        </p:nvSpPr>
        <p:spPr/>
        <p:txBody>
          <a:bodyPr/>
          <a:lstStyle>
            <a:lvl1pPr>
              <a:defRPr/>
            </a:lvl1pPr>
          </a:lstStyle>
          <a:p>
            <a:fld id="{03BC4F80-4BD2-414D-9F36-79DDEE9091A1}" type="slidenum">
              <a:rPr lang="en-US" altLang="el-GR"/>
              <a:pPr/>
              <a:t>‹#›</a:t>
            </a:fld>
            <a:endParaRPr lang="en-US" altLang="el-GR"/>
          </a:p>
        </p:txBody>
      </p:sp>
    </p:spTree>
    <p:extLst>
      <p:ext uri="{BB962C8B-B14F-4D97-AF65-F5344CB8AC3E}">
        <p14:creationId xmlns:p14="http://schemas.microsoft.com/office/powerpoint/2010/main" val="333875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lstStyle>
            <a:lvl1pPr>
              <a:defRPr lang="en-US" sz="2000">
                <a:gradFill flip="none" rotWithShape="1">
                  <a:gsLst>
                    <a:gs pos="0">
                      <a:schemeClr val="tx1"/>
                    </a:gs>
                    <a:gs pos="100000">
                      <a:schemeClr val="tx1">
                        <a:lumMod val="75000"/>
                      </a:schemeClr>
                    </a:gs>
                  </a:gsLst>
                  <a:lin ang="5400000" scaled="0"/>
                  <a:tileRect/>
                </a:gra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400EFF1-0E14-4440-80FD-CBEC43B16E0F}"/>
              </a:ext>
            </a:extLst>
          </p:cNvPr>
          <p:cNvSpPr>
            <a:spLocks noGrp="1"/>
          </p:cNvSpPr>
          <p:nvPr>
            <p:ph type="dt" sz="half" idx="10"/>
          </p:nvPr>
        </p:nvSpPr>
        <p:spPr/>
        <p:txBody>
          <a:bodyPr/>
          <a:lstStyle>
            <a:lvl1pPr>
              <a:defRPr/>
            </a:lvl1pPr>
          </a:lstStyle>
          <a:p>
            <a:pPr>
              <a:defRPr/>
            </a:pPr>
            <a:fld id="{2D26C35B-2BBC-4690-A4D7-9ACA50E604A4}" type="datetime1">
              <a:rPr lang="en-US"/>
              <a:pPr>
                <a:defRPr/>
              </a:pPr>
              <a:t>12/22/2019</a:t>
            </a:fld>
            <a:endParaRPr lang="en-US" dirty="0"/>
          </a:p>
        </p:txBody>
      </p:sp>
      <p:sp>
        <p:nvSpPr>
          <p:cNvPr id="5" name="Footer Placeholder 4">
            <a:extLst>
              <a:ext uri="{FF2B5EF4-FFF2-40B4-BE49-F238E27FC236}">
                <a16:creationId xmlns:a16="http://schemas.microsoft.com/office/drawing/2014/main" id="{3FB47A2F-1A4C-4121-BDC3-089FB698E2EF}"/>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D974B6AB-6559-4D18-8A9A-4D1AFDA1CFFF}"/>
              </a:ext>
            </a:extLst>
          </p:cNvPr>
          <p:cNvSpPr>
            <a:spLocks noGrp="1"/>
          </p:cNvSpPr>
          <p:nvPr>
            <p:ph type="sldNum" sz="quarter" idx="12"/>
          </p:nvPr>
        </p:nvSpPr>
        <p:spPr/>
        <p:txBody>
          <a:bodyPr/>
          <a:lstStyle>
            <a:lvl1pPr>
              <a:defRPr/>
            </a:lvl1pPr>
          </a:lstStyle>
          <a:p>
            <a:fld id="{3FE1C006-C7CD-4A33-A08F-BE850A3FB47D}" type="slidenum">
              <a:rPr lang="en-US" altLang="el-GR"/>
              <a:pPr/>
              <a:t>‹#›</a:t>
            </a:fld>
            <a:endParaRPr lang="en-US" altLang="el-GR"/>
          </a:p>
        </p:txBody>
      </p:sp>
    </p:spTree>
    <p:extLst>
      <p:ext uri="{BB962C8B-B14F-4D97-AF65-F5344CB8AC3E}">
        <p14:creationId xmlns:p14="http://schemas.microsoft.com/office/powerpoint/2010/main" val="194147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8E5A7841-6502-407A-80C0-64344070557B}"/>
              </a:ext>
            </a:extLst>
          </p:cNvPr>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solidFill>
                  <a:schemeClr val="accent1"/>
                </a:solidFill>
                <a:latin typeface="+mn-lt"/>
                <a:cs typeface="+mn-cs"/>
              </a:rPr>
              <a:t>“</a:t>
            </a:r>
          </a:p>
        </p:txBody>
      </p:sp>
      <p:sp>
        <p:nvSpPr>
          <p:cNvPr id="6" name="TextBox 14">
            <a:extLst>
              <a:ext uri="{FF2B5EF4-FFF2-40B4-BE49-F238E27FC236}">
                <a16:creationId xmlns:a16="http://schemas.microsoft.com/office/drawing/2014/main" id="{EB79BA33-9784-48D8-BCBE-136938BC8DED}"/>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schemeClr val="accent1"/>
                </a:solidFill>
                <a:latin typeface="+mn-lt"/>
                <a:cs typeface="+mn-cs"/>
              </a:rPr>
              <a:t>”</a:t>
            </a:r>
          </a:p>
        </p:txBody>
      </p:sp>
      <p:sp>
        <p:nvSpPr>
          <p:cNvPr id="2" name="Title 1"/>
          <p:cNvSpPr>
            <a:spLocks noGrp="1"/>
          </p:cNvSpPr>
          <p:nvPr>
            <p:ph type="title"/>
          </p:nvPr>
        </p:nvSpPr>
        <p:spPr>
          <a:xfrm>
            <a:off x="1446213" y="609601"/>
            <a:ext cx="9296398" cy="2743199"/>
          </a:xfrm>
        </p:spPr>
        <p:txBody>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4FA702C-5592-4EC0-81B6-13DEA655CC48}"/>
              </a:ext>
            </a:extLst>
          </p:cNvPr>
          <p:cNvSpPr>
            <a:spLocks noGrp="1"/>
          </p:cNvSpPr>
          <p:nvPr>
            <p:ph type="dt" sz="half" idx="14"/>
          </p:nvPr>
        </p:nvSpPr>
        <p:spPr/>
        <p:txBody>
          <a:bodyPr/>
          <a:lstStyle>
            <a:lvl1pPr>
              <a:defRPr/>
            </a:lvl1pPr>
          </a:lstStyle>
          <a:p>
            <a:pPr>
              <a:defRPr/>
            </a:pPr>
            <a:fld id="{5C64664D-EA83-4FA5-949B-8F55C47ABB47}" type="datetime1">
              <a:rPr lang="en-US"/>
              <a:pPr>
                <a:defRPr/>
              </a:pPr>
              <a:t>12/22/2019</a:t>
            </a:fld>
            <a:endParaRPr lang="en-US" dirty="0"/>
          </a:p>
        </p:txBody>
      </p:sp>
      <p:sp>
        <p:nvSpPr>
          <p:cNvPr id="8" name="Footer Placeholder 4">
            <a:extLst>
              <a:ext uri="{FF2B5EF4-FFF2-40B4-BE49-F238E27FC236}">
                <a16:creationId xmlns:a16="http://schemas.microsoft.com/office/drawing/2014/main" id="{947F8708-17FE-4B42-ABF3-67EE39DF25A7}"/>
              </a:ext>
            </a:extLst>
          </p:cNvPr>
          <p:cNvSpPr>
            <a:spLocks noGrp="1"/>
          </p:cNvSpPr>
          <p:nvPr>
            <p:ph type="ftr" sz="quarter" idx="15"/>
          </p:nvPr>
        </p:nvSpPr>
        <p:spPr/>
        <p:txBody>
          <a:bodyPr/>
          <a:lstStyle>
            <a:lvl1pPr>
              <a:defRPr/>
            </a:lvl1pPr>
          </a:lstStyle>
          <a:p>
            <a:pPr>
              <a:defRPr/>
            </a:pPr>
            <a:r>
              <a:rPr lang="el-GR"/>
              <a:t>Παναγιώτα Στράτη</a:t>
            </a:r>
            <a:endParaRPr lang="en-US" dirty="0"/>
          </a:p>
        </p:txBody>
      </p:sp>
      <p:sp>
        <p:nvSpPr>
          <p:cNvPr id="9" name="Slide Number Placeholder 5">
            <a:extLst>
              <a:ext uri="{FF2B5EF4-FFF2-40B4-BE49-F238E27FC236}">
                <a16:creationId xmlns:a16="http://schemas.microsoft.com/office/drawing/2014/main" id="{6B182460-70A1-45EA-8FD5-957861B18ADE}"/>
              </a:ext>
            </a:extLst>
          </p:cNvPr>
          <p:cNvSpPr>
            <a:spLocks noGrp="1"/>
          </p:cNvSpPr>
          <p:nvPr>
            <p:ph type="sldNum" sz="quarter" idx="16"/>
          </p:nvPr>
        </p:nvSpPr>
        <p:spPr/>
        <p:txBody>
          <a:bodyPr/>
          <a:lstStyle>
            <a:lvl1pPr>
              <a:defRPr/>
            </a:lvl1pPr>
          </a:lstStyle>
          <a:p>
            <a:fld id="{15904CED-BF34-45D2-BB5D-2BB9BA8456C7}" type="slidenum">
              <a:rPr lang="en-US" altLang="el-GR"/>
              <a:pPr/>
              <a:t>‹#›</a:t>
            </a:fld>
            <a:endParaRPr lang="en-US" altLang="el-GR"/>
          </a:p>
        </p:txBody>
      </p:sp>
    </p:spTree>
    <p:extLst>
      <p:ext uri="{BB962C8B-B14F-4D97-AF65-F5344CB8AC3E}">
        <p14:creationId xmlns:p14="http://schemas.microsoft.com/office/powerpoint/2010/main" val="335977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anchor="b"/>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8C9D3D2-CE59-4928-8FEE-C5CD326A3F79}"/>
              </a:ext>
            </a:extLst>
          </p:cNvPr>
          <p:cNvSpPr>
            <a:spLocks noGrp="1"/>
          </p:cNvSpPr>
          <p:nvPr>
            <p:ph type="dt" sz="half" idx="14"/>
          </p:nvPr>
        </p:nvSpPr>
        <p:spPr/>
        <p:txBody>
          <a:bodyPr/>
          <a:lstStyle>
            <a:lvl1pPr>
              <a:defRPr/>
            </a:lvl1pPr>
          </a:lstStyle>
          <a:p>
            <a:pPr>
              <a:defRPr/>
            </a:pPr>
            <a:fld id="{45C940C6-DFCB-42B0-81B3-EF1B8B1E46B5}" type="datetime1">
              <a:rPr lang="en-US"/>
              <a:pPr>
                <a:defRPr/>
              </a:pPr>
              <a:t>12/22/2019</a:t>
            </a:fld>
            <a:endParaRPr lang="en-US" dirty="0"/>
          </a:p>
        </p:txBody>
      </p:sp>
      <p:sp>
        <p:nvSpPr>
          <p:cNvPr id="6" name="Footer Placeholder 4">
            <a:extLst>
              <a:ext uri="{FF2B5EF4-FFF2-40B4-BE49-F238E27FC236}">
                <a16:creationId xmlns:a16="http://schemas.microsoft.com/office/drawing/2014/main" id="{829ADE71-407D-4DA9-9C26-91D9F93DFD5A}"/>
              </a:ext>
            </a:extLst>
          </p:cNvPr>
          <p:cNvSpPr>
            <a:spLocks noGrp="1"/>
          </p:cNvSpPr>
          <p:nvPr>
            <p:ph type="ftr" sz="quarter" idx="15"/>
          </p:nvPr>
        </p:nvSpPr>
        <p:spPr/>
        <p:txBody>
          <a:bodyPr/>
          <a:lstStyle>
            <a:lvl1pPr>
              <a:defRPr/>
            </a:lvl1pPr>
          </a:lstStyle>
          <a:p>
            <a:pPr>
              <a:defRPr/>
            </a:pPr>
            <a:r>
              <a:rPr lang="el-GR"/>
              <a:t>Παναγιώτα Στράτη</a:t>
            </a:r>
            <a:endParaRPr lang="en-US" dirty="0"/>
          </a:p>
        </p:txBody>
      </p:sp>
      <p:sp>
        <p:nvSpPr>
          <p:cNvPr id="7" name="Slide Number Placeholder 5">
            <a:extLst>
              <a:ext uri="{FF2B5EF4-FFF2-40B4-BE49-F238E27FC236}">
                <a16:creationId xmlns:a16="http://schemas.microsoft.com/office/drawing/2014/main" id="{736DBB2F-622D-44A7-A1C0-A3D888D7CBCE}"/>
              </a:ext>
            </a:extLst>
          </p:cNvPr>
          <p:cNvSpPr>
            <a:spLocks noGrp="1"/>
          </p:cNvSpPr>
          <p:nvPr>
            <p:ph type="sldNum" sz="quarter" idx="16"/>
          </p:nvPr>
        </p:nvSpPr>
        <p:spPr/>
        <p:txBody>
          <a:bodyPr/>
          <a:lstStyle>
            <a:lvl1pPr>
              <a:defRPr/>
            </a:lvl1pPr>
          </a:lstStyle>
          <a:p>
            <a:fld id="{B575ADC1-252A-46B3-8083-F19C5CADE3FD}" type="slidenum">
              <a:rPr lang="en-US" altLang="el-GR"/>
              <a:pPr/>
              <a:t>‹#›</a:t>
            </a:fld>
            <a:endParaRPr lang="en-US" altLang="el-GR"/>
          </a:p>
        </p:txBody>
      </p:sp>
    </p:spTree>
    <p:extLst>
      <p:ext uri="{BB962C8B-B14F-4D97-AF65-F5344CB8AC3E}">
        <p14:creationId xmlns:p14="http://schemas.microsoft.com/office/powerpoint/2010/main" val="1558757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BDC3E6C-0887-40BA-B732-596B3070FEFC}"/>
              </a:ext>
            </a:extLst>
          </p:cNvPr>
          <p:cNvSpPr>
            <a:spLocks noGrp="1"/>
          </p:cNvSpPr>
          <p:nvPr>
            <p:ph type="dt" sz="half" idx="10"/>
          </p:nvPr>
        </p:nvSpPr>
        <p:spPr/>
        <p:txBody>
          <a:bodyPr/>
          <a:lstStyle>
            <a:lvl1pPr>
              <a:defRPr/>
            </a:lvl1pPr>
          </a:lstStyle>
          <a:p>
            <a:pPr>
              <a:defRPr/>
            </a:pPr>
            <a:fld id="{704B11C5-D55F-42A8-9797-4CEFE1DE72D7}" type="datetime1">
              <a:rPr lang="en-US"/>
              <a:pPr>
                <a:defRPr/>
              </a:pPr>
              <a:t>12/22/2019</a:t>
            </a:fld>
            <a:endParaRPr lang="en-US" dirty="0"/>
          </a:p>
        </p:txBody>
      </p:sp>
      <p:sp>
        <p:nvSpPr>
          <p:cNvPr id="5" name="Footer Placeholder 4">
            <a:extLst>
              <a:ext uri="{FF2B5EF4-FFF2-40B4-BE49-F238E27FC236}">
                <a16:creationId xmlns:a16="http://schemas.microsoft.com/office/drawing/2014/main" id="{B66B70DC-B771-4B40-BD4E-02F5D1079B71}"/>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D98DFFFC-309F-444F-924F-EFB3FFA6D6DE}"/>
              </a:ext>
            </a:extLst>
          </p:cNvPr>
          <p:cNvSpPr>
            <a:spLocks noGrp="1"/>
          </p:cNvSpPr>
          <p:nvPr>
            <p:ph type="sldNum" sz="quarter" idx="12"/>
          </p:nvPr>
        </p:nvSpPr>
        <p:spPr/>
        <p:txBody>
          <a:bodyPr/>
          <a:lstStyle>
            <a:lvl1pPr>
              <a:defRPr/>
            </a:lvl1pPr>
          </a:lstStyle>
          <a:p>
            <a:fld id="{42B7E02E-2410-425F-A58A-CA46A2AFB0B6}" type="slidenum">
              <a:rPr lang="en-US" altLang="el-GR"/>
              <a:pPr/>
              <a:t>‹#›</a:t>
            </a:fld>
            <a:endParaRPr lang="en-US" altLang="el-GR"/>
          </a:p>
        </p:txBody>
      </p:sp>
    </p:spTree>
    <p:extLst>
      <p:ext uri="{BB962C8B-B14F-4D97-AF65-F5344CB8AC3E}">
        <p14:creationId xmlns:p14="http://schemas.microsoft.com/office/powerpoint/2010/main" val="344033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67D812-7670-4417-8120-BDA7A30F3513}"/>
              </a:ext>
            </a:extLst>
          </p:cNvPr>
          <p:cNvSpPr>
            <a:spLocks noGrp="1"/>
          </p:cNvSpPr>
          <p:nvPr>
            <p:ph type="dt" sz="half" idx="10"/>
          </p:nvPr>
        </p:nvSpPr>
        <p:spPr/>
        <p:txBody>
          <a:bodyPr/>
          <a:lstStyle>
            <a:lvl1pPr>
              <a:defRPr/>
            </a:lvl1pPr>
          </a:lstStyle>
          <a:p>
            <a:pPr>
              <a:defRPr/>
            </a:pPr>
            <a:fld id="{9DC0E7D9-B01F-4E59-AE29-1C3793E3F5D9}" type="datetime1">
              <a:rPr lang="en-US"/>
              <a:pPr>
                <a:defRPr/>
              </a:pPr>
              <a:t>12/22/2019</a:t>
            </a:fld>
            <a:endParaRPr lang="en-US" dirty="0"/>
          </a:p>
        </p:txBody>
      </p:sp>
      <p:sp>
        <p:nvSpPr>
          <p:cNvPr id="5" name="Footer Placeholder 4">
            <a:extLst>
              <a:ext uri="{FF2B5EF4-FFF2-40B4-BE49-F238E27FC236}">
                <a16:creationId xmlns:a16="http://schemas.microsoft.com/office/drawing/2014/main" id="{068DC3E4-AA46-45EB-B07C-789B748C18BB}"/>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13C75E0A-BAFA-4BB4-8E6E-2051DE5E3F48}"/>
              </a:ext>
            </a:extLst>
          </p:cNvPr>
          <p:cNvSpPr>
            <a:spLocks noGrp="1"/>
          </p:cNvSpPr>
          <p:nvPr>
            <p:ph type="sldNum" sz="quarter" idx="12"/>
          </p:nvPr>
        </p:nvSpPr>
        <p:spPr/>
        <p:txBody>
          <a:bodyPr/>
          <a:lstStyle>
            <a:lvl1pPr>
              <a:defRPr/>
            </a:lvl1pPr>
          </a:lstStyle>
          <a:p>
            <a:fld id="{139B8D5A-63BE-4D40-B4DB-B72C5902DDAB}" type="slidenum">
              <a:rPr lang="en-US" altLang="el-GR"/>
              <a:pPr/>
              <a:t>‹#›</a:t>
            </a:fld>
            <a:endParaRPr lang="en-US" altLang="el-GR"/>
          </a:p>
        </p:txBody>
      </p:sp>
    </p:spTree>
    <p:extLst>
      <p:ext uri="{BB962C8B-B14F-4D97-AF65-F5344CB8AC3E}">
        <p14:creationId xmlns:p14="http://schemas.microsoft.com/office/powerpoint/2010/main" val="6560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9E39DA-9AA6-443A-AA4E-0990CA5DC325}"/>
              </a:ext>
            </a:extLst>
          </p:cNvPr>
          <p:cNvSpPr>
            <a:spLocks noGrp="1"/>
          </p:cNvSpPr>
          <p:nvPr>
            <p:ph type="dt" sz="half" idx="10"/>
          </p:nvPr>
        </p:nvSpPr>
        <p:spPr/>
        <p:txBody>
          <a:bodyPr/>
          <a:lstStyle>
            <a:lvl1pPr>
              <a:defRPr/>
            </a:lvl1pPr>
          </a:lstStyle>
          <a:p>
            <a:pPr>
              <a:defRPr/>
            </a:pPr>
            <a:fld id="{415C9EA2-A155-4F7E-933B-1A89802D37E8}" type="datetime1">
              <a:rPr lang="en-US"/>
              <a:pPr>
                <a:defRPr/>
              </a:pPr>
              <a:t>12/22/2019</a:t>
            </a:fld>
            <a:endParaRPr lang="en-US" dirty="0"/>
          </a:p>
        </p:txBody>
      </p:sp>
      <p:sp>
        <p:nvSpPr>
          <p:cNvPr id="5" name="Footer Placeholder 4">
            <a:extLst>
              <a:ext uri="{FF2B5EF4-FFF2-40B4-BE49-F238E27FC236}">
                <a16:creationId xmlns:a16="http://schemas.microsoft.com/office/drawing/2014/main" id="{FF578561-E7BD-41A2-B489-4C73E9E5B239}"/>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F275DCD8-D548-45F3-B4A3-7E0E02426D29}"/>
              </a:ext>
            </a:extLst>
          </p:cNvPr>
          <p:cNvSpPr>
            <a:spLocks noGrp="1"/>
          </p:cNvSpPr>
          <p:nvPr>
            <p:ph type="sldNum" sz="quarter" idx="12"/>
          </p:nvPr>
        </p:nvSpPr>
        <p:spPr/>
        <p:txBody>
          <a:bodyPr/>
          <a:lstStyle>
            <a:lvl1pPr>
              <a:defRPr/>
            </a:lvl1pPr>
          </a:lstStyle>
          <a:p>
            <a:fld id="{D067449F-AA1D-43F5-B750-CFFE4DD7CA87}" type="slidenum">
              <a:rPr lang="en-US" altLang="el-GR"/>
              <a:pPr/>
              <a:t>‹#›</a:t>
            </a:fld>
            <a:endParaRPr lang="en-US" altLang="el-GR"/>
          </a:p>
        </p:txBody>
      </p:sp>
    </p:spTree>
    <p:extLst>
      <p:ext uri="{BB962C8B-B14F-4D97-AF65-F5344CB8AC3E}">
        <p14:creationId xmlns:p14="http://schemas.microsoft.com/office/powerpoint/2010/main" val="73054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A90A9-9441-467F-B95F-EF84C97D1BAB}"/>
              </a:ext>
            </a:extLst>
          </p:cNvPr>
          <p:cNvSpPr>
            <a:spLocks noGrp="1"/>
          </p:cNvSpPr>
          <p:nvPr>
            <p:ph type="dt" sz="half" idx="10"/>
          </p:nvPr>
        </p:nvSpPr>
        <p:spPr/>
        <p:txBody>
          <a:bodyPr/>
          <a:lstStyle>
            <a:lvl1pPr>
              <a:defRPr/>
            </a:lvl1pPr>
          </a:lstStyle>
          <a:p>
            <a:pPr>
              <a:defRPr/>
            </a:pPr>
            <a:fld id="{674D55B2-61C8-4DE8-9AF3-8AA985743BB1}" type="datetime1">
              <a:rPr lang="en-US"/>
              <a:pPr>
                <a:defRPr/>
              </a:pPr>
              <a:t>12/22/2019</a:t>
            </a:fld>
            <a:endParaRPr lang="en-US" dirty="0"/>
          </a:p>
        </p:txBody>
      </p:sp>
      <p:sp>
        <p:nvSpPr>
          <p:cNvPr id="5" name="Footer Placeholder 4">
            <a:extLst>
              <a:ext uri="{FF2B5EF4-FFF2-40B4-BE49-F238E27FC236}">
                <a16:creationId xmlns:a16="http://schemas.microsoft.com/office/drawing/2014/main" id="{08335DF8-17CC-4919-BAA8-31709BD60879}"/>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2DB45665-3D0C-4B5B-8F28-5FFD532B43FD}"/>
              </a:ext>
            </a:extLst>
          </p:cNvPr>
          <p:cNvSpPr>
            <a:spLocks noGrp="1"/>
          </p:cNvSpPr>
          <p:nvPr>
            <p:ph type="sldNum" sz="quarter" idx="12"/>
          </p:nvPr>
        </p:nvSpPr>
        <p:spPr/>
        <p:txBody>
          <a:bodyPr/>
          <a:lstStyle>
            <a:lvl1pPr>
              <a:defRPr/>
            </a:lvl1pPr>
          </a:lstStyle>
          <a:p>
            <a:fld id="{8D7959E0-0354-4ADC-B14E-E92A50BC508C}" type="slidenum">
              <a:rPr lang="en-US" altLang="el-GR"/>
              <a:pPr/>
              <a:t>‹#›</a:t>
            </a:fld>
            <a:endParaRPr lang="en-US" altLang="el-GR"/>
          </a:p>
        </p:txBody>
      </p:sp>
    </p:spTree>
    <p:extLst>
      <p:ext uri="{BB962C8B-B14F-4D97-AF65-F5344CB8AC3E}">
        <p14:creationId xmlns:p14="http://schemas.microsoft.com/office/powerpoint/2010/main" val="205833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5D793E8-7394-4032-86B0-6E62C05249AC}"/>
              </a:ext>
            </a:extLst>
          </p:cNvPr>
          <p:cNvSpPr>
            <a:spLocks noGrp="1"/>
          </p:cNvSpPr>
          <p:nvPr>
            <p:ph type="dt" sz="half" idx="10"/>
          </p:nvPr>
        </p:nvSpPr>
        <p:spPr/>
        <p:txBody>
          <a:bodyPr/>
          <a:lstStyle>
            <a:lvl1pPr>
              <a:defRPr/>
            </a:lvl1pPr>
          </a:lstStyle>
          <a:p>
            <a:pPr>
              <a:defRPr/>
            </a:pPr>
            <a:fld id="{ADB390D6-E89B-47A4-B6F3-A7532221FC4E}" type="datetime1">
              <a:rPr lang="en-US"/>
              <a:pPr>
                <a:defRPr/>
              </a:pPr>
              <a:t>12/22/2019</a:t>
            </a:fld>
            <a:endParaRPr lang="en-US" dirty="0"/>
          </a:p>
        </p:txBody>
      </p:sp>
      <p:sp>
        <p:nvSpPr>
          <p:cNvPr id="6" name="Footer Placeholder 4">
            <a:extLst>
              <a:ext uri="{FF2B5EF4-FFF2-40B4-BE49-F238E27FC236}">
                <a16:creationId xmlns:a16="http://schemas.microsoft.com/office/drawing/2014/main" id="{EEAB62E2-A293-4EC4-BA73-E250CAA04EC6}"/>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7" name="Slide Number Placeholder 5">
            <a:extLst>
              <a:ext uri="{FF2B5EF4-FFF2-40B4-BE49-F238E27FC236}">
                <a16:creationId xmlns:a16="http://schemas.microsoft.com/office/drawing/2014/main" id="{56622430-DD31-4851-99CA-1680BD21ACAB}"/>
              </a:ext>
            </a:extLst>
          </p:cNvPr>
          <p:cNvSpPr>
            <a:spLocks noGrp="1"/>
          </p:cNvSpPr>
          <p:nvPr>
            <p:ph type="sldNum" sz="quarter" idx="12"/>
          </p:nvPr>
        </p:nvSpPr>
        <p:spPr/>
        <p:txBody>
          <a:bodyPr/>
          <a:lstStyle>
            <a:lvl1pPr>
              <a:defRPr/>
            </a:lvl1pPr>
          </a:lstStyle>
          <a:p>
            <a:fld id="{EA78E0BB-BFB1-4AEC-A7AC-36F6D626B652}" type="slidenum">
              <a:rPr lang="en-US" altLang="el-GR"/>
              <a:pPr/>
              <a:t>‹#›</a:t>
            </a:fld>
            <a:endParaRPr lang="en-US" altLang="el-GR"/>
          </a:p>
        </p:txBody>
      </p:sp>
    </p:spTree>
    <p:extLst>
      <p:ext uri="{BB962C8B-B14F-4D97-AF65-F5344CB8AC3E}">
        <p14:creationId xmlns:p14="http://schemas.microsoft.com/office/powerpoint/2010/main" val="426785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F3E2085-3274-4268-8DF5-C08B18516B85}"/>
              </a:ext>
            </a:extLst>
          </p:cNvPr>
          <p:cNvSpPr>
            <a:spLocks noGrp="1"/>
          </p:cNvSpPr>
          <p:nvPr>
            <p:ph type="dt" sz="half" idx="10"/>
          </p:nvPr>
        </p:nvSpPr>
        <p:spPr/>
        <p:txBody>
          <a:bodyPr/>
          <a:lstStyle>
            <a:lvl1pPr>
              <a:defRPr/>
            </a:lvl1pPr>
          </a:lstStyle>
          <a:p>
            <a:pPr>
              <a:defRPr/>
            </a:pPr>
            <a:fld id="{CC4BE361-777E-427E-9D83-F0E9111994B8}" type="datetime1">
              <a:rPr lang="en-US"/>
              <a:pPr>
                <a:defRPr/>
              </a:pPr>
              <a:t>12/22/2019</a:t>
            </a:fld>
            <a:endParaRPr lang="en-US" dirty="0"/>
          </a:p>
        </p:txBody>
      </p:sp>
      <p:sp>
        <p:nvSpPr>
          <p:cNvPr id="8" name="Footer Placeholder 4">
            <a:extLst>
              <a:ext uri="{FF2B5EF4-FFF2-40B4-BE49-F238E27FC236}">
                <a16:creationId xmlns:a16="http://schemas.microsoft.com/office/drawing/2014/main" id="{C86A586C-BA72-4F14-A17A-73CBC24E51E1}"/>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9" name="Slide Number Placeholder 5">
            <a:extLst>
              <a:ext uri="{FF2B5EF4-FFF2-40B4-BE49-F238E27FC236}">
                <a16:creationId xmlns:a16="http://schemas.microsoft.com/office/drawing/2014/main" id="{6E768EBB-2E14-4BC4-B39A-FEEE7DBBEAF6}"/>
              </a:ext>
            </a:extLst>
          </p:cNvPr>
          <p:cNvSpPr>
            <a:spLocks noGrp="1"/>
          </p:cNvSpPr>
          <p:nvPr>
            <p:ph type="sldNum" sz="quarter" idx="12"/>
          </p:nvPr>
        </p:nvSpPr>
        <p:spPr/>
        <p:txBody>
          <a:bodyPr/>
          <a:lstStyle>
            <a:lvl1pPr>
              <a:defRPr/>
            </a:lvl1pPr>
          </a:lstStyle>
          <a:p>
            <a:fld id="{B0DC2F36-A074-4A0A-B566-2F184B4A8568}" type="slidenum">
              <a:rPr lang="en-US" altLang="el-GR"/>
              <a:pPr/>
              <a:t>‹#›</a:t>
            </a:fld>
            <a:endParaRPr lang="en-US" altLang="el-GR"/>
          </a:p>
        </p:txBody>
      </p:sp>
    </p:spTree>
    <p:extLst>
      <p:ext uri="{BB962C8B-B14F-4D97-AF65-F5344CB8AC3E}">
        <p14:creationId xmlns:p14="http://schemas.microsoft.com/office/powerpoint/2010/main" val="288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1BD80BE-A8D1-46F6-8067-3252544AF3A9}"/>
              </a:ext>
            </a:extLst>
          </p:cNvPr>
          <p:cNvSpPr>
            <a:spLocks noGrp="1"/>
          </p:cNvSpPr>
          <p:nvPr>
            <p:ph type="dt" sz="half" idx="10"/>
          </p:nvPr>
        </p:nvSpPr>
        <p:spPr/>
        <p:txBody>
          <a:bodyPr/>
          <a:lstStyle>
            <a:lvl1pPr>
              <a:defRPr/>
            </a:lvl1pPr>
          </a:lstStyle>
          <a:p>
            <a:pPr>
              <a:defRPr/>
            </a:pPr>
            <a:fld id="{CE50FFE7-E266-40A5-9F96-0B982A624C47}" type="datetime1">
              <a:rPr lang="en-US"/>
              <a:pPr>
                <a:defRPr/>
              </a:pPr>
              <a:t>12/22/2019</a:t>
            </a:fld>
            <a:endParaRPr lang="en-US" dirty="0"/>
          </a:p>
        </p:txBody>
      </p:sp>
      <p:sp>
        <p:nvSpPr>
          <p:cNvPr id="4" name="Footer Placeholder 4">
            <a:extLst>
              <a:ext uri="{FF2B5EF4-FFF2-40B4-BE49-F238E27FC236}">
                <a16:creationId xmlns:a16="http://schemas.microsoft.com/office/drawing/2014/main" id="{C20660B5-A51D-4A1C-8CF0-D2B56B7EF0A4}"/>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5" name="Slide Number Placeholder 5">
            <a:extLst>
              <a:ext uri="{FF2B5EF4-FFF2-40B4-BE49-F238E27FC236}">
                <a16:creationId xmlns:a16="http://schemas.microsoft.com/office/drawing/2014/main" id="{375659FD-49EC-4B90-AAC4-FEBD8E1BC485}"/>
              </a:ext>
            </a:extLst>
          </p:cNvPr>
          <p:cNvSpPr>
            <a:spLocks noGrp="1"/>
          </p:cNvSpPr>
          <p:nvPr>
            <p:ph type="sldNum" sz="quarter" idx="12"/>
          </p:nvPr>
        </p:nvSpPr>
        <p:spPr/>
        <p:txBody>
          <a:bodyPr/>
          <a:lstStyle>
            <a:lvl1pPr>
              <a:defRPr/>
            </a:lvl1pPr>
          </a:lstStyle>
          <a:p>
            <a:fld id="{3F9C2765-72C2-46CC-8B38-031F6B3A1DFA}" type="slidenum">
              <a:rPr lang="en-US" altLang="el-GR"/>
              <a:pPr/>
              <a:t>‹#›</a:t>
            </a:fld>
            <a:endParaRPr lang="en-US" altLang="el-GR"/>
          </a:p>
        </p:txBody>
      </p:sp>
    </p:spTree>
    <p:extLst>
      <p:ext uri="{BB962C8B-B14F-4D97-AF65-F5344CB8AC3E}">
        <p14:creationId xmlns:p14="http://schemas.microsoft.com/office/powerpoint/2010/main" val="14349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B653D5-1568-41A4-806A-0DF2FDFE85F3}"/>
              </a:ext>
            </a:extLst>
          </p:cNvPr>
          <p:cNvSpPr>
            <a:spLocks noGrp="1"/>
          </p:cNvSpPr>
          <p:nvPr>
            <p:ph type="dt" sz="half" idx="10"/>
          </p:nvPr>
        </p:nvSpPr>
        <p:spPr/>
        <p:txBody>
          <a:bodyPr/>
          <a:lstStyle>
            <a:lvl1pPr>
              <a:defRPr/>
            </a:lvl1pPr>
          </a:lstStyle>
          <a:p>
            <a:pPr>
              <a:defRPr/>
            </a:pPr>
            <a:fld id="{280C2B39-7486-4C94-AA26-F2760236FD60}" type="datetime1">
              <a:rPr lang="en-US"/>
              <a:pPr>
                <a:defRPr/>
              </a:pPr>
              <a:t>12/22/2019</a:t>
            </a:fld>
            <a:endParaRPr lang="en-US" dirty="0"/>
          </a:p>
        </p:txBody>
      </p:sp>
      <p:sp>
        <p:nvSpPr>
          <p:cNvPr id="3" name="Footer Placeholder 4">
            <a:extLst>
              <a:ext uri="{FF2B5EF4-FFF2-40B4-BE49-F238E27FC236}">
                <a16:creationId xmlns:a16="http://schemas.microsoft.com/office/drawing/2014/main" id="{907FC944-1457-41FE-A6EA-17E4920E62B4}"/>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4" name="Slide Number Placeholder 5">
            <a:extLst>
              <a:ext uri="{FF2B5EF4-FFF2-40B4-BE49-F238E27FC236}">
                <a16:creationId xmlns:a16="http://schemas.microsoft.com/office/drawing/2014/main" id="{F80C432D-EE3E-4FA9-997C-3C8F4D333A3C}"/>
              </a:ext>
            </a:extLst>
          </p:cNvPr>
          <p:cNvSpPr>
            <a:spLocks noGrp="1"/>
          </p:cNvSpPr>
          <p:nvPr>
            <p:ph type="sldNum" sz="quarter" idx="12"/>
          </p:nvPr>
        </p:nvSpPr>
        <p:spPr/>
        <p:txBody>
          <a:bodyPr/>
          <a:lstStyle>
            <a:lvl1pPr>
              <a:defRPr/>
            </a:lvl1pPr>
          </a:lstStyle>
          <a:p>
            <a:fld id="{3C0950F0-3A42-457A-938C-50B6C440521D}" type="slidenum">
              <a:rPr lang="en-US" altLang="el-GR"/>
              <a:pPr/>
              <a:t>‹#›</a:t>
            </a:fld>
            <a:endParaRPr lang="en-US" altLang="el-GR"/>
          </a:p>
        </p:txBody>
      </p:sp>
    </p:spTree>
    <p:extLst>
      <p:ext uri="{BB962C8B-B14F-4D97-AF65-F5344CB8AC3E}">
        <p14:creationId xmlns:p14="http://schemas.microsoft.com/office/powerpoint/2010/main" val="126556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548877-6103-4CA5-B427-5E22A5E0C0DB}"/>
              </a:ext>
            </a:extLst>
          </p:cNvPr>
          <p:cNvSpPr>
            <a:spLocks noGrp="1"/>
          </p:cNvSpPr>
          <p:nvPr>
            <p:ph type="dt" sz="half" idx="10"/>
          </p:nvPr>
        </p:nvSpPr>
        <p:spPr/>
        <p:txBody>
          <a:bodyPr/>
          <a:lstStyle>
            <a:lvl1pPr>
              <a:defRPr/>
            </a:lvl1pPr>
          </a:lstStyle>
          <a:p>
            <a:pPr>
              <a:defRPr/>
            </a:pPr>
            <a:fld id="{287901B4-B678-4F0C-974C-32E0CC07B885}" type="datetime1">
              <a:rPr lang="en-US"/>
              <a:pPr>
                <a:defRPr/>
              </a:pPr>
              <a:t>12/22/2019</a:t>
            </a:fld>
            <a:endParaRPr lang="en-US" dirty="0"/>
          </a:p>
        </p:txBody>
      </p:sp>
      <p:sp>
        <p:nvSpPr>
          <p:cNvPr id="6" name="Footer Placeholder 4">
            <a:extLst>
              <a:ext uri="{FF2B5EF4-FFF2-40B4-BE49-F238E27FC236}">
                <a16:creationId xmlns:a16="http://schemas.microsoft.com/office/drawing/2014/main" id="{2790A62D-436B-4B53-B134-EDB5F29729B6}"/>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7" name="Slide Number Placeholder 5">
            <a:extLst>
              <a:ext uri="{FF2B5EF4-FFF2-40B4-BE49-F238E27FC236}">
                <a16:creationId xmlns:a16="http://schemas.microsoft.com/office/drawing/2014/main" id="{3ABAE72C-860F-4C83-9672-71B643FE9B1C}"/>
              </a:ext>
            </a:extLst>
          </p:cNvPr>
          <p:cNvSpPr>
            <a:spLocks noGrp="1"/>
          </p:cNvSpPr>
          <p:nvPr>
            <p:ph type="sldNum" sz="quarter" idx="12"/>
          </p:nvPr>
        </p:nvSpPr>
        <p:spPr/>
        <p:txBody>
          <a:bodyPr/>
          <a:lstStyle>
            <a:lvl1pPr>
              <a:defRPr/>
            </a:lvl1pPr>
          </a:lstStyle>
          <a:p>
            <a:fld id="{F194AE76-DC13-49C8-834D-60BB39666502}" type="slidenum">
              <a:rPr lang="en-US" altLang="el-GR"/>
              <a:pPr/>
              <a:t>‹#›</a:t>
            </a:fld>
            <a:endParaRPr lang="en-US" altLang="el-GR"/>
          </a:p>
        </p:txBody>
      </p:sp>
    </p:spTree>
    <p:extLst>
      <p:ext uri="{BB962C8B-B14F-4D97-AF65-F5344CB8AC3E}">
        <p14:creationId xmlns:p14="http://schemas.microsoft.com/office/powerpoint/2010/main" val="164698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411" y="2971800"/>
            <a:ext cx="5334001" cy="18288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145A026-1D5D-4502-AE11-FB4A2FBD03C3}"/>
              </a:ext>
            </a:extLst>
          </p:cNvPr>
          <p:cNvSpPr>
            <a:spLocks noGrp="1"/>
          </p:cNvSpPr>
          <p:nvPr>
            <p:ph type="dt" sz="half" idx="10"/>
          </p:nvPr>
        </p:nvSpPr>
        <p:spPr>
          <a:xfrm>
            <a:off x="6399213" y="5883275"/>
            <a:ext cx="914400" cy="365125"/>
          </a:xfrm>
        </p:spPr>
        <p:txBody>
          <a:bodyPr/>
          <a:lstStyle>
            <a:lvl1pPr>
              <a:defRPr/>
            </a:lvl1pPr>
          </a:lstStyle>
          <a:p>
            <a:pPr>
              <a:defRPr/>
            </a:pPr>
            <a:fld id="{0BE12DA4-6F07-46D1-ACA4-F80353E17137}" type="datetime1">
              <a:rPr lang="en-US"/>
              <a:pPr>
                <a:defRPr/>
              </a:pPr>
              <a:t>12/22/2019</a:t>
            </a:fld>
            <a:endParaRPr lang="en-US" dirty="0"/>
          </a:p>
        </p:txBody>
      </p:sp>
      <p:sp>
        <p:nvSpPr>
          <p:cNvPr id="6" name="Footer Placeholder 5">
            <a:extLst>
              <a:ext uri="{FF2B5EF4-FFF2-40B4-BE49-F238E27FC236}">
                <a16:creationId xmlns:a16="http://schemas.microsoft.com/office/drawing/2014/main" id="{0B5D028E-0792-4032-96E7-AC3BCC27B085}"/>
              </a:ext>
            </a:extLst>
          </p:cNvPr>
          <p:cNvSpPr>
            <a:spLocks noGrp="1"/>
          </p:cNvSpPr>
          <p:nvPr>
            <p:ph type="ftr" sz="quarter" idx="11"/>
          </p:nvPr>
        </p:nvSpPr>
        <p:spPr>
          <a:xfrm>
            <a:off x="1141413" y="5883275"/>
            <a:ext cx="5105400" cy="365125"/>
          </a:xfrm>
        </p:spPr>
        <p:txBody>
          <a:bodyPr/>
          <a:lstStyle>
            <a:lvl1pPr>
              <a:defRPr/>
            </a:lvl1pPr>
          </a:lstStyle>
          <a:p>
            <a:pPr>
              <a:defRPr/>
            </a:pPr>
            <a:r>
              <a:rPr lang="el-GR"/>
              <a:t>Παναγιώτα Στράτη</a:t>
            </a:r>
            <a:endParaRPr lang="en-US" dirty="0"/>
          </a:p>
        </p:txBody>
      </p:sp>
      <p:sp>
        <p:nvSpPr>
          <p:cNvPr id="7" name="Slide Number Placeholder 6">
            <a:extLst>
              <a:ext uri="{FF2B5EF4-FFF2-40B4-BE49-F238E27FC236}">
                <a16:creationId xmlns:a16="http://schemas.microsoft.com/office/drawing/2014/main" id="{19D17DB0-9386-470E-A8D7-9973755BE9F4}"/>
              </a:ext>
            </a:extLst>
          </p:cNvPr>
          <p:cNvSpPr>
            <a:spLocks noGrp="1"/>
          </p:cNvSpPr>
          <p:nvPr>
            <p:ph type="sldNum" sz="quarter" idx="12"/>
          </p:nvPr>
        </p:nvSpPr>
        <p:spPr>
          <a:xfrm>
            <a:off x="10742613" y="5883275"/>
            <a:ext cx="322262" cy="365125"/>
          </a:xfrm>
        </p:spPr>
        <p:txBody>
          <a:bodyPr/>
          <a:lstStyle>
            <a:lvl1pPr>
              <a:defRPr/>
            </a:lvl1pPr>
          </a:lstStyle>
          <a:p>
            <a:fld id="{F88A707F-E334-4A17-939B-3CEBD37A2347}" type="slidenum">
              <a:rPr lang="en-US" altLang="el-GR"/>
              <a:pPr/>
              <a:t>‹#›</a:t>
            </a:fld>
            <a:endParaRPr lang="en-US" altLang="el-GR"/>
          </a:p>
        </p:txBody>
      </p:sp>
    </p:spTree>
    <p:extLst>
      <p:ext uri="{BB962C8B-B14F-4D97-AF65-F5344CB8AC3E}">
        <p14:creationId xmlns:p14="http://schemas.microsoft.com/office/powerpoint/2010/main" val="148316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7AAD74-9F25-434A-9FEB-C99FCEBC4F0E}"/>
              </a:ext>
            </a:extLst>
          </p:cNvPr>
          <p:cNvSpPr>
            <a:spLocks noGrp="1"/>
          </p:cNvSpPr>
          <p:nvPr>
            <p:ph type="title"/>
          </p:nvPr>
        </p:nvSpPr>
        <p:spPr>
          <a:xfrm>
            <a:off x="1141413" y="609600"/>
            <a:ext cx="9906000"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6EB61-21A7-4589-A1A5-FE0CBAE9E032}"/>
              </a:ext>
            </a:extLst>
          </p:cNvPr>
          <p:cNvSpPr>
            <a:spLocks noGrp="1"/>
          </p:cNvSpPr>
          <p:nvPr>
            <p:ph type="body" idx="1"/>
          </p:nvPr>
        </p:nvSpPr>
        <p:spPr>
          <a:xfrm>
            <a:off x="1141413" y="2667000"/>
            <a:ext cx="9906000" cy="31242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FD967B-2C6D-44BF-B064-E91FC8EC5AAB}"/>
              </a:ext>
            </a:extLst>
          </p:cNvPr>
          <p:cNvSpPr>
            <a:spLocks noGrp="1"/>
          </p:cNvSpPr>
          <p:nvPr>
            <p:ph type="dt" sz="half" idx="2"/>
          </p:nvPr>
        </p:nvSpPr>
        <p:spPr>
          <a:xfrm>
            <a:off x="8837613" y="5883275"/>
            <a:ext cx="1600200" cy="365125"/>
          </a:xfrm>
          <a:prstGeom prst="rect">
            <a:avLst/>
          </a:prstGeom>
        </p:spPr>
        <p:txBody>
          <a:bodyPr vert="horz" lIns="91440" tIns="45720" rIns="91440" bIns="45720" rtlCol="0" anchor="ctr"/>
          <a:lstStyle>
            <a:lvl1pPr algn="r" fontAlgn="auto">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cs typeface="+mn-cs"/>
              </a:defRPr>
            </a:lvl1pPr>
          </a:lstStyle>
          <a:p>
            <a:pPr>
              <a:defRPr/>
            </a:pPr>
            <a:fld id="{E5CCD9EC-B99E-49DE-9784-980645586059}" type="datetime1">
              <a:rPr lang="en-US"/>
              <a:pPr>
                <a:defRPr/>
              </a:pPr>
              <a:t>12/22/2019</a:t>
            </a:fld>
            <a:endParaRPr lang="en-US" dirty="0"/>
          </a:p>
        </p:txBody>
      </p:sp>
      <p:sp>
        <p:nvSpPr>
          <p:cNvPr id="5" name="Footer Placeholder 4">
            <a:extLst>
              <a:ext uri="{FF2B5EF4-FFF2-40B4-BE49-F238E27FC236}">
                <a16:creationId xmlns:a16="http://schemas.microsoft.com/office/drawing/2014/main" id="{F8EFFDD0-C386-4208-9562-8A3F21C5D83D}"/>
              </a:ext>
            </a:extLst>
          </p:cNvPr>
          <p:cNvSpPr>
            <a:spLocks noGrp="1"/>
          </p:cNvSpPr>
          <p:nvPr>
            <p:ph type="ftr" sz="quarter" idx="3"/>
          </p:nvPr>
        </p:nvSpPr>
        <p:spPr>
          <a:xfrm>
            <a:off x="1141413" y="5883275"/>
            <a:ext cx="7543800" cy="365125"/>
          </a:xfrm>
          <a:prstGeom prst="rect">
            <a:avLst/>
          </a:prstGeom>
        </p:spPr>
        <p:txBody>
          <a:bodyPr vert="horz" lIns="91440" tIns="45720" rIns="91440" bIns="45720" rtlCol="0" anchor="ctr"/>
          <a:lstStyle>
            <a:lvl1pPr algn="l" fontAlgn="auto">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cs typeface="+mn-cs"/>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12FB6BB2-F684-49C6-9E8E-5D2A44A6FAD2}"/>
              </a:ext>
            </a:extLst>
          </p:cNvPr>
          <p:cNvSpPr>
            <a:spLocks noGrp="1"/>
          </p:cNvSpPr>
          <p:nvPr>
            <p:ph type="sldNum" sz="quarter" idx="4"/>
          </p:nvPr>
        </p:nvSpPr>
        <p:spPr>
          <a:xfrm>
            <a:off x="10514013" y="5883275"/>
            <a:ext cx="550862"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BFBFBF"/>
                </a:solidFill>
                <a:effectLst>
                  <a:outerShdw blurRad="38100" dist="38100" dir="2700000" algn="tl">
                    <a:srgbClr val="FFFFFF"/>
                  </a:outerShdw>
                </a:effectLst>
                <a:latin typeface="Century Gothic" panose="020B0502020202020204" pitchFamily="34" charset="0"/>
              </a:defRPr>
            </a:lvl1pPr>
          </a:lstStyle>
          <a:p>
            <a:fld id="{658115FB-C193-409C-980F-8FD9509D27AB}" type="slidenum">
              <a:rPr lang="en-US" altLang="el-GR"/>
              <a:pPr/>
              <a:t>‹#›</a:t>
            </a:fld>
            <a:endParaRPr lang="en-US" altLang="el-GR"/>
          </a:p>
        </p:txBody>
      </p:sp>
    </p:spTree>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905" r:id="rId9"/>
    <p:sldLayoutId id="2147483899" r:id="rId10"/>
    <p:sldLayoutId id="2147483900" r:id="rId11"/>
    <p:sldLayoutId id="2147483906" r:id="rId12"/>
    <p:sldLayoutId id="2147483901" r:id="rId13"/>
    <p:sldLayoutId id="2147483907" r:id="rId14"/>
    <p:sldLayoutId id="2147483902" r:id="rId15"/>
    <p:sldLayoutId id="2147483903" r:id="rId16"/>
    <p:sldLayoutId id="2147483904" r:id="rId17"/>
  </p:sldLayoutIdLst>
  <p:hf hdr="0"/>
  <p:txStyles>
    <p:titleStyle>
      <a:lvl1pPr algn="l" defTabSz="457200" rtl="0" eaLnBrk="0" fontAlgn="base" hangingPunct="0">
        <a:spcBef>
          <a:spcPct val="0"/>
        </a:spcBef>
        <a:spcAft>
          <a:spcPct val="0"/>
        </a:spcAft>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itchFamily="34" charset="0"/>
        </a:defRPr>
      </a:lvl2pPr>
      <a:lvl3pPr algn="l" defTabSz="457200" rtl="0" eaLnBrk="0" fontAlgn="base" hangingPunct="0">
        <a:spcBef>
          <a:spcPct val="0"/>
        </a:spcBef>
        <a:spcAft>
          <a:spcPct val="0"/>
        </a:spcAft>
        <a:defRPr sz="3200">
          <a:solidFill>
            <a:schemeClr val="tx1"/>
          </a:solidFill>
          <a:latin typeface="Century Gothic" pitchFamily="34" charset="0"/>
        </a:defRPr>
      </a:lvl3pPr>
      <a:lvl4pPr algn="l" defTabSz="457200" rtl="0" eaLnBrk="0" fontAlgn="base" hangingPunct="0">
        <a:spcBef>
          <a:spcPct val="0"/>
        </a:spcBef>
        <a:spcAft>
          <a:spcPct val="0"/>
        </a:spcAft>
        <a:defRPr sz="3200">
          <a:solidFill>
            <a:schemeClr val="tx1"/>
          </a:solidFill>
          <a:latin typeface="Century Gothic" pitchFamily="34" charset="0"/>
        </a:defRPr>
      </a:lvl4pPr>
      <a:lvl5pPr algn="l" defTabSz="457200" rtl="0" eaLnBrk="0" fontAlgn="base" hangingPunct="0">
        <a:spcBef>
          <a:spcPct val="0"/>
        </a:spcBef>
        <a:spcAft>
          <a:spcPct val="0"/>
        </a:spcAft>
        <a:defRPr sz="32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sz="2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0" fontAlgn="base" hangingPunct="0">
        <a:spcBef>
          <a:spcPct val="20000"/>
        </a:spcBef>
        <a:spcAft>
          <a:spcPts val="600"/>
        </a:spcAft>
        <a:buClr>
          <a:schemeClr val="tx1"/>
        </a:buClr>
        <a:buSzPct val="100000"/>
        <a:buFont typeface="Arial" panose="020B0604020202020204" pitchFamily="34"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0" fontAlgn="base" hangingPunct="0">
        <a:spcBef>
          <a:spcPct val="20000"/>
        </a:spcBef>
        <a:spcAft>
          <a:spcPts val="600"/>
        </a:spcAft>
        <a:buClr>
          <a:schemeClr val="tx1"/>
        </a:buClr>
        <a:buSzPct val="100000"/>
        <a:buFont typeface="Arial" panose="020B0604020202020204" pitchFamily="34"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7BD3-859A-4B43-B5B7-B1FF693A26E3}"/>
              </a:ext>
            </a:extLst>
          </p:cNvPr>
          <p:cNvSpPr>
            <a:spLocks noGrp="1"/>
          </p:cNvSpPr>
          <p:nvPr>
            <p:ph type="ctrTitle"/>
          </p:nvPr>
        </p:nvSpPr>
        <p:spPr>
          <a:xfrm>
            <a:off x="1751012" y="609602"/>
            <a:ext cx="8676222" cy="2272144"/>
          </a:xfrm>
        </p:spPr>
        <p:txBody>
          <a:bodyPr/>
          <a:lstStyle/>
          <a:p>
            <a:pPr eaLnBrk="1" fontAlgn="auto" hangingPunct="1">
              <a:spcAft>
                <a:spcPts val="0"/>
              </a:spcAft>
              <a:defRPr/>
            </a:pPr>
            <a:r>
              <a:rPr lang="el-GR" sz="3200" dirty="0"/>
              <a:t>ΣΥΝΕΡΓΑΣΙΑ ΟΙΚΟΓΕΝΕΙΑΣ, ΣΧΟΛΕΙΟΥ ΚΑΙ ΚΟΙΝΟΤΗΤΑΣ</a:t>
            </a:r>
            <a:endParaRPr lang="en-US" sz="3200" dirty="0"/>
          </a:p>
        </p:txBody>
      </p:sp>
      <p:pic>
        <p:nvPicPr>
          <p:cNvPr id="5123" name="8 - Εικόνα">
            <a:extLst>
              <a:ext uri="{FF2B5EF4-FFF2-40B4-BE49-F238E27FC236}">
                <a16:creationId xmlns:a16="http://schemas.microsoft.com/office/drawing/2014/main" id="{1C37FBA6-E3EA-4A70-8B8C-EE911BA90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401638"/>
            <a:ext cx="1930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Στρογγυλεμένο ορθογώνιο">
            <a:extLst>
              <a:ext uri="{FF2B5EF4-FFF2-40B4-BE49-F238E27FC236}">
                <a16:creationId xmlns:a16="http://schemas.microsoft.com/office/drawing/2014/main" id="{7D965F4F-7456-4989-ADE7-8D165ABFD723}"/>
              </a:ext>
            </a:extLst>
          </p:cNvPr>
          <p:cNvSpPr/>
          <p:nvPr/>
        </p:nvSpPr>
        <p:spPr>
          <a:xfrm>
            <a:off x="2411413" y="3575050"/>
            <a:ext cx="8048625" cy="1412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000" b="1" dirty="0"/>
              <a:t>Στράτη Παναγιώτα</a:t>
            </a:r>
          </a:p>
          <a:p>
            <a:pPr algn="ctr" fontAlgn="auto">
              <a:spcBef>
                <a:spcPts val="0"/>
              </a:spcBef>
              <a:spcAft>
                <a:spcPts val="0"/>
              </a:spcAft>
              <a:defRPr/>
            </a:pPr>
            <a:r>
              <a:rPr lang="el-GR" sz="2000" b="1" dirty="0"/>
              <a:t>Διδάκτορας του Πανεπιστημίου Ιωαννίνων</a:t>
            </a:r>
          </a:p>
        </p:txBody>
      </p:sp>
      <p:sp>
        <p:nvSpPr>
          <p:cNvPr id="7" name="6 - Ορθογώνιο">
            <a:extLst>
              <a:ext uri="{FF2B5EF4-FFF2-40B4-BE49-F238E27FC236}">
                <a16:creationId xmlns:a16="http://schemas.microsoft.com/office/drawing/2014/main" id="{912186AB-C6E7-426C-9FEF-B4BBBCE4D338}"/>
              </a:ext>
            </a:extLst>
          </p:cNvPr>
          <p:cNvSpPr/>
          <p:nvPr/>
        </p:nvSpPr>
        <p:spPr>
          <a:xfrm>
            <a:off x="3922713" y="5737225"/>
            <a:ext cx="4557712" cy="781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2"/>
                </a:solidFill>
              </a:rPr>
              <a:t>panagiotastrati@yahoo.gr</a:t>
            </a:r>
            <a:endParaRPr lang="el-GR" sz="2000" b="1"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40AA3EB-8F9A-4FEE-856C-4E97025EAB3A}"/>
              </a:ext>
            </a:extLst>
          </p:cNvPr>
          <p:cNvSpPr>
            <a:spLocks noGrp="1"/>
          </p:cNvSpPr>
          <p:nvPr>
            <p:ph type="dt" sz="quarter" idx="10"/>
          </p:nvPr>
        </p:nvSpPr>
        <p:spPr>
          <a:xfrm>
            <a:off x="8810625"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57A15B54-D4B8-4E9D-9519-5051D9C948CB}"/>
              </a:ext>
            </a:extLst>
          </p:cNvPr>
          <p:cNvSpPr>
            <a:spLocks noGrp="1"/>
          </p:cNvSpPr>
          <p:nvPr>
            <p:ph type="ftr" sz="quarter" idx="11"/>
          </p:nvPr>
        </p:nvSpPr>
        <p:spPr>
          <a:xfrm>
            <a:off x="476250"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442E0528-845F-4B33-B2AD-CEB2A66F0A7C}"/>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650A01-0C5E-49C8-9B26-F2078A67FCE4}" type="slidenum">
              <a:rPr lang="en-US" altLang="el-GR">
                <a:solidFill>
                  <a:srgbClr val="BFBFBF"/>
                </a:solidFill>
                <a:latin typeface="Century Gothic" panose="020B0502020202020204" pitchFamily="34" charset="0"/>
              </a:rPr>
              <a:pPr eaLnBrk="1" hangingPunct="1"/>
              <a:t>10</a:t>
            </a:fld>
            <a:endParaRPr lang="en-US" altLang="el-GR">
              <a:solidFill>
                <a:srgbClr val="BFBFBF"/>
              </a:solidFill>
              <a:latin typeface="Century Gothic" panose="020B0502020202020204" pitchFamily="34" charset="0"/>
            </a:endParaRPr>
          </a:p>
        </p:txBody>
      </p:sp>
      <p:sp>
        <p:nvSpPr>
          <p:cNvPr id="14341" name="4 - Ορθογώνιο">
            <a:extLst>
              <a:ext uri="{FF2B5EF4-FFF2-40B4-BE49-F238E27FC236}">
                <a16:creationId xmlns:a16="http://schemas.microsoft.com/office/drawing/2014/main" id="{1098C04E-0012-47E3-8CBD-CF4985D4DCB5}"/>
              </a:ext>
            </a:extLst>
          </p:cNvPr>
          <p:cNvSpPr>
            <a:spLocks noChangeArrowheads="1"/>
          </p:cNvSpPr>
          <p:nvPr/>
        </p:nvSpPr>
        <p:spPr bwMode="auto">
          <a:xfrm>
            <a:off x="415925" y="279400"/>
            <a:ext cx="11609388" cy="61864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 typeface="Wingdings" panose="05000000000000000000" pitchFamily="2" charset="2"/>
              <a:buChar char="ü"/>
            </a:pPr>
            <a:r>
              <a:rPr lang="el-GR" altLang="el-GR" sz="2400" b="1" u="sng">
                <a:solidFill>
                  <a:schemeClr val="bg1"/>
                </a:solidFill>
              </a:rPr>
              <a:t>Το σχολικό συμβούλιο του Arlington </a:t>
            </a:r>
            <a:r>
              <a:rPr lang="el-GR" altLang="el-GR" sz="2400" b="1">
                <a:solidFill>
                  <a:schemeClr val="bg1"/>
                </a:solidFill>
              </a:rPr>
              <a:t>εκτιμά τη συμμετοχή των γονέων στα σχολεία. </a:t>
            </a:r>
          </a:p>
          <a:p>
            <a:pPr algn="just" eaLnBrk="1" hangingPunct="1">
              <a:lnSpc>
                <a:spcPct val="150000"/>
              </a:lnSpc>
              <a:buFont typeface="Wingdings" panose="05000000000000000000" pitchFamily="2" charset="2"/>
              <a:buChar char="ü"/>
            </a:pPr>
            <a:r>
              <a:rPr lang="el-GR" altLang="el-GR" sz="2400" b="1">
                <a:solidFill>
                  <a:schemeClr val="bg1"/>
                </a:solidFill>
              </a:rPr>
              <a:t>Η συμμετοχή των γονέων συμβάλλει σημαντικά </a:t>
            </a:r>
            <a:r>
              <a:rPr lang="el-GR" altLang="el-GR" sz="2400" b="1" u="sng">
                <a:solidFill>
                  <a:schemeClr val="bg1"/>
                </a:solidFill>
              </a:rPr>
              <a:t>στην επιτυχία και τη συμπεριφορά των μαθητών.</a:t>
            </a:r>
          </a:p>
          <a:p>
            <a:pPr algn="just" eaLnBrk="1" hangingPunct="1">
              <a:lnSpc>
                <a:spcPct val="150000"/>
              </a:lnSpc>
              <a:buFont typeface="Wingdings" panose="05000000000000000000" pitchFamily="2" charset="2"/>
              <a:buChar char="ü"/>
            </a:pPr>
            <a:r>
              <a:rPr lang="el-GR" altLang="el-GR" sz="2400" b="1">
                <a:solidFill>
                  <a:schemeClr val="bg1"/>
                </a:solidFill>
              </a:rPr>
              <a:t> Κατά τη διάρκεια των παρατηρήσεων στην τάξη και άλλων αλληλεπιδράσεων γονέων με τους μαθητές και το προσωπικό, το απόρρητο των μαθητών και το δικαίωμα στην ιδιωτική ζωή προστατεύονται και σέβονται. </a:t>
            </a:r>
          </a:p>
          <a:p>
            <a:pPr algn="just" eaLnBrk="1" hangingPunct="1">
              <a:lnSpc>
                <a:spcPct val="150000"/>
              </a:lnSpc>
              <a:buFont typeface="Wingdings" panose="05000000000000000000" pitchFamily="2" charset="2"/>
              <a:buChar char="ü"/>
            </a:pPr>
            <a:r>
              <a:rPr lang="el-GR" altLang="el-GR" sz="2400" b="1">
                <a:solidFill>
                  <a:schemeClr val="bg1"/>
                </a:solidFill>
              </a:rPr>
              <a:t>Οι γονείς ή ο εκπρόσωπός τους (με γραπτή εξουσιοδότηση γονέων) που ενδιαφέρονται να παρακολουθήσουν την τάξη των παιδιών τους ή να συμμετάσχουν σε προγραμματισμένη δραστηριότητα στην τάξη πρέπει να επικοινωνήσουν εκ των προτέρων με τον δάσκαλο της τάξης.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6A834B1-C7DC-4F09-B7B5-674327FCB6E8}"/>
              </a:ext>
            </a:extLst>
          </p:cNvPr>
          <p:cNvSpPr>
            <a:spLocks noGrp="1"/>
          </p:cNvSpPr>
          <p:nvPr>
            <p:ph type="dt" sz="quarter" idx="10"/>
          </p:nvPr>
        </p:nvSpPr>
        <p:spPr>
          <a:xfrm>
            <a:off x="9059863"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51A8DDE4-EDB4-4272-8DE7-A333B5C18C87}"/>
              </a:ext>
            </a:extLst>
          </p:cNvPr>
          <p:cNvSpPr>
            <a:spLocks noGrp="1"/>
          </p:cNvSpPr>
          <p:nvPr>
            <p:ph type="ftr" sz="quarter" idx="11"/>
          </p:nvPr>
        </p:nvSpPr>
        <p:spPr>
          <a:xfrm>
            <a:off x="725488"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45ED2BB4-5063-464B-8AF7-C76F191B7551}"/>
              </a:ext>
            </a:extLst>
          </p:cNvPr>
          <p:cNvSpPr>
            <a:spLocks noGrp="1"/>
          </p:cNvSpPr>
          <p:nvPr>
            <p:ph type="sldNum" sz="quarter" idx="12"/>
          </p:nvPr>
        </p:nvSpPr>
        <p:spPr>
          <a:xfrm>
            <a:off x="11345863"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68079D-0400-4F5D-9FC0-DE1C4B812EC8}" type="slidenum">
              <a:rPr lang="en-US" altLang="el-GR">
                <a:solidFill>
                  <a:srgbClr val="BFBFBF"/>
                </a:solidFill>
                <a:latin typeface="Century Gothic" panose="020B0502020202020204" pitchFamily="34" charset="0"/>
              </a:rPr>
              <a:pPr eaLnBrk="1" hangingPunct="1"/>
              <a:t>11</a:t>
            </a:fld>
            <a:endParaRPr lang="en-US" altLang="el-GR">
              <a:solidFill>
                <a:srgbClr val="BFBFBF"/>
              </a:solidFill>
              <a:latin typeface="Century Gothic" panose="020B0502020202020204" pitchFamily="34" charset="0"/>
            </a:endParaRPr>
          </a:p>
        </p:txBody>
      </p:sp>
      <p:sp>
        <p:nvSpPr>
          <p:cNvPr id="15365" name="4 - Ορθογώνιο">
            <a:extLst>
              <a:ext uri="{FF2B5EF4-FFF2-40B4-BE49-F238E27FC236}">
                <a16:creationId xmlns:a16="http://schemas.microsoft.com/office/drawing/2014/main" id="{ABBC3A41-7F2C-45FA-852F-01E0148EF8FD}"/>
              </a:ext>
            </a:extLst>
          </p:cNvPr>
          <p:cNvSpPr>
            <a:spLocks noChangeArrowheads="1"/>
          </p:cNvSpPr>
          <p:nvPr/>
        </p:nvSpPr>
        <p:spPr bwMode="auto">
          <a:xfrm>
            <a:off x="442913" y="512763"/>
            <a:ext cx="11403012" cy="52625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200000"/>
              </a:lnSpc>
            </a:pPr>
            <a:r>
              <a:rPr lang="el-GR" altLang="el-GR" sz="2400" b="1">
                <a:solidFill>
                  <a:schemeClr val="bg1"/>
                </a:solidFill>
              </a:rPr>
              <a:t>Σε αυτές τις περιπτώσεις, </a:t>
            </a:r>
          </a:p>
          <a:p>
            <a:pPr algn="just" eaLnBrk="1" hangingPunct="1">
              <a:lnSpc>
                <a:spcPct val="200000"/>
              </a:lnSpc>
            </a:pPr>
            <a:r>
              <a:rPr lang="el-GR" altLang="el-GR" sz="2400" b="1" u="sng">
                <a:solidFill>
                  <a:schemeClr val="bg1"/>
                </a:solidFill>
              </a:rPr>
              <a:t>το προσωπικό του σχολείου </a:t>
            </a:r>
            <a:r>
              <a:rPr lang="el-GR" altLang="el-GR" sz="2400" b="1">
                <a:solidFill>
                  <a:schemeClr val="bg1"/>
                </a:solidFill>
              </a:rPr>
              <a:t>θα συνεργαστεί με τους γονείς ή τον εκπρόσωπό τους για να κανονίσει ημερομηνία επισκέψεων.</a:t>
            </a:r>
          </a:p>
          <a:p>
            <a:pPr algn="just" eaLnBrk="1" hangingPunct="1">
              <a:lnSpc>
                <a:spcPct val="200000"/>
              </a:lnSpc>
            </a:pPr>
            <a:r>
              <a:rPr lang="el-GR" altLang="el-GR" sz="2400" b="1">
                <a:solidFill>
                  <a:schemeClr val="bg1"/>
                </a:solidFill>
              </a:rPr>
              <a:t> </a:t>
            </a:r>
            <a:r>
              <a:rPr lang="el-GR" altLang="el-GR" sz="2400" b="1" u="sng">
                <a:solidFill>
                  <a:schemeClr val="bg1"/>
                </a:solidFill>
              </a:rPr>
              <a:t>Για να διατηρηθεί η ασφάλεια των κτιρίων</a:t>
            </a:r>
            <a:r>
              <a:rPr lang="el-GR" altLang="el-GR" sz="2400" b="1">
                <a:solidFill>
                  <a:schemeClr val="bg1"/>
                </a:solidFill>
              </a:rPr>
              <a:t>, όλοι οι γονείς και άλλοι επισκέπτες πρέπει να απευθυνθούν στο αρμόδιο γραφείο για να αποκτήσουν ένα δελτίο επισκεπτών και να ακολουθήσουν τις πρόσθετες διαδικασίες ασφάλειας κτιρίων που έχουν θεσπιστεί από το σχολείο.</a:t>
            </a:r>
          </a:p>
        </p:txBody>
      </p:sp>
      <p:sp>
        <p:nvSpPr>
          <p:cNvPr id="7" name="6 - Ραβδωτό δεξιό βέλος">
            <a:extLst>
              <a:ext uri="{FF2B5EF4-FFF2-40B4-BE49-F238E27FC236}">
                <a16:creationId xmlns:a16="http://schemas.microsoft.com/office/drawing/2014/main" id="{49DAB6AD-908D-4E74-97D1-AF1595835AFC}"/>
              </a:ext>
            </a:extLst>
          </p:cNvPr>
          <p:cNvSpPr/>
          <p:nvPr/>
        </p:nvSpPr>
        <p:spPr>
          <a:xfrm>
            <a:off x="0" y="3021013"/>
            <a:ext cx="512763" cy="401637"/>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55308C6A-599A-4C9D-9820-5AFAFEAC759B}"/>
              </a:ext>
            </a:extLst>
          </p:cNvPr>
          <p:cNvSpPr/>
          <p:nvPr/>
        </p:nvSpPr>
        <p:spPr>
          <a:xfrm>
            <a:off x="0" y="1508125"/>
            <a:ext cx="512763"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7190DE41-F19D-4051-B2B4-9DF8F1D7CC93}"/>
              </a:ext>
            </a:extLst>
          </p:cNvPr>
          <p:cNvSpPr>
            <a:spLocks noGrp="1"/>
          </p:cNvSpPr>
          <p:nvPr>
            <p:ph type="dt" sz="quarter" idx="10"/>
          </p:nvPr>
        </p:nvSpPr>
        <p:spPr/>
        <p:txBody>
          <a:bodyPr/>
          <a:lstStyle/>
          <a:p>
            <a:pPr>
              <a:defRPr/>
            </a:pPr>
            <a:fld id="{5472536D-6C0A-4D22-8D0D-62FAB9D8689E}"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C87DDFE5-6ACA-4733-8302-70731C0F2013}"/>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369D40DA-3F7F-4DB0-A450-DBA8554423D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B39C7A-C2D6-4C5C-B21B-144B1BE1F827}" type="slidenum">
              <a:rPr lang="en-US" altLang="el-GR">
                <a:solidFill>
                  <a:srgbClr val="BFBFBF"/>
                </a:solidFill>
                <a:latin typeface="Century Gothic" panose="020B0502020202020204" pitchFamily="34" charset="0"/>
              </a:rPr>
              <a:pPr eaLnBrk="1" hangingPunct="1"/>
              <a:t>12</a:t>
            </a:fld>
            <a:endParaRPr lang="en-US" altLang="el-GR">
              <a:solidFill>
                <a:srgbClr val="BFBFBF"/>
              </a:solidFill>
              <a:latin typeface="Century Gothic" panose="020B0502020202020204" pitchFamily="34" charset="0"/>
            </a:endParaRPr>
          </a:p>
        </p:txBody>
      </p:sp>
      <p:pic>
        <p:nvPicPr>
          <p:cNvPr id="16390" name="Picture 4" descr="https://archello.com/thumbs/images/2018/01/30/Lincoln-Barbour-Photography-10.1517319140.7472.JPG?fit=crop&amp;w=244&amp;h=200">
            <a:extLst>
              <a:ext uri="{FF2B5EF4-FFF2-40B4-BE49-F238E27FC236}">
                <a16:creationId xmlns:a16="http://schemas.microsoft.com/office/drawing/2014/main" id="{ED2A419D-BE13-46EE-A67F-D96A596D8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5863" y="463550"/>
            <a:ext cx="30686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descr="Σχετική εικόνα">
            <a:extLst>
              <a:ext uri="{FF2B5EF4-FFF2-40B4-BE49-F238E27FC236}">
                <a16:creationId xmlns:a16="http://schemas.microsoft.com/office/drawing/2014/main" id="{AA2F3688-0F3C-4AD8-B6F7-51040990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150" y="3527425"/>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descr="Εικόνα που περιέχει υπαίθριος, χλόη, κτίριο, καθιστός&#10;&#10;Περιγραφή που δημιουργήθηκε αυτόματα">
            <a:extLst>
              <a:ext uri="{FF2B5EF4-FFF2-40B4-BE49-F238E27FC236}">
                <a16:creationId xmlns:a16="http://schemas.microsoft.com/office/drawing/2014/main" id="{F653EE31-1FF9-4F2C-A525-A7C682518053}"/>
              </a:ext>
            </a:extLst>
          </p:cNvPr>
          <p:cNvPicPr>
            <a:picLocks noChangeAspect="1"/>
          </p:cNvPicPr>
          <p:nvPr/>
        </p:nvPicPr>
        <p:blipFill>
          <a:blip r:embed="rId4"/>
          <a:stretch>
            <a:fillRect/>
          </a:stretch>
        </p:blipFill>
        <p:spPr>
          <a:xfrm>
            <a:off x="0" y="0"/>
            <a:ext cx="8105775" cy="5400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037A1B6-D852-4B0E-927F-9A4EE4440FCD}"/>
              </a:ext>
            </a:extLst>
          </p:cNvPr>
          <p:cNvSpPr>
            <a:spLocks noGrp="1"/>
          </p:cNvSpPr>
          <p:nvPr>
            <p:ph type="title"/>
          </p:nvPr>
        </p:nvSpPr>
        <p:spPr>
          <a:xfrm>
            <a:off x="1141413" y="609600"/>
            <a:ext cx="9906000" cy="595313"/>
          </a:xfrm>
          <a:solidFill>
            <a:schemeClr val="tx1"/>
          </a:solidFill>
        </p:spPr>
        <p:txBody>
          <a:bodyPr/>
          <a:lstStyle/>
          <a:p>
            <a:pPr algn="ctr">
              <a:defRPr/>
            </a:pPr>
            <a:r>
              <a:rPr lang="it-IT" dirty="0">
                <a:solidFill>
                  <a:schemeClr val="bg1"/>
                </a:solidFill>
              </a:rPr>
              <a:t>CURRICULUM</a:t>
            </a:r>
            <a:r>
              <a:rPr lang="el-GR" dirty="0">
                <a:solidFill>
                  <a:schemeClr val="bg1"/>
                </a:solidFill>
              </a:rPr>
              <a:t> –  </a:t>
            </a:r>
            <a:r>
              <a:rPr lang="el-GR" dirty="0" err="1">
                <a:solidFill>
                  <a:schemeClr val="bg1"/>
                </a:solidFill>
              </a:rPr>
              <a:t>Αναλυτικο</a:t>
            </a:r>
            <a:r>
              <a:rPr lang="el-GR" dirty="0">
                <a:solidFill>
                  <a:schemeClr val="bg1"/>
                </a:solidFill>
              </a:rPr>
              <a:t> </a:t>
            </a:r>
            <a:r>
              <a:rPr lang="el-GR" dirty="0" err="1">
                <a:solidFill>
                  <a:schemeClr val="bg1"/>
                </a:solidFill>
              </a:rPr>
              <a:t>προγραμμα</a:t>
            </a:r>
            <a:r>
              <a:rPr lang="el-GR" dirty="0">
                <a:solidFill>
                  <a:schemeClr val="bg1"/>
                </a:solidFill>
              </a:rPr>
              <a:t> </a:t>
            </a:r>
          </a:p>
        </p:txBody>
      </p:sp>
      <p:sp>
        <p:nvSpPr>
          <p:cNvPr id="4" name="3 - Θέση ημερομηνίας">
            <a:extLst>
              <a:ext uri="{FF2B5EF4-FFF2-40B4-BE49-F238E27FC236}">
                <a16:creationId xmlns:a16="http://schemas.microsoft.com/office/drawing/2014/main" id="{BDB5C6B4-F341-4A96-85F3-1632A645D092}"/>
              </a:ext>
            </a:extLst>
          </p:cNvPr>
          <p:cNvSpPr>
            <a:spLocks noGrp="1"/>
          </p:cNvSpPr>
          <p:nvPr>
            <p:ph type="dt" sz="quarter" idx="10"/>
          </p:nvPr>
        </p:nvSpPr>
        <p:spPr>
          <a:xfrm>
            <a:off x="9197975" y="6492875"/>
            <a:ext cx="1600200" cy="365125"/>
          </a:xfrm>
        </p:spPr>
        <p:txBody>
          <a:bodyPr/>
          <a:lstStyle/>
          <a:p>
            <a:pPr>
              <a:defRPr/>
            </a:pPr>
            <a:fld id="{12675AA3-FA40-49E9-8EC4-236239BB24D0}" type="datetime1">
              <a:rPr lang="en-US" smtClean="0"/>
              <a:pPr>
                <a:defRPr/>
              </a:pPr>
              <a:t>12/22/2019</a:t>
            </a:fld>
            <a:endParaRPr lang="en-US" dirty="0"/>
          </a:p>
        </p:txBody>
      </p:sp>
      <p:sp>
        <p:nvSpPr>
          <p:cNvPr id="5" name="4 - Θέση υποσέλιδου">
            <a:extLst>
              <a:ext uri="{FF2B5EF4-FFF2-40B4-BE49-F238E27FC236}">
                <a16:creationId xmlns:a16="http://schemas.microsoft.com/office/drawing/2014/main" id="{136CD5ED-FA32-45EA-905E-D53B2A83ACE1}"/>
              </a:ext>
            </a:extLst>
          </p:cNvPr>
          <p:cNvSpPr>
            <a:spLocks noGrp="1"/>
          </p:cNvSpPr>
          <p:nvPr>
            <p:ph type="ftr" sz="quarter" idx="11"/>
          </p:nvPr>
        </p:nvSpPr>
        <p:spPr>
          <a:xfrm>
            <a:off x="546100" y="6492875"/>
            <a:ext cx="7543800" cy="365125"/>
          </a:xfrm>
        </p:spPr>
        <p:txBody>
          <a:bodyPr/>
          <a:lstStyle/>
          <a:p>
            <a:pPr>
              <a:defRPr/>
            </a:pPr>
            <a:r>
              <a:rPr lang="el-GR" dirty="0"/>
              <a:t>Παναγιώτα Στράτη</a:t>
            </a:r>
            <a:endParaRPr lang="en-US" dirty="0"/>
          </a:p>
        </p:txBody>
      </p:sp>
      <p:sp>
        <p:nvSpPr>
          <p:cNvPr id="6" name="5 - Θέση αριθμού διαφάνειας">
            <a:extLst>
              <a:ext uri="{FF2B5EF4-FFF2-40B4-BE49-F238E27FC236}">
                <a16:creationId xmlns:a16="http://schemas.microsoft.com/office/drawing/2014/main" id="{46AA7A6B-4293-45A7-BA7B-8EFE50A43032}"/>
              </a:ext>
            </a:extLst>
          </p:cNvPr>
          <p:cNvSpPr>
            <a:spLocks noGrp="1"/>
          </p:cNvSpPr>
          <p:nvPr>
            <p:ph type="sldNum" sz="quarter" idx="12"/>
          </p:nvPr>
        </p:nvSpPr>
        <p:spPr>
          <a:xfrm>
            <a:off x="1146968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588140-D2E7-44F8-A3E7-AC07CA9F0162}" type="slidenum">
              <a:rPr lang="en-US" altLang="el-GR">
                <a:solidFill>
                  <a:srgbClr val="BFBFBF"/>
                </a:solidFill>
                <a:latin typeface="Century Gothic" panose="020B0502020202020204" pitchFamily="34" charset="0"/>
              </a:rPr>
              <a:pPr eaLnBrk="1" hangingPunct="1"/>
              <a:t>13</a:t>
            </a:fld>
            <a:endParaRPr lang="en-US" altLang="el-GR">
              <a:solidFill>
                <a:srgbClr val="BFBFBF"/>
              </a:solidFill>
              <a:latin typeface="Century Gothic" panose="020B0502020202020204" pitchFamily="34" charset="0"/>
            </a:endParaRPr>
          </a:p>
        </p:txBody>
      </p:sp>
      <p:sp>
        <p:nvSpPr>
          <p:cNvPr id="8" name="7 - Στρογγυλεμένο ορθογώνιο">
            <a:extLst>
              <a:ext uri="{FF2B5EF4-FFF2-40B4-BE49-F238E27FC236}">
                <a16:creationId xmlns:a16="http://schemas.microsoft.com/office/drawing/2014/main" id="{2A3DF29B-F319-44EB-98BA-D7B26674FF91}"/>
              </a:ext>
            </a:extLst>
          </p:cNvPr>
          <p:cNvSpPr/>
          <p:nvPr/>
        </p:nvSpPr>
        <p:spPr>
          <a:xfrm>
            <a:off x="595313" y="1468438"/>
            <a:ext cx="11318875" cy="48069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l-GR" sz="2400" b="1" dirty="0">
                <a:solidFill>
                  <a:schemeClr val="bg1"/>
                </a:solidFill>
              </a:rPr>
              <a:t>Κάθε μάθημα έχει ένα πρόγραμμα σπουδών που καθορίζει τους στόχους.</a:t>
            </a:r>
          </a:p>
          <a:p>
            <a:pPr algn="just">
              <a:defRPr/>
            </a:pPr>
            <a:endParaRPr lang="el-GR" sz="2400" b="1" dirty="0">
              <a:solidFill>
                <a:schemeClr val="bg1"/>
              </a:solidFill>
            </a:endParaRPr>
          </a:p>
          <a:p>
            <a:pPr>
              <a:defRPr/>
            </a:pPr>
            <a:r>
              <a:rPr lang="el-GR" sz="2400" b="1" u="sng" dirty="0">
                <a:solidFill>
                  <a:schemeClr val="bg1"/>
                </a:solidFill>
              </a:rPr>
              <a:t>Αυτοί οι στόχοι </a:t>
            </a:r>
            <a:r>
              <a:rPr lang="el-GR" sz="2400" b="1" dirty="0">
                <a:solidFill>
                  <a:schemeClr val="bg1"/>
                </a:solidFill>
              </a:rPr>
              <a:t>περιλαμβάνουν τα Κρατικά Πρότυπα Εκμάθησης (SOL), που εκδίδονται από το Υπουργείο Παιδείας της Βιρτζίνια (VDOE).</a:t>
            </a:r>
          </a:p>
          <a:p>
            <a:pPr>
              <a:defRPr/>
            </a:pPr>
            <a:r>
              <a:rPr lang="el-GR" sz="2400" b="1" dirty="0">
                <a:solidFill>
                  <a:schemeClr val="bg1"/>
                </a:solidFill>
              </a:rPr>
              <a:t> Επιπλέον, τα προγράμματα σπουδών περιλαμβάνουν στόχους για να διευρύνουν τις γνώσεις, τις δεξιότητες και τις ικανότητες των μαθητών πέραν των απαιτήσεων του Υπουργείου.</a:t>
            </a:r>
            <a:br>
              <a:rPr lang="el-GR" sz="2400" b="1" dirty="0">
                <a:solidFill>
                  <a:schemeClr val="bg1"/>
                </a:solidFill>
              </a:rPr>
            </a:br>
            <a:r>
              <a:rPr lang="el-GR" sz="2400" b="1" dirty="0">
                <a:solidFill>
                  <a:schemeClr val="bg1"/>
                </a:solidFill>
              </a:rPr>
              <a:t> </a:t>
            </a:r>
          </a:p>
          <a:p>
            <a:pPr algn="just">
              <a:defRPr/>
            </a:pPr>
            <a:r>
              <a:rPr lang="el-GR" sz="2400" b="1" dirty="0">
                <a:solidFill>
                  <a:schemeClr val="bg1"/>
                </a:solidFill>
              </a:rPr>
              <a:t>Τα δημόσια σχολεία του </a:t>
            </a:r>
            <a:r>
              <a:rPr lang="el-GR" sz="2400" b="1" dirty="0" err="1">
                <a:solidFill>
                  <a:schemeClr val="bg1"/>
                </a:solidFill>
              </a:rPr>
              <a:t>Arlington</a:t>
            </a:r>
            <a:r>
              <a:rPr lang="el-GR" sz="2400" b="1" dirty="0">
                <a:solidFill>
                  <a:schemeClr val="bg1"/>
                </a:solidFill>
              </a:rPr>
              <a:t> υιοθετούν επίσημα συγκεκριμένους πηγές και συμπληρωματικά υλικά για χρήση από τους εκπαιδευτικούς και τους μαθητές.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CD46028-4ED2-4226-B9F5-3ED77ED467E6}"/>
              </a:ext>
            </a:extLst>
          </p:cNvPr>
          <p:cNvSpPr>
            <a:spLocks noGrp="1"/>
          </p:cNvSpPr>
          <p:nvPr>
            <p:ph type="dt" sz="quarter" idx="10"/>
          </p:nvPr>
        </p:nvSpPr>
        <p:spPr>
          <a:xfrm>
            <a:off x="8963025"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2D8687B2-1E57-420D-9453-BA0D2BD5D5BA}"/>
              </a:ext>
            </a:extLst>
          </p:cNvPr>
          <p:cNvSpPr>
            <a:spLocks noGrp="1"/>
          </p:cNvSpPr>
          <p:nvPr>
            <p:ph type="ftr" sz="quarter" idx="11"/>
          </p:nvPr>
        </p:nvSpPr>
        <p:spPr>
          <a:xfrm>
            <a:off x="754063"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0FC11BE1-CA55-4744-A106-BE3EAE68EB70}"/>
              </a:ext>
            </a:extLst>
          </p:cNvPr>
          <p:cNvSpPr>
            <a:spLocks noGrp="1"/>
          </p:cNvSpPr>
          <p:nvPr>
            <p:ph type="sldNum" sz="quarter" idx="12"/>
          </p:nvPr>
        </p:nvSpPr>
        <p:spPr>
          <a:xfrm>
            <a:off x="1116488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74E25E-E29C-4D6A-B930-ECF5D8219786}" type="slidenum">
              <a:rPr lang="en-US" altLang="el-GR">
                <a:solidFill>
                  <a:srgbClr val="BFBFBF"/>
                </a:solidFill>
                <a:latin typeface="Century Gothic" panose="020B0502020202020204" pitchFamily="34" charset="0"/>
              </a:rPr>
              <a:pPr eaLnBrk="1" hangingPunct="1"/>
              <a:t>14</a:t>
            </a:fld>
            <a:endParaRPr lang="en-US" altLang="el-GR">
              <a:solidFill>
                <a:srgbClr val="BFBFBF"/>
              </a:solidFill>
              <a:latin typeface="Century Gothic" panose="020B0502020202020204" pitchFamily="34" charset="0"/>
            </a:endParaRPr>
          </a:p>
        </p:txBody>
      </p:sp>
      <p:sp>
        <p:nvSpPr>
          <p:cNvPr id="18437" name="4 - Ορθογώνιο">
            <a:extLst>
              <a:ext uri="{FF2B5EF4-FFF2-40B4-BE49-F238E27FC236}">
                <a16:creationId xmlns:a16="http://schemas.microsoft.com/office/drawing/2014/main" id="{710FDBA5-F3E9-40F6-A1EA-9D08E49A56ED}"/>
              </a:ext>
            </a:extLst>
          </p:cNvPr>
          <p:cNvSpPr>
            <a:spLocks noChangeArrowheads="1"/>
          </p:cNvSpPr>
          <p:nvPr/>
        </p:nvSpPr>
        <p:spPr bwMode="auto">
          <a:xfrm>
            <a:off x="582613" y="404813"/>
            <a:ext cx="11082337" cy="6000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l-GR" sz="2400" b="1">
                <a:solidFill>
                  <a:schemeClr val="bg1"/>
                </a:solidFill>
              </a:rPr>
              <a:t>Οι πηγές περιλαμβάνουν</a:t>
            </a:r>
            <a:r>
              <a:rPr lang="en-US" altLang="el-GR" sz="2400" b="1">
                <a:solidFill>
                  <a:schemeClr val="bg1"/>
                </a:solidFill>
              </a:rPr>
              <a:t>:</a:t>
            </a:r>
          </a:p>
          <a:p>
            <a:pPr algn="just" eaLnBrk="1" hangingPunct="1">
              <a:buFontTx/>
              <a:buBlip>
                <a:blip r:embed="rId2"/>
              </a:buBlip>
            </a:pPr>
            <a:r>
              <a:rPr lang="el-GR" altLang="el-GR" sz="2400" b="1">
                <a:solidFill>
                  <a:schemeClr val="bg1"/>
                </a:solidFill>
              </a:rPr>
              <a:t> έντυπες και ψηφιακά επιμελημένες</a:t>
            </a:r>
            <a:r>
              <a:rPr lang="en-US" altLang="el-GR" sz="2400" b="1">
                <a:solidFill>
                  <a:schemeClr val="bg1"/>
                </a:solidFill>
              </a:rPr>
              <a:t> </a:t>
            </a:r>
            <a:r>
              <a:rPr lang="el-GR" altLang="el-GR" sz="2400" b="1">
                <a:solidFill>
                  <a:schemeClr val="bg1"/>
                </a:solidFill>
              </a:rPr>
              <a:t>οδηγίες,</a:t>
            </a:r>
            <a:endParaRPr lang="en-US" altLang="el-GR" sz="2400" b="1">
              <a:solidFill>
                <a:schemeClr val="bg1"/>
              </a:solidFill>
            </a:endParaRPr>
          </a:p>
          <a:p>
            <a:pPr algn="just" eaLnBrk="1" hangingPunct="1">
              <a:buFontTx/>
              <a:buBlip>
                <a:blip r:embed="rId2"/>
              </a:buBlip>
            </a:pPr>
            <a:r>
              <a:rPr lang="el-GR" altLang="el-GR" sz="2400" b="1">
                <a:solidFill>
                  <a:schemeClr val="bg1"/>
                </a:solidFill>
              </a:rPr>
              <a:t> καθώς και εργαλεία για διαφοροποιημένες μαθησιακές εμπειρίες. </a:t>
            </a:r>
            <a:endParaRPr lang="en-US" altLang="el-GR" sz="2400" b="1">
              <a:solidFill>
                <a:schemeClr val="bg1"/>
              </a:solidFill>
            </a:endParaRPr>
          </a:p>
          <a:p>
            <a:pPr algn="just" eaLnBrk="1" hangingPunct="1"/>
            <a:endParaRPr lang="en-US" altLang="el-GR" sz="2400" b="1">
              <a:solidFill>
                <a:schemeClr val="bg1"/>
              </a:solidFill>
            </a:endParaRPr>
          </a:p>
          <a:p>
            <a:pPr algn="just" eaLnBrk="1" hangingPunct="1"/>
            <a:r>
              <a:rPr lang="el-GR" altLang="el-GR" sz="2400" b="1">
                <a:solidFill>
                  <a:schemeClr val="bg1"/>
                </a:solidFill>
              </a:rPr>
              <a:t>Οι πηγές υποστηρίζουν περιβάλλοντα που εμπλέκουν τους μαθητές</a:t>
            </a:r>
            <a:r>
              <a:rPr lang="en-US" altLang="el-GR" sz="2400" b="1">
                <a:solidFill>
                  <a:schemeClr val="bg1"/>
                </a:solidFill>
              </a:rPr>
              <a:t>:</a:t>
            </a:r>
            <a:endParaRPr lang="el-GR" altLang="el-GR" sz="2400" b="1">
              <a:solidFill>
                <a:schemeClr val="bg1"/>
              </a:solidFill>
            </a:endParaRPr>
          </a:p>
          <a:p>
            <a:pPr algn="just" eaLnBrk="1" hangingPunct="1">
              <a:buFont typeface="Wingdings" panose="05000000000000000000" pitchFamily="2" charset="2"/>
              <a:buChar char="ü"/>
            </a:pPr>
            <a:r>
              <a:rPr lang="el-GR" altLang="el-GR" sz="2400" b="1">
                <a:solidFill>
                  <a:schemeClr val="bg1"/>
                </a:solidFill>
              </a:rPr>
              <a:t> σε κριτική και δημιουργική σκέψη, </a:t>
            </a:r>
          </a:p>
          <a:p>
            <a:pPr algn="just" eaLnBrk="1" hangingPunct="1">
              <a:buFont typeface="Wingdings" panose="05000000000000000000" pitchFamily="2" charset="2"/>
              <a:buChar char="ü"/>
            </a:pPr>
            <a:r>
              <a:rPr lang="el-GR" altLang="el-GR" sz="2400" b="1">
                <a:solidFill>
                  <a:schemeClr val="bg1"/>
                </a:solidFill>
              </a:rPr>
              <a:t>συνεργασία, </a:t>
            </a:r>
          </a:p>
          <a:p>
            <a:pPr algn="just" eaLnBrk="1" hangingPunct="1">
              <a:buFont typeface="Wingdings" panose="05000000000000000000" pitchFamily="2" charset="2"/>
              <a:buChar char="ü"/>
            </a:pPr>
            <a:r>
              <a:rPr lang="el-GR" altLang="el-GR" sz="2400" b="1">
                <a:solidFill>
                  <a:schemeClr val="bg1"/>
                </a:solidFill>
              </a:rPr>
              <a:t>επικοινωνία </a:t>
            </a:r>
          </a:p>
          <a:p>
            <a:pPr algn="just" eaLnBrk="1" hangingPunct="1">
              <a:buFont typeface="Wingdings" panose="05000000000000000000" pitchFamily="2" charset="2"/>
              <a:buChar char="ü"/>
            </a:pPr>
            <a:r>
              <a:rPr lang="el-GR" altLang="el-GR" sz="2400" b="1">
                <a:solidFill>
                  <a:schemeClr val="bg1"/>
                </a:solidFill>
              </a:rPr>
              <a:t>και διαπολιτισμική εκπαίδευση. </a:t>
            </a:r>
          </a:p>
          <a:p>
            <a:pPr algn="just" eaLnBrk="1" hangingPunct="1"/>
            <a:endParaRPr lang="el-GR" altLang="el-GR" sz="2400" b="1">
              <a:solidFill>
                <a:schemeClr val="bg1"/>
              </a:solidFill>
            </a:endParaRPr>
          </a:p>
          <a:p>
            <a:pPr algn="just" eaLnBrk="1" hangingPunct="1"/>
            <a:r>
              <a:rPr lang="el-GR" altLang="el-GR" sz="2400" b="1">
                <a:solidFill>
                  <a:schemeClr val="bg1"/>
                </a:solidFill>
              </a:rPr>
              <a:t>Κάθε σχολείο χρησιμοποιεί αυτά τα υλικά για να υποστηρίξει το εκπαιδευτικό πρόγραμμα. </a:t>
            </a:r>
          </a:p>
          <a:p>
            <a:pPr algn="just" eaLnBrk="1" hangingPunct="1"/>
            <a:endParaRPr lang="el-GR" altLang="el-GR" sz="2400" b="1">
              <a:solidFill>
                <a:schemeClr val="bg1"/>
              </a:solidFill>
            </a:endParaRPr>
          </a:p>
          <a:p>
            <a:pPr algn="just" eaLnBrk="1" hangingPunct="1"/>
            <a:r>
              <a:rPr lang="el-GR" altLang="el-GR" sz="2400" b="1">
                <a:solidFill>
                  <a:schemeClr val="bg1"/>
                </a:solidFill>
              </a:rPr>
              <a:t>Οι επιτροπές προσωπικού και οι πολίτες αναθεωρούν τα εγκριθέντα υλικά και υποβάλλουν συστάσεις στο σχολικό συμβούλιο σχετικά με τις νέες υιοθεσίες πηγών.</a:t>
            </a:r>
          </a:p>
        </p:txBody>
      </p:sp>
      <p:sp>
        <p:nvSpPr>
          <p:cNvPr id="6" name="5 - Ραβδωτό δεξιό βέλος">
            <a:extLst>
              <a:ext uri="{FF2B5EF4-FFF2-40B4-BE49-F238E27FC236}">
                <a16:creationId xmlns:a16="http://schemas.microsoft.com/office/drawing/2014/main" id="{57F5B75F-56C0-49E4-AAE9-B2B6D40FA7B9}"/>
              </a:ext>
            </a:extLst>
          </p:cNvPr>
          <p:cNvSpPr/>
          <p:nvPr/>
        </p:nvSpPr>
        <p:spPr>
          <a:xfrm>
            <a:off x="0" y="4059238"/>
            <a:ext cx="512763" cy="401637"/>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3DE00077-ECED-4379-BAB7-34302F677DEE}"/>
              </a:ext>
            </a:extLst>
          </p:cNvPr>
          <p:cNvSpPr/>
          <p:nvPr/>
        </p:nvSpPr>
        <p:spPr>
          <a:xfrm>
            <a:off x="0" y="5126038"/>
            <a:ext cx="512763" cy="401637"/>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8440" name="Picture 8" descr="C:\Users\XS\Desktop\4.jpg">
            <a:extLst>
              <a:ext uri="{FF2B5EF4-FFF2-40B4-BE49-F238E27FC236}">
                <a16:creationId xmlns:a16="http://schemas.microsoft.com/office/drawing/2014/main" id="{CAA8F045-A9C6-443A-8B58-DA2B3614D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2379663"/>
            <a:ext cx="23939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2C42E12-BB04-43A2-B5AF-CEFAB6F63C69}"/>
              </a:ext>
            </a:extLst>
          </p:cNvPr>
          <p:cNvSpPr>
            <a:spLocks noGrp="1"/>
          </p:cNvSpPr>
          <p:nvPr>
            <p:ph type="dt" sz="quarter" idx="10"/>
          </p:nvPr>
        </p:nvSpPr>
        <p:spPr>
          <a:xfrm>
            <a:off x="8990013"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09E5A12F-B33D-4B4C-8125-C8E5890DC054}"/>
              </a:ext>
            </a:extLst>
          </p:cNvPr>
          <p:cNvSpPr>
            <a:spLocks noGrp="1"/>
          </p:cNvSpPr>
          <p:nvPr>
            <p:ph type="ftr" sz="quarter" idx="11"/>
          </p:nvPr>
        </p:nvSpPr>
        <p:spPr>
          <a:xfrm>
            <a:off x="227013"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B765761B-5594-43CF-A3FB-503A182D54C1}"/>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325D2D-C6EC-48EC-B436-6CBE73169E7C}" type="slidenum">
              <a:rPr lang="en-US" altLang="el-GR">
                <a:solidFill>
                  <a:srgbClr val="BFBFBF"/>
                </a:solidFill>
                <a:latin typeface="Century Gothic" panose="020B0502020202020204" pitchFamily="34" charset="0"/>
              </a:rPr>
              <a:pPr eaLnBrk="1" hangingPunct="1"/>
              <a:t>15</a:t>
            </a:fld>
            <a:endParaRPr lang="en-US" altLang="el-GR">
              <a:solidFill>
                <a:srgbClr val="BFBFBF"/>
              </a:solidFill>
              <a:latin typeface="Century Gothic" panose="020B0502020202020204" pitchFamily="34" charset="0"/>
            </a:endParaRPr>
          </a:p>
        </p:txBody>
      </p:sp>
      <p:sp>
        <p:nvSpPr>
          <p:cNvPr id="19461" name="4 - Ορθογώνιο">
            <a:extLst>
              <a:ext uri="{FF2B5EF4-FFF2-40B4-BE49-F238E27FC236}">
                <a16:creationId xmlns:a16="http://schemas.microsoft.com/office/drawing/2014/main" id="{9CB9ED21-476F-47F2-9871-06892E564F08}"/>
              </a:ext>
            </a:extLst>
          </p:cNvPr>
          <p:cNvSpPr>
            <a:spLocks noChangeArrowheads="1"/>
          </p:cNvSpPr>
          <p:nvPr/>
        </p:nvSpPr>
        <p:spPr bwMode="auto">
          <a:xfrm>
            <a:off x="679450" y="182563"/>
            <a:ext cx="11207750" cy="6118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Tx/>
              <a:buBlip>
                <a:blip r:embed="rId2"/>
              </a:buBlip>
            </a:pPr>
            <a:r>
              <a:rPr lang="el-GR" altLang="el-GR" sz="2400" b="1">
                <a:solidFill>
                  <a:schemeClr val="bg1"/>
                </a:solidFill>
              </a:rPr>
              <a:t>Οι εκπαιδευτικοί ακολουθούν </a:t>
            </a:r>
            <a:r>
              <a:rPr lang="el-GR" altLang="el-GR" sz="2400" b="1" u="sng">
                <a:solidFill>
                  <a:schemeClr val="bg1"/>
                </a:solidFill>
              </a:rPr>
              <a:t>το καθιερωμένο πρόγραμμα σπουδών </a:t>
            </a:r>
            <a:r>
              <a:rPr lang="el-GR" altLang="el-GR" sz="2400" b="1">
                <a:solidFill>
                  <a:schemeClr val="bg1"/>
                </a:solidFill>
              </a:rPr>
              <a:t>και χρησιμοποιούν τις πηγές για τη διδασκαλία που εμπλέκει τους μαθητές σε ενεργητική μάθηση.</a:t>
            </a:r>
          </a:p>
          <a:p>
            <a:pPr algn="just" eaLnBrk="1" hangingPunct="1">
              <a:lnSpc>
                <a:spcPct val="150000"/>
              </a:lnSpc>
              <a:buFontTx/>
              <a:buBlip>
                <a:blip r:embed="rId2"/>
              </a:buBlip>
            </a:pPr>
            <a:endParaRPr lang="el-GR" altLang="el-GR" sz="2400" b="1">
              <a:solidFill>
                <a:schemeClr val="bg1"/>
              </a:solidFill>
            </a:endParaRPr>
          </a:p>
          <a:p>
            <a:pPr algn="just" eaLnBrk="1" hangingPunct="1">
              <a:lnSpc>
                <a:spcPct val="150000"/>
              </a:lnSpc>
              <a:buFontTx/>
              <a:buBlip>
                <a:blip r:embed="rId2"/>
              </a:buBlip>
            </a:pPr>
            <a:r>
              <a:rPr lang="el-GR" altLang="el-GR" sz="2400" b="1" u="sng">
                <a:solidFill>
                  <a:schemeClr val="bg1"/>
                </a:solidFill>
              </a:rPr>
              <a:t>Το Τμήμα Διδασκαλίας και Μάθησης </a:t>
            </a:r>
            <a:r>
              <a:rPr lang="el-GR" altLang="el-GR" sz="2400" b="1">
                <a:solidFill>
                  <a:schemeClr val="bg1"/>
                </a:solidFill>
              </a:rPr>
              <a:t>συνεργάζεται με τους εκπαιδευτικούς για να αναπτύξουν υποδειγματικές δραστηριότητες στην τάξη και να υποστηρίξουν τους μαθητές.</a:t>
            </a:r>
          </a:p>
          <a:p>
            <a:pPr algn="just" eaLnBrk="1" hangingPunct="1">
              <a:lnSpc>
                <a:spcPct val="150000"/>
              </a:lnSpc>
              <a:buFontTx/>
              <a:buBlip>
                <a:blip r:embed="rId2"/>
              </a:buBlip>
            </a:pPr>
            <a:endParaRPr lang="el-GR" altLang="el-GR" sz="2400" b="1">
              <a:solidFill>
                <a:schemeClr val="bg1"/>
              </a:solidFill>
            </a:endParaRPr>
          </a:p>
          <a:p>
            <a:pPr algn="just" eaLnBrk="1" hangingPunct="1">
              <a:lnSpc>
                <a:spcPct val="150000"/>
              </a:lnSpc>
              <a:buFontTx/>
              <a:buBlip>
                <a:blip r:embed="rId2"/>
              </a:buBlip>
            </a:pPr>
            <a:r>
              <a:rPr lang="el-GR" altLang="el-GR" sz="2400" b="1">
                <a:solidFill>
                  <a:schemeClr val="bg1"/>
                </a:solidFill>
              </a:rPr>
              <a:t> </a:t>
            </a:r>
            <a:r>
              <a:rPr lang="el-GR" altLang="el-GR" sz="2400" b="1" u="sng">
                <a:solidFill>
                  <a:schemeClr val="bg1"/>
                </a:solidFill>
              </a:rPr>
              <a:t>Οι εκπαιδευτικοί λαμβάνουν καθημερινές αποφ</a:t>
            </a:r>
            <a:r>
              <a:rPr lang="el-GR" altLang="el-GR" sz="2400" b="1">
                <a:solidFill>
                  <a:schemeClr val="bg1"/>
                </a:solidFill>
              </a:rPr>
              <a:t>άσεις σχετικά με τις δραστηριότητες στην τάξη, καθώς και σχεδιάζουν εργασίες για μεμονωμένες ανάγκες των μαθητών τους στις αίθουσες διδασκαλίας τους.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2DF74DD-86D0-4A71-AB31-A550331E4505}"/>
              </a:ext>
            </a:extLst>
          </p:cNvPr>
          <p:cNvSpPr>
            <a:spLocks noGrp="1"/>
          </p:cNvSpPr>
          <p:nvPr>
            <p:ph type="dt" sz="quarter" idx="10"/>
          </p:nvPr>
        </p:nvSpPr>
        <p:spPr>
          <a:xfrm>
            <a:off x="9031288"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10E79A8C-0A88-4421-916F-809DFAFF2B55}"/>
              </a:ext>
            </a:extLst>
          </p:cNvPr>
          <p:cNvSpPr>
            <a:spLocks noGrp="1"/>
          </p:cNvSpPr>
          <p:nvPr>
            <p:ph type="ftr" sz="quarter" idx="11"/>
          </p:nvPr>
        </p:nvSpPr>
        <p:spPr>
          <a:xfrm>
            <a:off x="974725"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416E0EC2-203B-4551-A7ED-4C61EA6869B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60579E-FED0-44A7-967F-B0736A62278C}" type="slidenum">
              <a:rPr lang="en-US" altLang="el-GR">
                <a:solidFill>
                  <a:srgbClr val="BFBFBF"/>
                </a:solidFill>
                <a:latin typeface="Century Gothic" panose="020B0502020202020204" pitchFamily="34" charset="0"/>
              </a:rPr>
              <a:pPr eaLnBrk="1" hangingPunct="1"/>
              <a:t>16</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7643832A-8BA0-478C-8F43-FE0F6544E227}"/>
              </a:ext>
            </a:extLst>
          </p:cNvPr>
          <p:cNvSpPr/>
          <p:nvPr/>
        </p:nvSpPr>
        <p:spPr>
          <a:xfrm>
            <a:off x="747713" y="387350"/>
            <a:ext cx="11014075" cy="6094413"/>
          </a:xfrm>
          <a:prstGeom prst="rect">
            <a:avLst/>
          </a:prstGeom>
          <a:solidFill>
            <a:schemeClr val="tx1"/>
          </a:solidFill>
        </p:spPr>
        <p:txBody>
          <a:bodyPr>
            <a:spAutoFit/>
          </a:bodyPr>
          <a:lstStyle/>
          <a:p>
            <a:pPr>
              <a:lnSpc>
                <a:spcPct val="150000"/>
              </a:lnSpc>
              <a:defRPr/>
            </a:pPr>
            <a:r>
              <a:rPr lang="el-GR" sz="2000" b="1" dirty="0">
                <a:solidFill>
                  <a:schemeClr val="bg1"/>
                </a:solidFill>
                <a:latin typeface="+mj-lt"/>
                <a:cs typeface="Arial" charset="0"/>
              </a:rPr>
              <a:t>Τα δημόσια σχολεία του </a:t>
            </a:r>
            <a:r>
              <a:rPr lang="el-GR" sz="2000" b="1" dirty="0" err="1">
                <a:solidFill>
                  <a:schemeClr val="bg1"/>
                </a:solidFill>
                <a:latin typeface="+mj-lt"/>
                <a:cs typeface="Arial" charset="0"/>
              </a:rPr>
              <a:t>Arlington</a:t>
            </a:r>
            <a:r>
              <a:rPr lang="el-GR" sz="2000" b="1" dirty="0">
                <a:latin typeface="+mj-lt"/>
                <a:cs typeface="Arial" charset="0"/>
              </a:rPr>
              <a:t> </a:t>
            </a:r>
            <a:r>
              <a:rPr lang="el-GR" sz="2000" b="1" dirty="0">
                <a:solidFill>
                  <a:schemeClr val="bg1"/>
                </a:solidFill>
                <a:latin typeface="+mj-lt"/>
                <a:cs typeface="Arial" charset="0"/>
              </a:rPr>
              <a:t>προσπαθούν να εξασφαλίσουν ότι κάθε μαθητής αποκτά τις γνώσεις και τις δεξιότητες που απαιτούνται για την επιτυχία στην εκπαίδευση και στη ζωή και μπορεί να εφαρμόσει αποτελεσματικά τις γνώσεις και τις δεξιότητες για να εκπληρώσει τους στόχους του.</a:t>
            </a:r>
          </a:p>
          <a:p>
            <a:pPr>
              <a:lnSpc>
                <a:spcPct val="150000"/>
              </a:lnSpc>
              <a:defRPr/>
            </a:pPr>
            <a:r>
              <a:rPr lang="el-GR" sz="2000" b="1" dirty="0">
                <a:solidFill>
                  <a:schemeClr val="bg1"/>
                </a:solidFill>
                <a:latin typeface="+mj-lt"/>
                <a:cs typeface="Arial" charset="0"/>
              </a:rPr>
              <a:t>………………………………………………………………………………………………………………</a:t>
            </a:r>
          </a:p>
          <a:p>
            <a:pPr>
              <a:lnSpc>
                <a:spcPct val="150000"/>
              </a:lnSpc>
              <a:defRPr/>
            </a:pPr>
            <a:r>
              <a:rPr lang="el-GR" sz="2000" b="1" dirty="0">
                <a:solidFill>
                  <a:schemeClr val="bg1"/>
                </a:solidFill>
                <a:latin typeface="+mj-lt"/>
                <a:cs typeface="Arial" charset="0"/>
              </a:rPr>
              <a:t> </a:t>
            </a:r>
            <a:r>
              <a:rPr lang="el-GR" sz="2000" b="1" u="sng" dirty="0">
                <a:solidFill>
                  <a:schemeClr val="bg1"/>
                </a:solidFill>
                <a:latin typeface="+mj-lt"/>
                <a:cs typeface="Arial" charset="0"/>
              </a:rPr>
              <a:t>Εκτός από τους τομείς εκπαίδευσης</a:t>
            </a:r>
            <a:r>
              <a:rPr lang="en-US" sz="2000" b="1" u="sng" dirty="0">
                <a:solidFill>
                  <a:schemeClr val="bg1"/>
                </a:solidFill>
                <a:latin typeface="+mj-lt"/>
                <a:cs typeface="Arial" charset="0"/>
              </a:rPr>
              <a:t>:</a:t>
            </a:r>
            <a:r>
              <a:rPr lang="el-GR" sz="2000" b="1" dirty="0">
                <a:solidFill>
                  <a:schemeClr val="bg1"/>
                </a:solidFill>
                <a:latin typeface="+mj-lt"/>
                <a:cs typeface="Arial" charset="0"/>
              </a:rPr>
              <a:t> για την τέχνη, τις επιστήμες των υπολογιστών, τις γλώσσες</a:t>
            </a:r>
            <a:r>
              <a:rPr lang="en-US" sz="2000" b="1" dirty="0">
                <a:solidFill>
                  <a:schemeClr val="bg1"/>
                </a:solidFill>
                <a:latin typeface="+mj-lt"/>
                <a:cs typeface="Arial" charset="0"/>
              </a:rPr>
              <a:t> </a:t>
            </a:r>
            <a:r>
              <a:rPr lang="el-GR" sz="2000" b="1" dirty="0">
                <a:solidFill>
                  <a:schemeClr val="bg1"/>
                </a:solidFill>
                <a:latin typeface="+mj-lt"/>
                <a:cs typeface="Arial" charset="0"/>
              </a:rPr>
              <a:t>όλου του κόσμου, την εκπαίδευση για την υγεία, τα μαθηματικά, τις κοινωνικές σπουδές, τις φυσικές επιστήμες, την τεχνική εκπαίδευση και τις επιστήμες που σχετίζονται με την οικογένεια,</a:t>
            </a:r>
          </a:p>
          <a:p>
            <a:pPr>
              <a:lnSpc>
                <a:spcPct val="150000"/>
              </a:lnSpc>
              <a:defRPr/>
            </a:pPr>
            <a:r>
              <a:rPr lang="el-GR" sz="2000" b="1" i="1" u="sng" dirty="0">
                <a:solidFill>
                  <a:schemeClr val="bg1"/>
                </a:solidFill>
                <a:latin typeface="+mj-lt"/>
                <a:cs typeface="Arial" charset="0"/>
              </a:rPr>
              <a:t> υπάρχουν ειδικά προγράμματα</a:t>
            </a:r>
            <a:r>
              <a:rPr lang="el-GR" sz="2000" b="1" u="sng" dirty="0">
                <a:solidFill>
                  <a:schemeClr val="bg1"/>
                </a:solidFill>
                <a:latin typeface="+mj-lt"/>
                <a:cs typeface="Arial" charset="0"/>
              </a:rPr>
              <a:t> </a:t>
            </a:r>
            <a:r>
              <a:rPr lang="el-GR" sz="2000" b="1" dirty="0">
                <a:solidFill>
                  <a:schemeClr val="bg1"/>
                </a:solidFill>
                <a:latin typeface="+mj-lt"/>
                <a:cs typeface="Arial" charset="0"/>
              </a:rPr>
              <a:t>για χαρισματικούς μαθητές  και μαθητές με αναπηρία.</a:t>
            </a:r>
          </a:p>
          <a:p>
            <a:pPr>
              <a:lnSpc>
                <a:spcPct val="150000"/>
              </a:lnSpc>
              <a:defRPr/>
            </a:pPr>
            <a:r>
              <a:rPr lang="el-GR" sz="2000" b="1" dirty="0">
                <a:solidFill>
                  <a:schemeClr val="bg1"/>
                </a:solidFill>
                <a:latin typeface="+mj-lt"/>
                <a:cs typeface="Arial" charset="0"/>
              </a:rPr>
              <a:t>Προσφέρουν</a:t>
            </a:r>
            <a:r>
              <a:rPr lang="el-GR" sz="2000" b="1" dirty="0">
                <a:solidFill>
                  <a:schemeClr val="bg1"/>
                </a:solidFill>
                <a:latin typeface="Arial" charset="0"/>
                <a:cs typeface="Arial" charset="0"/>
              </a:rPr>
              <a:t> τα δημόσια σχολεία του </a:t>
            </a:r>
            <a:r>
              <a:rPr lang="el-GR" sz="2000" b="1" dirty="0" err="1">
                <a:solidFill>
                  <a:schemeClr val="bg1"/>
                </a:solidFill>
                <a:latin typeface="Arial" charset="0"/>
                <a:cs typeface="Arial" charset="0"/>
              </a:rPr>
              <a:t>Arlington</a:t>
            </a:r>
            <a:r>
              <a:rPr lang="el-GR" sz="2000" b="1" dirty="0">
                <a:solidFill>
                  <a:schemeClr val="bg1"/>
                </a:solidFill>
                <a:latin typeface="+mj-lt"/>
                <a:cs typeface="Arial" charset="0"/>
              </a:rPr>
              <a:t> υψηλής ποιότητας εκπαίδευση, συναρπαστικές εμπειρίες μάθησης για όλους τους μαθητές ώστε να τους προετοιμάσουν για έναν εξελισσόμενο κόσμο. </a:t>
            </a:r>
          </a:p>
        </p:txBody>
      </p:sp>
      <p:sp>
        <p:nvSpPr>
          <p:cNvPr id="6" name="5 - Ραβδωτό δεξιό βέλος">
            <a:extLst>
              <a:ext uri="{FF2B5EF4-FFF2-40B4-BE49-F238E27FC236}">
                <a16:creationId xmlns:a16="http://schemas.microsoft.com/office/drawing/2014/main" id="{652B15A6-E8CF-443E-A470-5A1780ECA152}"/>
              </a:ext>
            </a:extLst>
          </p:cNvPr>
          <p:cNvSpPr/>
          <p:nvPr/>
        </p:nvSpPr>
        <p:spPr>
          <a:xfrm>
            <a:off x="0" y="471488"/>
            <a:ext cx="512763" cy="401637"/>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BB8523A-C31F-47B8-8DC1-8B5010784D96}"/>
              </a:ext>
            </a:extLst>
          </p:cNvPr>
          <p:cNvSpPr>
            <a:spLocks noGrp="1"/>
          </p:cNvSpPr>
          <p:nvPr>
            <p:ph type="dt" sz="quarter" idx="10"/>
          </p:nvPr>
        </p:nvSpPr>
        <p:spPr>
          <a:xfrm>
            <a:off x="8963025"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20BCC42C-03C5-445E-8031-CFB0DB0CD9AA}"/>
              </a:ext>
            </a:extLst>
          </p:cNvPr>
          <p:cNvSpPr>
            <a:spLocks noGrp="1"/>
          </p:cNvSpPr>
          <p:nvPr>
            <p:ph type="ftr" sz="quarter" idx="11"/>
          </p:nvPr>
        </p:nvSpPr>
        <p:spPr>
          <a:xfrm>
            <a:off x="241300"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E7C6A63D-DC55-4EC2-BD22-B30EA27CDE31}"/>
              </a:ext>
            </a:extLst>
          </p:cNvPr>
          <p:cNvSpPr>
            <a:spLocks noGrp="1"/>
          </p:cNvSpPr>
          <p:nvPr>
            <p:ph type="sldNum" sz="quarter" idx="12"/>
          </p:nvPr>
        </p:nvSpPr>
        <p:spPr>
          <a:xfrm>
            <a:off x="11595100" y="6373813"/>
            <a:ext cx="596900" cy="3048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D238A2-8E6E-4D80-A5F4-1F358EB6C433}" type="slidenum">
              <a:rPr lang="en-US" altLang="el-GR">
                <a:solidFill>
                  <a:srgbClr val="BFBFBF"/>
                </a:solidFill>
                <a:latin typeface="Century Gothic" panose="020B0502020202020204" pitchFamily="34" charset="0"/>
              </a:rPr>
              <a:pPr eaLnBrk="1" hangingPunct="1"/>
              <a:t>17</a:t>
            </a:fld>
            <a:endParaRPr lang="en-US" altLang="el-GR">
              <a:solidFill>
                <a:srgbClr val="BFBFBF"/>
              </a:solidFill>
              <a:latin typeface="Century Gothic" panose="020B0502020202020204" pitchFamily="34" charset="0"/>
            </a:endParaRPr>
          </a:p>
        </p:txBody>
      </p:sp>
      <p:sp>
        <p:nvSpPr>
          <p:cNvPr id="21509" name="5 - Ορθογώνιο">
            <a:extLst>
              <a:ext uri="{FF2B5EF4-FFF2-40B4-BE49-F238E27FC236}">
                <a16:creationId xmlns:a16="http://schemas.microsoft.com/office/drawing/2014/main" id="{AF3A1A2E-47C5-4E21-8B8B-90FAE86A3408}"/>
              </a:ext>
            </a:extLst>
          </p:cNvPr>
          <p:cNvSpPr>
            <a:spLocks noChangeArrowheads="1"/>
          </p:cNvSpPr>
          <p:nvPr/>
        </p:nvSpPr>
        <p:spPr bwMode="auto">
          <a:xfrm>
            <a:off x="234950" y="336550"/>
            <a:ext cx="11957050" cy="55387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u="sng">
                <a:solidFill>
                  <a:schemeClr val="bg1"/>
                </a:solidFill>
              </a:rPr>
              <a:t>ΟΙΚΟΓΕΝΕΙΑΚΗ ΕΚΠΑΙΔΕΥΣΗ</a:t>
            </a:r>
          </a:p>
          <a:p>
            <a:pPr eaLnBrk="1" hangingPunct="1"/>
            <a:br>
              <a:rPr lang="el-GR" altLang="el-GR" sz="2400" b="1">
                <a:solidFill>
                  <a:schemeClr val="bg1"/>
                </a:solidFill>
              </a:rPr>
            </a:br>
            <a:r>
              <a:rPr lang="el-GR" altLang="el-GR" sz="2400" b="1">
                <a:solidFill>
                  <a:schemeClr val="bg1"/>
                </a:solidFill>
              </a:rPr>
              <a:t>Τα Δημόσια Σχολεία του Arlington, σύμφωνα με το Υπουργείο Παιδείας έχουν αναπτύξει ένα ολοκληρωμένο πρόγραμμα Οικογενειακής Εκπαίδευσης .</a:t>
            </a:r>
          </a:p>
          <a:p>
            <a:pPr eaLnBrk="1" hangingPunct="1"/>
            <a:endParaRPr lang="el-GR" altLang="el-GR" sz="2400" b="1">
              <a:solidFill>
                <a:schemeClr val="bg1"/>
              </a:solidFill>
            </a:endParaRPr>
          </a:p>
          <a:p>
            <a:pPr eaLnBrk="1" hangingPunct="1"/>
            <a:r>
              <a:rPr lang="el-GR" altLang="el-GR" sz="2400" b="1">
                <a:solidFill>
                  <a:schemeClr val="bg1"/>
                </a:solidFill>
              </a:rPr>
              <a:t>Το πρόγραμμα Οικογενειακής Εκπαίδευσης βοηθά τους μαθητές στην:</a:t>
            </a:r>
          </a:p>
          <a:p>
            <a:pPr eaLnBrk="1" hangingPunct="1">
              <a:buFontTx/>
              <a:buBlip>
                <a:blip r:embed="rId2"/>
              </a:buBlip>
            </a:pPr>
            <a:endParaRPr lang="el-GR" altLang="el-GR" sz="2400" b="1">
              <a:solidFill>
                <a:schemeClr val="bg1"/>
              </a:solidFill>
            </a:endParaRPr>
          </a:p>
          <a:p>
            <a:pPr eaLnBrk="1" hangingPunct="1">
              <a:buFontTx/>
              <a:buBlip>
                <a:blip r:embed="rId2"/>
              </a:buBlip>
            </a:pPr>
            <a:r>
              <a:rPr lang="el-GR" altLang="el-GR" sz="2400" b="1">
                <a:solidFill>
                  <a:schemeClr val="bg1"/>
                </a:solidFill>
              </a:rPr>
              <a:t>Ανάπτυξη της αυτοεικόνας και σεβασμού προς τους άλλους</a:t>
            </a:r>
          </a:p>
          <a:p>
            <a:pPr eaLnBrk="1" hangingPunct="1">
              <a:buFontTx/>
              <a:buBlip>
                <a:blip r:embed="rId2"/>
              </a:buBlip>
            </a:pPr>
            <a:r>
              <a:rPr lang="el-GR" altLang="el-GR" sz="2400" b="1">
                <a:solidFill>
                  <a:schemeClr val="bg1"/>
                </a:solidFill>
              </a:rPr>
              <a:t>Δημιουργία και διατήρηση ισχυρών σχέσεων με την οικογένεια και την κοινότητα.</a:t>
            </a:r>
          </a:p>
          <a:p>
            <a:pPr eaLnBrk="1" hangingPunct="1">
              <a:buFontTx/>
              <a:buBlip>
                <a:blip r:embed="rId2"/>
              </a:buBlip>
            </a:pPr>
            <a:r>
              <a:rPr lang="el-GR" altLang="el-GR" sz="2400" b="1">
                <a:solidFill>
                  <a:schemeClr val="bg1"/>
                </a:solidFill>
              </a:rPr>
              <a:t>Ανάπτυξη της αυτοεκτίμησης,  της αυτοπεποίθησης  και των ευθυνών.</a:t>
            </a:r>
          </a:p>
          <a:p>
            <a:pPr eaLnBrk="1" hangingPunct="1">
              <a:buFontTx/>
              <a:buBlip>
                <a:blip r:embed="rId2"/>
              </a:buBlip>
            </a:pPr>
            <a:r>
              <a:rPr lang="el-GR" altLang="el-GR" sz="2400" b="1">
                <a:solidFill>
                  <a:schemeClr val="bg1"/>
                </a:solidFill>
              </a:rPr>
              <a:t>Κατανόηση της σημασίας της αποχής.</a:t>
            </a:r>
          </a:p>
          <a:p>
            <a:pPr eaLnBrk="1" hangingPunct="1">
              <a:buFontTx/>
              <a:buBlip>
                <a:blip r:embed="rId2"/>
              </a:buBlip>
            </a:pPr>
            <a:r>
              <a:rPr lang="el-GR" altLang="el-GR" sz="2400" b="1">
                <a:solidFill>
                  <a:schemeClr val="bg1"/>
                </a:solidFill>
              </a:rPr>
              <a:t>Διαχείριση προβλημάτων συμπεριφοράς με τους συνομήλικους</a:t>
            </a:r>
          </a:p>
          <a:p>
            <a:pPr eaLnBrk="1" hangingPunct="1">
              <a:buFontTx/>
              <a:buBlip>
                <a:blip r:embed="rId2"/>
              </a:buBlip>
            </a:pPr>
            <a:r>
              <a:rPr lang="el-GR" altLang="el-GR" sz="2400" b="1">
                <a:solidFill>
                  <a:schemeClr val="bg1"/>
                </a:solidFill>
              </a:rPr>
              <a:t>Ανάπτυξη της επίγνωσης και της γνώσης των θεμάτων ψυχικής υγείας.</a:t>
            </a:r>
            <a:br>
              <a:rPr lang="el-GR" altLang="el-GR"/>
            </a:br>
            <a:endParaRPr lang="el-GR" alt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4AEBF7A6-D8EF-4255-AAB7-38DF4B737E0B}"/>
              </a:ext>
            </a:extLst>
          </p:cNvPr>
          <p:cNvSpPr>
            <a:spLocks noGrp="1"/>
          </p:cNvSpPr>
          <p:nvPr>
            <p:ph type="dt" sz="quarter" idx="10"/>
          </p:nvPr>
        </p:nvSpPr>
        <p:spPr/>
        <p:txBody>
          <a:bodyPr/>
          <a:lstStyle/>
          <a:p>
            <a:pPr>
              <a:defRPr/>
            </a:pPr>
            <a:fld id="{5472536D-6C0A-4D22-8D0D-62FAB9D8689E}"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38ECED87-76EC-48CD-81D2-3851FF763B97}"/>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88D8F995-B66C-4CC1-9EF3-958F3435EED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2FB1AD-A188-4727-B054-D805AD0EBFE0}" type="slidenum">
              <a:rPr lang="en-US" altLang="el-GR">
                <a:solidFill>
                  <a:srgbClr val="BFBFBF"/>
                </a:solidFill>
                <a:latin typeface="Century Gothic" panose="020B0502020202020204" pitchFamily="34" charset="0"/>
              </a:rPr>
              <a:pPr eaLnBrk="1" hangingPunct="1"/>
              <a:t>18</a:t>
            </a:fld>
            <a:endParaRPr lang="en-US" altLang="el-GR">
              <a:solidFill>
                <a:srgbClr val="BFBFBF"/>
              </a:solidFill>
              <a:latin typeface="Century Gothic" panose="020B0502020202020204" pitchFamily="34" charset="0"/>
            </a:endParaRPr>
          </a:p>
        </p:txBody>
      </p:sp>
      <p:pic>
        <p:nvPicPr>
          <p:cNvPr id="22533" name="Picture 2" descr="Αποτέλεσμα εικόνας για school  Arlington parent">
            <a:extLst>
              <a:ext uri="{FF2B5EF4-FFF2-40B4-BE49-F238E27FC236}">
                <a16:creationId xmlns:a16="http://schemas.microsoft.com/office/drawing/2014/main" id="{45E2DCD0-9225-4212-A1BE-E8E2FC435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239713"/>
            <a:ext cx="57340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Σχετική εικόνα">
            <a:extLst>
              <a:ext uri="{FF2B5EF4-FFF2-40B4-BE49-F238E27FC236}">
                <a16:creationId xmlns:a16="http://schemas.microsoft.com/office/drawing/2014/main" id="{DBB0D615-FFA1-46DA-B1D4-1E6411B8F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506413"/>
            <a:ext cx="50815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Σχετική εικόνα">
            <a:extLst>
              <a:ext uri="{FF2B5EF4-FFF2-40B4-BE49-F238E27FC236}">
                <a16:creationId xmlns:a16="http://schemas.microsoft.com/office/drawing/2014/main" id="{DEB37B33-E14B-4D92-8CEA-D437F6CD5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4713288"/>
            <a:ext cx="28781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DAFDF0D-2FE3-4C47-8722-07FF122E61B8}"/>
              </a:ext>
            </a:extLst>
          </p:cNvPr>
          <p:cNvSpPr>
            <a:spLocks noGrp="1"/>
          </p:cNvSpPr>
          <p:nvPr>
            <p:ph type="dt" sz="quarter" idx="10"/>
          </p:nvPr>
        </p:nvSpPr>
        <p:spPr>
          <a:xfrm>
            <a:off x="8893175"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244BDB4E-CEF4-4902-9718-3757CB372D5D}"/>
              </a:ext>
            </a:extLst>
          </p:cNvPr>
          <p:cNvSpPr>
            <a:spLocks noGrp="1"/>
          </p:cNvSpPr>
          <p:nvPr>
            <p:ph type="ftr" sz="quarter" idx="11"/>
          </p:nvPr>
        </p:nvSpPr>
        <p:spPr>
          <a:xfrm>
            <a:off x="0"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9D1411C4-C877-41C2-AD32-96C3F4C5803F}"/>
              </a:ext>
            </a:extLst>
          </p:cNvPr>
          <p:cNvSpPr>
            <a:spLocks noGrp="1"/>
          </p:cNvSpPr>
          <p:nvPr>
            <p:ph type="sldNum" sz="quarter" idx="12"/>
          </p:nvPr>
        </p:nvSpPr>
        <p:spPr>
          <a:xfrm>
            <a:off x="11358563"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626529-2BF4-4B49-B152-6EDAF7620C2D}" type="slidenum">
              <a:rPr lang="en-US" altLang="el-GR">
                <a:solidFill>
                  <a:srgbClr val="BFBFBF"/>
                </a:solidFill>
                <a:latin typeface="Century Gothic" panose="020B0502020202020204" pitchFamily="34" charset="0"/>
              </a:rPr>
              <a:pPr eaLnBrk="1" hangingPunct="1"/>
              <a:t>19</a:t>
            </a:fld>
            <a:endParaRPr lang="en-US" altLang="el-GR">
              <a:solidFill>
                <a:srgbClr val="BFBFBF"/>
              </a:solidFill>
              <a:latin typeface="Century Gothic" panose="020B0502020202020204" pitchFamily="34" charset="0"/>
            </a:endParaRPr>
          </a:p>
        </p:txBody>
      </p:sp>
      <p:sp>
        <p:nvSpPr>
          <p:cNvPr id="23557" name="4 - Ορθογώνιο">
            <a:extLst>
              <a:ext uri="{FF2B5EF4-FFF2-40B4-BE49-F238E27FC236}">
                <a16:creationId xmlns:a16="http://schemas.microsoft.com/office/drawing/2014/main" id="{D5A77902-BA6C-4E07-9BF1-8716004F5E38}"/>
              </a:ext>
            </a:extLst>
          </p:cNvPr>
          <p:cNvSpPr>
            <a:spLocks noChangeArrowheads="1"/>
          </p:cNvSpPr>
          <p:nvPr/>
        </p:nvSpPr>
        <p:spPr bwMode="auto">
          <a:xfrm>
            <a:off x="720725" y="639763"/>
            <a:ext cx="11069638" cy="5078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l-GR" altLang="el-GR" sz="2400" b="1" u="sng">
                <a:solidFill>
                  <a:schemeClr val="bg1"/>
                </a:solidFill>
              </a:rPr>
              <a:t>Συμμετοχή οικογένειας και Κοινότητας</a:t>
            </a:r>
            <a:endParaRPr lang="el-GR" altLang="el-GR" sz="2400" b="1">
              <a:solidFill>
                <a:schemeClr val="bg1"/>
              </a:solidFill>
            </a:endParaRPr>
          </a:p>
          <a:p>
            <a:pPr eaLnBrk="1" hangingPunct="1">
              <a:lnSpc>
                <a:spcPct val="150000"/>
              </a:lnSpc>
            </a:pPr>
            <a:r>
              <a:rPr lang="el-GR" altLang="el-GR" sz="2400" b="1">
                <a:solidFill>
                  <a:schemeClr val="bg1"/>
                </a:solidFill>
              </a:rPr>
              <a:t>Τα Δημόσια Σχολεία του Arlington, αναγνωρίζουν ότι η αποτελεσματική συμμετοχή της οικογένειας και της κοινότητας είναι θεμελιώδης για την επιτυχία κάθε μαθητή. </a:t>
            </a:r>
          </a:p>
          <a:p>
            <a:pPr eaLnBrk="1" hangingPunct="1">
              <a:lnSpc>
                <a:spcPct val="150000"/>
              </a:lnSpc>
            </a:pPr>
            <a:r>
              <a:rPr lang="el-GR" altLang="el-GR" sz="2400" b="1">
                <a:solidFill>
                  <a:schemeClr val="bg1"/>
                </a:solidFill>
              </a:rPr>
              <a:t>Πρόκειται για μια διαδικασία που αλλάζει καθώς μεγαλώνουν τα παιδιά και απαιτεί ποικίλες διαδρομές για τη συμμετοχή των οικογενειών.</a:t>
            </a:r>
          </a:p>
          <a:p>
            <a:pPr eaLnBrk="1" hangingPunct="1">
              <a:lnSpc>
                <a:spcPct val="150000"/>
              </a:lnSpc>
            </a:pPr>
            <a:r>
              <a:rPr lang="el-GR" altLang="el-GR" sz="2400" b="1">
                <a:solidFill>
                  <a:schemeClr val="bg1"/>
                </a:solidFill>
              </a:rPr>
              <a:t> Τα Δημόσια Σχολεία του Arlington εργάζονται ενεργά για τη δημιουργία ουσιαστικών σχέσεων με οικογένειες και μέλη της κοινότητας καθώς και για </a:t>
            </a:r>
            <a:r>
              <a:rPr lang="el-GR" altLang="el-GR" sz="2400" b="1" u="sng">
                <a:solidFill>
                  <a:schemeClr val="bg1"/>
                </a:solidFill>
              </a:rPr>
              <a:t>την οικοδόμηση δικτύων και μαθησιακών κοινοτήτων</a:t>
            </a:r>
            <a:r>
              <a:rPr lang="el-GR" altLang="el-GR" sz="2400" b="1">
                <a:solidFill>
                  <a:schemeClr val="bg1"/>
                </a:solidFill>
              </a:rPr>
              <a:t>.</a:t>
            </a:r>
          </a:p>
        </p:txBody>
      </p:sp>
      <p:sp>
        <p:nvSpPr>
          <p:cNvPr id="6" name="5 - Ραβδωτό δεξιό βέλος">
            <a:extLst>
              <a:ext uri="{FF2B5EF4-FFF2-40B4-BE49-F238E27FC236}">
                <a16:creationId xmlns:a16="http://schemas.microsoft.com/office/drawing/2014/main" id="{E01B5268-7194-4B83-8B1A-48255FB428E3}"/>
              </a:ext>
            </a:extLst>
          </p:cNvPr>
          <p:cNvSpPr/>
          <p:nvPr/>
        </p:nvSpPr>
        <p:spPr>
          <a:xfrm>
            <a:off x="0" y="1274763"/>
            <a:ext cx="512763" cy="401637"/>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05D4C6BC-F57F-4933-BFF3-C6105E8C53C1}"/>
              </a:ext>
            </a:extLst>
          </p:cNvPr>
          <p:cNvSpPr/>
          <p:nvPr/>
        </p:nvSpPr>
        <p:spPr>
          <a:xfrm>
            <a:off x="0" y="2895600"/>
            <a:ext cx="512763"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2C2A5D4F-198F-40C5-9356-7C9E33F8CD0A}"/>
              </a:ext>
            </a:extLst>
          </p:cNvPr>
          <p:cNvSpPr/>
          <p:nvPr/>
        </p:nvSpPr>
        <p:spPr>
          <a:xfrm>
            <a:off x="0" y="4073525"/>
            <a:ext cx="512763"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Στρογγυλεμένο ορθογώνιο">
            <a:extLst>
              <a:ext uri="{FF2B5EF4-FFF2-40B4-BE49-F238E27FC236}">
                <a16:creationId xmlns:a16="http://schemas.microsoft.com/office/drawing/2014/main" id="{CDA1B092-AEC4-446A-95D0-8985A575D0D7}"/>
              </a:ext>
            </a:extLst>
          </p:cNvPr>
          <p:cNvSpPr/>
          <p:nvPr/>
        </p:nvSpPr>
        <p:spPr>
          <a:xfrm>
            <a:off x="2374900" y="3195638"/>
            <a:ext cx="7842250" cy="115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a:t>Η περίπτωση των Δημόσιων Σχολείων του </a:t>
            </a:r>
            <a:r>
              <a:rPr lang="el-GR" sz="2800" b="1" dirty="0" err="1"/>
              <a:t>Arlington</a:t>
            </a:r>
            <a:endParaRPr lang="el-GR" sz="2800" b="1" dirty="0"/>
          </a:p>
        </p:txBody>
      </p:sp>
      <p:sp>
        <p:nvSpPr>
          <p:cNvPr id="4" name="3 - Θέση ημερομηνίας">
            <a:extLst>
              <a:ext uri="{FF2B5EF4-FFF2-40B4-BE49-F238E27FC236}">
                <a16:creationId xmlns:a16="http://schemas.microsoft.com/office/drawing/2014/main" id="{FBEC73F4-A268-42E5-AFDF-4FF51A920B9B}"/>
              </a:ext>
            </a:extLst>
          </p:cNvPr>
          <p:cNvSpPr>
            <a:spLocks noGrp="1"/>
          </p:cNvSpPr>
          <p:nvPr>
            <p:ph type="dt" sz="quarter" idx="10"/>
          </p:nvPr>
        </p:nvSpPr>
        <p:spPr/>
        <p:txBody>
          <a:bodyPr/>
          <a:lstStyle/>
          <a:p>
            <a:pPr>
              <a:defRPr/>
            </a:pPr>
            <a:fld id="{4C77695D-D6B1-4DCF-951D-AC4510A2D309}" type="datetime1">
              <a:rPr lang="en-US"/>
              <a:pPr>
                <a:defRPr/>
              </a:pPr>
              <a:t>12/22/2019</a:t>
            </a:fld>
            <a:endParaRPr lang="en-US" dirty="0"/>
          </a:p>
        </p:txBody>
      </p:sp>
      <p:sp>
        <p:nvSpPr>
          <p:cNvPr id="5" name="4 - Θέση αριθμού διαφάνειας">
            <a:extLst>
              <a:ext uri="{FF2B5EF4-FFF2-40B4-BE49-F238E27FC236}">
                <a16:creationId xmlns:a16="http://schemas.microsoft.com/office/drawing/2014/main" id="{FA77FD9D-7849-4B5D-8A1C-20253B98729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93A7F5-C768-4640-BE75-1404DA484BCC}" type="slidenum">
              <a:rPr lang="en-US" altLang="el-GR">
                <a:solidFill>
                  <a:srgbClr val="BFBFBF"/>
                </a:solidFill>
                <a:latin typeface="Century Gothic" panose="020B0502020202020204" pitchFamily="34" charset="0"/>
              </a:rPr>
              <a:pPr eaLnBrk="1" hangingPunct="1"/>
              <a:t>2</a:t>
            </a:fld>
            <a:endParaRPr lang="en-US" altLang="el-GR">
              <a:solidFill>
                <a:srgbClr val="BFBFBF"/>
              </a:solidFill>
              <a:latin typeface="Century Gothic" panose="020B0502020202020204" pitchFamily="34" charset="0"/>
            </a:endParaRPr>
          </a:p>
        </p:txBody>
      </p:sp>
      <p:sp>
        <p:nvSpPr>
          <p:cNvPr id="6" name="5 - Θέση υποσέλιδου">
            <a:extLst>
              <a:ext uri="{FF2B5EF4-FFF2-40B4-BE49-F238E27FC236}">
                <a16:creationId xmlns:a16="http://schemas.microsoft.com/office/drawing/2014/main" id="{AD21470E-B242-4CF3-A1C7-AFFEC4D28210}"/>
              </a:ext>
            </a:extLst>
          </p:cNvPr>
          <p:cNvSpPr>
            <a:spLocks noGrp="1"/>
          </p:cNvSpPr>
          <p:nvPr>
            <p:ph type="ftr" sz="quarter" idx="11"/>
          </p:nvPr>
        </p:nvSpPr>
        <p:spPr/>
        <p:txBody>
          <a:bodyPr/>
          <a:lstStyle/>
          <a:p>
            <a:pPr>
              <a:defRPr/>
            </a:pPr>
            <a:r>
              <a:rPr lang="el-GR"/>
              <a:t>Παναγιώτα Στράτη</a:t>
            </a:r>
            <a:endParaRPr lang="en-US" dirty="0"/>
          </a:p>
        </p:txBody>
      </p:sp>
      <p:pic>
        <p:nvPicPr>
          <p:cNvPr id="6150" name="Picture 6" descr="C:\Users\XS\Desktop\1.jpg">
            <a:extLst>
              <a:ext uri="{FF2B5EF4-FFF2-40B4-BE49-F238E27FC236}">
                <a16:creationId xmlns:a16="http://schemas.microsoft.com/office/drawing/2014/main" id="{2E28746D-A0F4-46CC-A4B5-6685F414B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523875"/>
            <a:ext cx="44005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Discovery Elementary School">
            <a:extLst>
              <a:ext uri="{FF2B5EF4-FFF2-40B4-BE49-F238E27FC236}">
                <a16:creationId xmlns:a16="http://schemas.microsoft.com/office/drawing/2014/main" id="{81E972C8-3828-4B57-A860-49AA7CB4C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25" y="604838"/>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Σχετική εικόνα">
            <a:extLst>
              <a:ext uri="{FF2B5EF4-FFF2-40B4-BE49-F238E27FC236}">
                <a16:creationId xmlns:a16="http://schemas.microsoft.com/office/drawing/2014/main" id="{5D562623-5494-47D4-9AD3-7A2AED1CA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600" y="4656138"/>
            <a:ext cx="382587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9A64EB5-0A06-4A24-975C-FEDC0E98AA59}"/>
              </a:ext>
            </a:extLst>
          </p:cNvPr>
          <p:cNvSpPr>
            <a:spLocks noGrp="1"/>
          </p:cNvSpPr>
          <p:nvPr>
            <p:ph type="dt" sz="quarter" idx="10"/>
          </p:nvPr>
        </p:nvSpPr>
        <p:spPr>
          <a:xfrm>
            <a:off x="8878888"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4F527F82-253B-4408-A0B3-5C1F9B63DB33}"/>
              </a:ext>
            </a:extLst>
          </p:cNvPr>
          <p:cNvSpPr>
            <a:spLocks noGrp="1"/>
          </p:cNvSpPr>
          <p:nvPr>
            <p:ph type="ftr" sz="quarter" idx="11"/>
          </p:nvPr>
        </p:nvSpPr>
        <p:spPr>
          <a:xfrm>
            <a:off x="587375"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3CAEB569-E5F8-48D2-B3DA-C4274CFB965A}"/>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7A9F65-4679-4F85-85D2-8842FB16F59A}" type="slidenum">
              <a:rPr lang="en-US" altLang="el-GR">
                <a:solidFill>
                  <a:srgbClr val="BFBFBF"/>
                </a:solidFill>
                <a:latin typeface="Century Gothic" panose="020B0502020202020204" pitchFamily="34" charset="0"/>
              </a:rPr>
              <a:pPr eaLnBrk="1" hangingPunct="1"/>
              <a:t>20</a:t>
            </a:fld>
            <a:endParaRPr lang="en-US" altLang="el-GR">
              <a:solidFill>
                <a:srgbClr val="BFBFBF"/>
              </a:solidFill>
              <a:latin typeface="Century Gothic" panose="020B0502020202020204" pitchFamily="34" charset="0"/>
            </a:endParaRPr>
          </a:p>
        </p:txBody>
      </p:sp>
      <p:sp>
        <p:nvSpPr>
          <p:cNvPr id="24581" name="4 - Ορθογώνιο">
            <a:extLst>
              <a:ext uri="{FF2B5EF4-FFF2-40B4-BE49-F238E27FC236}">
                <a16:creationId xmlns:a16="http://schemas.microsoft.com/office/drawing/2014/main" id="{AF41B26C-5FC4-486B-A063-28B23C004C23}"/>
              </a:ext>
            </a:extLst>
          </p:cNvPr>
          <p:cNvSpPr>
            <a:spLocks noChangeArrowheads="1"/>
          </p:cNvSpPr>
          <p:nvPr/>
        </p:nvSpPr>
        <p:spPr bwMode="auto">
          <a:xfrm>
            <a:off x="720725" y="442913"/>
            <a:ext cx="10958513" cy="5632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endParaRPr lang="el-GR" altLang="el-GR" sz="2400" b="1">
              <a:solidFill>
                <a:schemeClr val="bg1"/>
              </a:solidFill>
            </a:endParaRPr>
          </a:p>
          <a:p>
            <a:pPr eaLnBrk="1" hangingPunct="1">
              <a:lnSpc>
                <a:spcPct val="150000"/>
              </a:lnSpc>
            </a:pPr>
            <a:r>
              <a:rPr lang="el-GR" altLang="el-GR" sz="2400" b="1">
                <a:solidFill>
                  <a:schemeClr val="bg1"/>
                </a:solidFill>
              </a:rPr>
              <a:t>Οι γονείς ενθαρρύνονται να συμμετέχουν σε σχολικές δραστηριότητες για να μάθουν περισσότερα για το ακαδημαϊκό πρόγραμμα του σχολείου και για να υποστηρίξουν τη μάθηση των παιδιών τους. </a:t>
            </a:r>
          </a:p>
          <a:p>
            <a:pPr eaLnBrk="1" hangingPunct="1">
              <a:lnSpc>
                <a:spcPct val="150000"/>
              </a:lnSpc>
            </a:pPr>
            <a:endParaRPr lang="el-GR" altLang="el-GR" sz="2400" b="1">
              <a:solidFill>
                <a:schemeClr val="bg1"/>
              </a:solidFill>
            </a:endParaRPr>
          </a:p>
          <a:p>
            <a:pPr eaLnBrk="1" hangingPunct="1">
              <a:lnSpc>
                <a:spcPct val="150000"/>
              </a:lnSpc>
            </a:pPr>
            <a:r>
              <a:rPr lang="el-GR" altLang="el-GR" sz="2400" b="1" u="sng">
                <a:solidFill>
                  <a:schemeClr val="bg1"/>
                </a:solidFill>
              </a:rPr>
              <a:t>Καλούνται επίσης</a:t>
            </a:r>
            <a:r>
              <a:rPr lang="en-US" altLang="el-GR" sz="2400" b="1" u="sng">
                <a:solidFill>
                  <a:schemeClr val="bg1"/>
                </a:solidFill>
              </a:rPr>
              <a:t>:</a:t>
            </a:r>
            <a:endParaRPr lang="el-GR" altLang="el-GR" sz="2400" b="1" u="sng">
              <a:solidFill>
                <a:schemeClr val="bg1"/>
              </a:solidFill>
            </a:endParaRPr>
          </a:p>
          <a:p>
            <a:pPr eaLnBrk="1" hangingPunct="1">
              <a:lnSpc>
                <a:spcPct val="150000"/>
              </a:lnSpc>
              <a:buFont typeface="Wingdings" panose="05000000000000000000" pitchFamily="2" charset="2"/>
              <a:buChar char="ü"/>
            </a:pPr>
            <a:r>
              <a:rPr lang="el-GR" altLang="el-GR" sz="2400" b="1">
                <a:solidFill>
                  <a:schemeClr val="bg1"/>
                </a:solidFill>
              </a:rPr>
              <a:t> να παρακολουθήσουν συνεδριάσεις του σχολικού συμβουλίου, </a:t>
            </a:r>
          </a:p>
          <a:p>
            <a:pPr eaLnBrk="1" hangingPunct="1">
              <a:lnSpc>
                <a:spcPct val="150000"/>
              </a:lnSpc>
              <a:buFont typeface="Wingdings" panose="05000000000000000000" pitchFamily="2" charset="2"/>
              <a:buChar char="ü"/>
            </a:pPr>
            <a:r>
              <a:rPr lang="el-GR" altLang="el-GR" sz="2400" b="1">
                <a:solidFill>
                  <a:schemeClr val="bg1"/>
                </a:solidFill>
              </a:rPr>
              <a:t>να γίνουν εθελοντές στο σχολείο,</a:t>
            </a:r>
          </a:p>
          <a:p>
            <a:pPr eaLnBrk="1" hangingPunct="1">
              <a:lnSpc>
                <a:spcPct val="150000"/>
              </a:lnSpc>
              <a:buFont typeface="Wingdings" panose="05000000000000000000" pitchFamily="2" charset="2"/>
              <a:buChar char="ü"/>
            </a:pPr>
            <a:r>
              <a:rPr lang="el-GR" altLang="el-GR" sz="2400" b="1">
                <a:solidFill>
                  <a:schemeClr val="bg1"/>
                </a:solidFill>
              </a:rPr>
              <a:t> να γίνουν μέλη σχολικών συμβουλευτικών επιτροπών</a:t>
            </a:r>
          </a:p>
          <a:p>
            <a:pPr eaLnBrk="1" hangingPunct="1">
              <a:lnSpc>
                <a:spcPct val="150000"/>
              </a:lnSpc>
              <a:buFont typeface="Wingdings" panose="05000000000000000000" pitchFamily="2" charset="2"/>
              <a:buChar char="ü"/>
            </a:pPr>
            <a:r>
              <a:rPr lang="el-GR" altLang="el-GR" sz="2400" b="1">
                <a:solidFill>
                  <a:schemeClr val="bg1"/>
                </a:solidFill>
              </a:rPr>
              <a:t>και να συμμετάσχουν σε έρευνες της κοινότητας. </a:t>
            </a:r>
          </a:p>
        </p:txBody>
      </p:sp>
      <p:sp>
        <p:nvSpPr>
          <p:cNvPr id="6" name="5 - Ραβδωτό δεξιό βέλος">
            <a:extLst>
              <a:ext uri="{FF2B5EF4-FFF2-40B4-BE49-F238E27FC236}">
                <a16:creationId xmlns:a16="http://schemas.microsoft.com/office/drawing/2014/main" id="{DBE9FFD7-B9EA-4A21-8876-F946BFA976CB}"/>
              </a:ext>
            </a:extLst>
          </p:cNvPr>
          <p:cNvSpPr/>
          <p:nvPr/>
        </p:nvSpPr>
        <p:spPr>
          <a:xfrm>
            <a:off x="211138" y="1122363"/>
            <a:ext cx="512762" cy="401637"/>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A7D8F92-4A77-4F17-9AD8-E77787166E98}"/>
              </a:ext>
            </a:extLst>
          </p:cNvPr>
          <p:cNvSpPr>
            <a:spLocks noGrp="1"/>
          </p:cNvSpPr>
          <p:nvPr>
            <p:ph type="dt" sz="quarter" idx="10"/>
          </p:nvPr>
        </p:nvSpPr>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44581879-2BA1-40FB-93EA-67768C7A4C0B}"/>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1C0FE98D-2501-424D-B50A-7B4718E9669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D3E4E2-66C9-4BEF-BA90-0CABFE2985FF}" type="slidenum">
              <a:rPr lang="en-US" altLang="el-GR">
                <a:solidFill>
                  <a:srgbClr val="BFBFBF"/>
                </a:solidFill>
                <a:latin typeface="Century Gothic" panose="020B0502020202020204" pitchFamily="34" charset="0"/>
              </a:rPr>
              <a:pPr eaLnBrk="1" hangingPunct="1"/>
              <a:t>21</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BEC6C913-193F-4EC7-85D2-4548DA688224}"/>
              </a:ext>
            </a:extLst>
          </p:cNvPr>
          <p:cNvSpPr/>
          <p:nvPr/>
        </p:nvSpPr>
        <p:spPr>
          <a:xfrm>
            <a:off x="1122363" y="623888"/>
            <a:ext cx="9864725" cy="43910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a:solidFill>
                  <a:schemeClr val="bg1"/>
                </a:solidFill>
              </a:rPr>
              <a:t>ΣΥΜΒΟΥΛΕΥΤΙΚΕΣ ΕΠΙΤΡΟΠΕΣ</a:t>
            </a:r>
          </a:p>
          <a:p>
            <a:pPr algn="ctr">
              <a:lnSpc>
                <a:spcPct val="150000"/>
              </a:lnSpc>
              <a:defRPr/>
            </a:pPr>
            <a:br>
              <a:rPr lang="el-GR" sz="2400" dirty="0">
                <a:solidFill>
                  <a:schemeClr val="bg1"/>
                </a:solidFill>
              </a:rPr>
            </a:br>
            <a:r>
              <a:rPr lang="el-GR" sz="2400" b="1" dirty="0">
                <a:solidFill>
                  <a:schemeClr val="bg1"/>
                </a:solidFill>
              </a:rPr>
              <a:t>Οι συμβουλευτικές επιτροπές για κάθε ένα από τα </a:t>
            </a:r>
            <a:r>
              <a:rPr lang="el-GR" sz="2400" b="1" u="sng" dirty="0">
                <a:solidFill>
                  <a:schemeClr val="bg1"/>
                </a:solidFill>
              </a:rPr>
              <a:t>προγράμματα σπουδών και τις εκπαιδευτικές περιοχές </a:t>
            </a:r>
            <a:r>
              <a:rPr lang="el-GR" sz="2400" b="1" dirty="0">
                <a:solidFill>
                  <a:schemeClr val="bg1"/>
                </a:solidFill>
              </a:rPr>
              <a:t>συνήθως συναντώνται </a:t>
            </a:r>
            <a:r>
              <a:rPr lang="el-GR" sz="2400" b="1" u="sng" dirty="0">
                <a:solidFill>
                  <a:schemeClr val="bg1"/>
                </a:solidFill>
              </a:rPr>
              <a:t>κάθε μήνα </a:t>
            </a:r>
            <a:r>
              <a:rPr lang="el-GR" sz="2400" b="1" dirty="0">
                <a:solidFill>
                  <a:schemeClr val="bg1"/>
                </a:solidFill>
              </a:rPr>
              <a:t>κατά τη διάρκεια του σχολικού έτους για να αναθεωρήσουν τα εκπαιδευτικά προγράμματα και να προτείνουν βελτιώσεις που θα ωφελήσουν τους μαθητές.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48DE490-7195-45E0-BEB0-905F01E8B766}"/>
              </a:ext>
            </a:extLst>
          </p:cNvPr>
          <p:cNvSpPr>
            <a:spLocks noGrp="1"/>
          </p:cNvSpPr>
          <p:nvPr>
            <p:ph type="dt" sz="quarter" idx="10"/>
          </p:nvPr>
        </p:nvSpPr>
        <p:spPr>
          <a:xfrm>
            <a:off x="8823325" y="6626225"/>
            <a:ext cx="1600200" cy="134938"/>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26870BFA-2558-4CF7-BC6A-3B754D65B65F}"/>
              </a:ext>
            </a:extLst>
          </p:cNvPr>
          <p:cNvSpPr>
            <a:spLocks noGrp="1"/>
          </p:cNvSpPr>
          <p:nvPr>
            <p:ph type="ftr" sz="quarter" idx="11"/>
          </p:nvPr>
        </p:nvSpPr>
        <p:spPr>
          <a:xfrm>
            <a:off x="531813"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71B29CB9-24D5-4363-BA53-61C200DA42F2}"/>
              </a:ext>
            </a:extLst>
          </p:cNvPr>
          <p:cNvSpPr>
            <a:spLocks noGrp="1"/>
          </p:cNvSpPr>
          <p:nvPr>
            <p:ph type="sldNum" sz="quarter" idx="12"/>
          </p:nvPr>
        </p:nvSpPr>
        <p:spPr>
          <a:xfrm>
            <a:off x="11315700" y="6470650"/>
            <a:ext cx="550863" cy="3397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D2275A-249B-4353-868E-4E35CF95E593}" type="slidenum">
              <a:rPr lang="en-US" altLang="el-GR">
                <a:solidFill>
                  <a:srgbClr val="BFBFBF"/>
                </a:solidFill>
                <a:latin typeface="Century Gothic" panose="020B0502020202020204" pitchFamily="34" charset="0"/>
              </a:rPr>
              <a:pPr eaLnBrk="1" hangingPunct="1"/>
              <a:t>22</a:t>
            </a:fld>
            <a:endParaRPr lang="en-US" altLang="el-GR">
              <a:solidFill>
                <a:srgbClr val="BFBFBF"/>
              </a:solidFill>
              <a:latin typeface="Century Gothic" panose="020B0502020202020204" pitchFamily="34" charset="0"/>
            </a:endParaRPr>
          </a:p>
        </p:txBody>
      </p:sp>
      <p:sp>
        <p:nvSpPr>
          <p:cNvPr id="26629" name="4 - Ορθογώνιο">
            <a:extLst>
              <a:ext uri="{FF2B5EF4-FFF2-40B4-BE49-F238E27FC236}">
                <a16:creationId xmlns:a16="http://schemas.microsoft.com/office/drawing/2014/main" id="{D8E01FD5-A91F-47C9-A590-BDB94F5A31D1}"/>
              </a:ext>
            </a:extLst>
          </p:cNvPr>
          <p:cNvSpPr>
            <a:spLocks noChangeArrowheads="1"/>
          </p:cNvSpPr>
          <p:nvPr/>
        </p:nvSpPr>
        <p:spPr bwMode="auto">
          <a:xfrm>
            <a:off x="295275" y="254000"/>
            <a:ext cx="11507788" cy="6184900"/>
          </a:xfrm>
          <a:prstGeom prst="rect">
            <a:avLst/>
          </a:prstGeom>
          <a:solidFill>
            <a:schemeClr val="tx1"/>
          </a:solidFill>
          <a:ln w="57150">
            <a:solidFill>
              <a:schemeClr val="accent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l-GR" altLang="el-GR" sz="2400" b="1" u="sng">
                <a:solidFill>
                  <a:schemeClr val="bg1"/>
                </a:solidFill>
              </a:rPr>
              <a:t>Απογευματινές Συναντήσεις</a:t>
            </a:r>
          </a:p>
          <a:p>
            <a:pPr eaLnBrk="1" hangingPunct="1">
              <a:lnSpc>
                <a:spcPct val="150000"/>
              </a:lnSpc>
              <a:buFont typeface="Wingdings" panose="05000000000000000000" pitchFamily="2" charset="2"/>
              <a:buChar char="Ø"/>
            </a:pPr>
            <a:r>
              <a:rPr lang="el-GR" altLang="el-GR" sz="2400" b="1">
                <a:solidFill>
                  <a:schemeClr val="bg1"/>
                </a:solidFill>
              </a:rPr>
              <a:t>Είναι μια ειδική συνάντηση "ανοιχτό σπίτι" τον Σεπτέμβριο ή τον Οκτώβριο σε κάθε σχολείο. </a:t>
            </a:r>
          </a:p>
          <a:p>
            <a:pPr eaLnBrk="1" hangingPunct="1">
              <a:lnSpc>
                <a:spcPct val="150000"/>
              </a:lnSpc>
              <a:buFont typeface="Wingdings" panose="05000000000000000000" pitchFamily="2" charset="2"/>
              <a:buChar char="Ø"/>
            </a:pPr>
            <a:r>
              <a:rPr lang="el-GR" altLang="el-GR" sz="2400" b="1">
                <a:solidFill>
                  <a:schemeClr val="bg1"/>
                </a:solidFill>
              </a:rPr>
              <a:t>Δάσκαλοι και διαχειριστές συναντώνται  με τους γονείς ως ομάδα και μιλάνε για το πώς τα παιδιά μπορούν να πετύχουν στο σχολείο. </a:t>
            </a:r>
          </a:p>
          <a:p>
            <a:pPr eaLnBrk="1" hangingPunct="1">
              <a:lnSpc>
                <a:spcPct val="150000"/>
              </a:lnSpc>
            </a:pPr>
            <a:endParaRPr lang="el-GR" altLang="el-GR" sz="2400" b="1">
              <a:solidFill>
                <a:schemeClr val="bg1"/>
              </a:solidFill>
            </a:endParaRPr>
          </a:p>
          <a:p>
            <a:pPr eaLnBrk="1" hangingPunct="1">
              <a:lnSpc>
                <a:spcPct val="150000"/>
              </a:lnSpc>
              <a:buFont typeface="Wingdings" panose="05000000000000000000" pitchFamily="2" charset="2"/>
              <a:buChar char="Ø"/>
            </a:pPr>
            <a:r>
              <a:rPr lang="el-GR" altLang="el-GR" sz="2400" b="1">
                <a:solidFill>
                  <a:schemeClr val="bg1"/>
                </a:solidFill>
              </a:rPr>
              <a:t>Πρόκειται για μια ευκαιρία για τους γονείς να μάθουν περισσότερα για το σχολείο και το εκπαιδευτικό πρόγραμμα του παιδιού τους για το έτος. </a:t>
            </a:r>
          </a:p>
          <a:p>
            <a:pPr eaLnBrk="1" hangingPunct="1">
              <a:lnSpc>
                <a:spcPct val="150000"/>
              </a:lnSpc>
            </a:pPr>
            <a:endParaRPr lang="el-GR" altLang="el-GR" sz="2400" b="1">
              <a:solidFill>
                <a:schemeClr val="bg1"/>
              </a:solidFill>
            </a:endParaRPr>
          </a:p>
          <a:p>
            <a:pPr eaLnBrk="1" hangingPunct="1">
              <a:lnSpc>
                <a:spcPct val="150000"/>
              </a:lnSpc>
              <a:buFont typeface="Wingdings" panose="05000000000000000000" pitchFamily="2" charset="2"/>
              <a:buChar char="Ø"/>
            </a:pPr>
            <a:r>
              <a:rPr lang="el-GR" altLang="el-GR" sz="2400" b="1">
                <a:solidFill>
                  <a:schemeClr val="bg1"/>
                </a:solidFill>
              </a:rPr>
              <a:t>Οι γονείς θα συναντήσουν τους δασκάλους του παιδιού τους και θα δουν από πρώτο χέρι ποιο είναι το σχολείο.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9DE065D-91A2-4FB5-A359-D688D4ED9591}"/>
              </a:ext>
            </a:extLst>
          </p:cNvPr>
          <p:cNvSpPr>
            <a:spLocks noGrp="1"/>
          </p:cNvSpPr>
          <p:nvPr>
            <p:ph type="dt" sz="quarter" idx="10"/>
          </p:nvPr>
        </p:nvSpPr>
        <p:spPr>
          <a:xfrm>
            <a:off x="8893175"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9CDCE038-3DEC-43D3-851C-9F21DD205039}"/>
              </a:ext>
            </a:extLst>
          </p:cNvPr>
          <p:cNvSpPr>
            <a:spLocks noGrp="1"/>
          </p:cNvSpPr>
          <p:nvPr>
            <p:ph type="ftr" sz="quarter" idx="11"/>
          </p:nvPr>
        </p:nvSpPr>
        <p:spPr>
          <a:xfrm>
            <a:off x="1000125"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975F16C4-372D-439C-9F91-936A1D21D15D}"/>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02C8CB-8D64-41B4-B3E4-87FF49DC97F0}" type="slidenum">
              <a:rPr lang="en-US" altLang="el-GR">
                <a:solidFill>
                  <a:srgbClr val="BFBFBF"/>
                </a:solidFill>
                <a:latin typeface="Century Gothic" panose="020B0502020202020204" pitchFamily="34" charset="0"/>
              </a:rPr>
              <a:pPr eaLnBrk="1" hangingPunct="1"/>
              <a:t>23</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F8C756D5-B8B2-470D-B8DD-B7D58EB24826}"/>
              </a:ext>
            </a:extLst>
          </p:cNvPr>
          <p:cNvSpPr/>
          <p:nvPr/>
        </p:nvSpPr>
        <p:spPr>
          <a:xfrm>
            <a:off x="295275" y="377825"/>
            <a:ext cx="11380788" cy="5816600"/>
          </a:xfrm>
          <a:prstGeom prst="rect">
            <a:avLst/>
          </a:prstGeom>
          <a:solidFill>
            <a:schemeClr val="tx1"/>
          </a:solidFill>
          <a:ln w="76200">
            <a:solidFill>
              <a:schemeClr val="accent3">
                <a:lumMod val="75000"/>
              </a:schemeClr>
            </a:solidFill>
          </a:ln>
        </p:spPr>
        <p:txBody>
          <a:bodyPr>
            <a:spAutoFit/>
          </a:bodyPr>
          <a:lstStyle/>
          <a:p>
            <a:pPr algn="ctr">
              <a:defRPr/>
            </a:pPr>
            <a:r>
              <a:rPr lang="el-GR" sz="2400" b="1" dirty="0">
                <a:solidFill>
                  <a:schemeClr val="bg1"/>
                </a:solidFill>
                <a:latin typeface="Arial" charset="0"/>
                <a:cs typeface="Arial" charset="0"/>
              </a:rPr>
              <a:t>Ακαδημία για γονείς</a:t>
            </a:r>
          </a:p>
          <a:p>
            <a:pPr algn="ctr">
              <a:defRPr/>
            </a:pPr>
            <a:endParaRPr lang="el-GR" sz="2400" b="1" dirty="0">
              <a:solidFill>
                <a:schemeClr val="bg1"/>
              </a:solidFill>
              <a:latin typeface="Arial" charset="0"/>
              <a:cs typeface="Arial" charset="0"/>
            </a:endParaRPr>
          </a:p>
          <a:p>
            <a:pPr>
              <a:lnSpc>
                <a:spcPct val="150000"/>
              </a:lnSpc>
              <a:defRPr/>
            </a:pPr>
            <a:r>
              <a:rPr lang="el-GR" sz="2400" b="1" dirty="0">
                <a:solidFill>
                  <a:schemeClr val="bg1"/>
                </a:solidFill>
                <a:latin typeface="Arial" charset="0"/>
                <a:cs typeface="Arial" charset="0"/>
              </a:rPr>
              <a:t>Η </a:t>
            </a:r>
            <a:r>
              <a:rPr lang="el-GR" sz="2400" b="1" dirty="0" err="1">
                <a:solidFill>
                  <a:schemeClr val="bg1"/>
                </a:solidFill>
                <a:latin typeface="Arial" charset="0"/>
                <a:cs typeface="Arial" charset="0"/>
              </a:rPr>
              <a:t>Parent</a:t>
            </a:r>
            <a:r>
              <a:rPr lang="el-GR" sz="2400" b="1" dirty="0">
                <a:solidFill>
                  <a:schemeClr val="bg1"/>
                </a:solidFill>
                <a:latin typeface="Arial" charset="0"/>
                <a:cs typeface="Arial" charset="0"/>
              </a:rPr>
              <a:t> </a:t>
            </a:r>
            <a:r>
              <a:rPr lang="el-GR" sz="2400" b="1" dirty="0" err="1">
                <a:solidFill>
                  <a:schemeClr val="bg1"/>
                </a:solidFill>
                <a:latin typeface="Arial" charset="0"/>
                <a:cs typeface="Arial" charset="0"/>
              </a:rPr>
              <a:t>Academy</a:t>
            </a:r>
            <a:r>
              <a:rPr lang="el-GR" sz="2400" b="1" dirty="0">
                <a:solidFill>
                  <a:schemeClr val="bg1"/>
                </a:solidFill>
                <a:latin typeface="Arial" charset="0"/>
                <a:cs typeface="Arial" charset="0"/>
              </a:rPr>
              <a:t> λειτουργεί ως κεντρικό σημείο για να έχουν οι γονείς πρόσβαση στις ευκαιρίες μάθησης που προσφέρονται από τα Δημόσια Σχολεία του </a:t>
            </a:r>
            <a:r>
              <a:rPr lang="el-GR" sz="2400" b="1" dirty="0" err="1">
                <a:solidFill>
                  <a:schemeClr val="bg1"/>
                </a:solidFill>
                <a:latin typeface="Arial" charset="0"/>
                <a:cs typeface="Arial" charset="0"/>
              </a:rPr>
              <a:t>Arlington</a:t>
            </a:r>
            <a:r>
              <a:rPr lang="el-GR" sz="2400" b="1" dirty="0">
                <a:solidFill>
                  <a:schemeClr val="bg1"/>
                </a:solidFill>
                <a:latin typeface="Arial" charset="0"/>
                <a:cs typeface="Arial" charset="0"/>
              </a:rPr>
              <a:t> για μια ποικιλία θεμάτων. </a:t>
            </a:r>
          </a:p>
          <a:p>
            <a:pPr>
              <a:lnSpc>
                <a:spcPct val="150000"/>
              </a:lnSpc>
              <a:defRPr/>
            </a:pPr>
            <a:endParaRPr lang="el-GR" sz="2400" b="1" dirty="0">
              <a:solidFill>
                <a:schemeClr val="bg1"/>
              </a:solidFill>
              <a:latin typeface="Arial" charset="0"/>
              <a:cs typeface="Arial" charset="0"/>
            </a:endParaRPr>
          </a:p>
          <a:p>
            <a:pPr>
              <a:lnSpc>
                <a:spcPct val="150000"/>
              </a:lnSpc>
              <a:defRPr/>
            </a:pPr>
            <a:r>
              <a:rPr lang="el-GR" sz="2400" b="1" u="sng" dirty="0">
                <a:solidFill>
                  <a:schemeClr val="bg1"/>
                </a:solidFill>
                <a:latin typeface="Arial" charset="0"/>
                <a:cs typeface="Arial" charset="0"/>
              </a:rPr>
              <a:t>Τα μαθήματα περιλαμβάνουν θέματα σχετικά</a:t>
            </a:r>
            <a:r>
              <a:rPr lang="en-US" sz="2400" b="1" u="sng" dirty="0">
                <a:solidFill>
                  <a:schemeClr val="bg1"/>
                </a:solidFill>
                <a:latin typeface="Arial" charset="0"/>
                <a:cs typeface="Arial" charset="0"/>
              </a:rPr>
              <a:t>:</a:t>
            </a:r>
          </a:p>
          <a:p>
            <a:pPr>
              <a:lnSpc>
                <a:spcPct val="150000"/>
              </a:lnSpc>
              <a:buFontTx/>
              <a:buBlip>
                <a:blip r:embed="rId2"/>
              </a:buBlip>
              <a:defRPr/>
            </a:pPr>
            <a:r>
              <a:rPr lang="el-GR" sz="2400" b="1" dirty="0">
                <a:solidFill>
                  <a:schemeClr val="bg1"/>
                </a:solidFill>
                <a:latin typeface="Arial" charset="0"/>
                <a:cs typeface="Arial" charset="0"/>
              </a:rPr>
              <a:t> με την επίτευξη των μαθητών, </a:t>
            </a:r>
          </a:p>
          <a:p>
            <a:pPr>
              <a:lnSpc>
                <a:spcPct val="150000"/>
              </a:lnSpc>
              <a:buFontTx/>
              <a:buBlip>
                <a:blip r:embed="rId2"/>
              </a:buBlip>
              <a:defRPr/>
            </a:pPr>
            <a:r>
              <a:rPr lang="el-GR" sz="2400" b="1" dirty="0">
                <a:solidFill>
                  <a:schemeClr val="bg1"/>
                </a:solidFill>
                <a:latin typeface="Arial" charset="0"/>
                <a:cs typeface="Arial" charset="0"/>
              </a:rPr>
              <a:t>την κοινωνική και συναισθηματική ανάπτυξη, </a:t>
            </a:r>
          </a:p>
          <a:p>
            <a:pPr>
              <a:lnSpc>
                <a:spcPct val="150000"/>
              </a:lnSpc>
              <a:buFontTx/>
              <a:buBlip>
                <a:blip r:embed="rId2"/>
              </a:buBlip>
              <a:defRPr/>
            </a:pPr>
            <a:r>
              <a:rPr lang="el-GR" sz="2400" b="1" dirty="0">
                <a:solidFill>
                  <a:schemeClr val="bg1"/>
                </a:solidFill>
                <a:latin typeface="Arial" charset="0"/>
                <a:cs typeface="Arial" charset="0"/>
              </a:rPr>
              <a:t>τα εκπαιδευτικά προγράμματα</a:t>
            </a:r>
          </a:p>
          <a:p>
            <a:pPr>
              <a:lnSpc>
                <a:spcPct val="150000"/>
              </a:lnSpc>
              <a:buFontTx/>
              <a:buBlip>
                <a:blip r:embed="rId2"/>
              </a:buBlip>
              <a:defRPr/>
            </a:pPr>
            <a:r>
              <a:rPr lang="el-GR" sz="2400" b="1" dirty="0">
                <a:solidFill>
                  <a:schemeClr val="bg1"/>
                </a:solidFill>
                <a:latin typeface="Arial" charset="0"/>
                <a:cs typeface="Arial" charset="0"/>
              </a:rPr>
              <a:t> και την προσωπική ή οικογενειακή ανάπτυξη.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556827A8-C46B-47F7-BAD3-6B1CE2251712}"/>
              </a:ext>
            </a:extLst>
          </p:cNvPr>
          <p:cNvSpPr>
            <a:spLocks noGrp="1"/>
          </p:cNvSpPr>
          <p:nvPr>
            <p:ph type="dt" sz="quarter" idx="10"/>
          </p:nvPr>
        </p:nvSpPr>
        <p:spPr>
          <a:xfrm>
            <a:off x="8907463" y="6183313"/>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F6CCCF6D-CC50-4366-A251-B944C976F905}"/>
              </a:ext>
            </a:extLst>
          </p:cNvPr>
          <p:cNvSpPr>
            <a:spLocks noGrp="1"/>
          </p:cNvSpPr>
          <p:nvPr>
            <p:ph type="ftr" sz="quarter" idx="11"/>
          </p:nvPr>
        </p:nvSpPr>
        <p:spPr>
          <a:xfrm>
            <a:off x="409575" y="6253163"/>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148792E7-64AE-4E91-8178-CD4920CD4058}"/>
              </a:ext>
            </a:extLst>
          </p:cNvPr>
          <p:cNvSpPr>
            <a:spLocks noGrp="1"/>
          </p:cNvSpPr>
          <p:nvPr>
            <p:ph type="sldNum" sz="quarter" idx="12"/>
          </p:nvPr>
        </p:nvSpPr>
        <p:spPr>
          <a:xfrm>
            <a:off x="11428413"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5A1CF4-ABD5-483F-B684-D2BAB13AE595}" type="slidenum">
              <a:rPr lang="en-US" altLang="el-GR">
                <a:solidFill>
                  <a:srgbClr val="BFBFBF"/>
                </a:solidFill>
                <a:latin typeface="Century Gothic" panose="020B0502020202020204" pitchFamily="34" charset="0"/>
              </a:rPr>
              <a:pPr eaLnBrk="1" hangingPunct="1"/>
              <a:t>24</a:t>
            </a:fld>
            <a:endParaRPr lang="en-US" altLang="el-GR">
              <a:solidFill>
                <a:srgbClr val="BFBFBF"/>
              </a:solidFill>
              <a:latin typeface="Century Gothic" panose="020B0502020202020204" pitchFamily="34" charset="0"/>
            </a:endParaRPr>
          </a:p>
        </p:txBody>
      </p:sp>
      <p:sp>
        <p:nvSpPr>
          <p:cNvPr id="28677" name="4 - Ορθογώνιο">
            <a:extLst>
              <a:ext uri="{FF2B5EF4-FFF2-40B4-BE49-F238E27FC236}">
                <a16:creationId xmlns:a16="http://schemas.microsoft.com/office/drawing/2014/main" id="{687FA044-1DEC-40A1-BDA0-B2545FCA3467}"/>
              </a:ext>
            </a:extLst>
          </p:cNvPr>
          <p:cNvSpPr>
            <a:spLocks noChangeArrowheads="1"/>
          </p:cNvSpPr>
          <p:nvPr/>
        </p:nvSpPr>
        <p:spPr bwMode="auto">
          <a:xfrm>
            <a:off x="604838" y="558800"/>
            <a:ext cx="10804525" cy="52625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solidFill>
                  <a:schemeClr val="bg1"/>
                </a:solidFill>
              </a:rPr>
              <a:t>Κέντρο Γονέων</a:t>
            </a:r>
          </a:p>
          <a:p>
            <a:pPr eaLnBrk="1" hangingPunct="1"/>
            <a:endParaRPr lang="el-GR" altLang="el-GR" sz="2400" b="1">
              <a:solidFill>
                <a:schemeClr val="bg1"/>
              </a:solidFill>
            </a:endParaRPr>
          </a:p>
          <a:p>
            <a:pPr algn="just" eaLnBrk="1" hangingPunct="1">
              <a:lnSpc>
                <a:spcPct val="150000"/>
              </a:lnSpc>
            </a:pPr>
            <a:r>
              <a:rPr lang="el-GR" altLang="el-GR" sz="2400" b="1">
                <a:solidFill>
                  <a:schemeClr val="bg1"/>
                </a:solidFill>
              </a:rPr>
              <a:t>Το Κέντρο Εκπαίδευσης Γονέων Ειδικής Αγωγής (PRC) παρέχει υποστήριξη και ενημέρωση σε οικογένειες παιδιών, κυρίως εκείνων των παιδιών με αναπηρίες.</a:t>
            </a:r>
          </a:p>
          <a:p>
            <a:pPr algn="just" eaLnBrk="1" hangingPunct="1">
              <a:lnSpc>
                <a:spcPct val="150000"/>
              </a:lnSpc>
            </a:pPr>
            <a:r>
              <a:rPr lang="el-GR" altLang="el-GR" sz="2400" b="1" u="sng">
                <a:solidFill>
                  <a:schemeClr val="bg1"/>
                </a:solidFill>
              </a:rPr>
              <a:t>Προσφέρει</a:t>
            </a:r>
            <a:r>
              <a:rPr lang="en-US" altLang="el-GR" sz="2400" b="1" u="sng">
                <a:solidFill>
                  <a:schemeClr val="bg1"/>
                </a:solidFill>
              </a:rPr>
              <a:t>:</a:t>
            </a:r>
          </a:p>
          <a:p>
            <a:pPr algn="just" eaLnBrk="1" hangingPunct="1">
              <a:lnSpc>
                <a:spcPct val="150000"/>
              </a:lnSpc>
              <a:buFont typeface="Wingdings" panose="05000000000000000000" pitchFamily="2" charset="2"/>
              <a:buChar char="ü"/>
            </a:pPr>
            <a:r>
              <a:rPr lang="el-GR" altLang="el-GR" sz="2400" b="1">
                <a:solidFill>
                  <a:schemeClr val="bg1"/>
                </a:solidFill>
              </a:rPr>
              <a:t> συναντήσεις γονέων, </a:t>
            </a:r>
            <a:endParaRPr lang="en-US" altLang="el-GR" sz="2400" b="1">
              <a:solidFill>
                <a:schemeClr val="bg1"/>
              </a:solidFill>
            </a:endParaRPr>
          </a:p>
          <a:p>
            <a:pPr algn="just" eaLnBrk="1" hangingPunct="1">
              <a:lnSpc>
                <a:spcPct val="150000"/>
              </a:lnSpc>
              <a:buFont typeface="Wingdings" panose="05000000000000000000" pitchFamily="2" charset="2"/>
              <a:buChar char="ü"/>
            </a:pPr>
            <a:r>
              <a:rPr lang="el-GR" altLang="el-GR" sz="2400" b="1">
                <a:solidFill>
                  <a:schemeClr val="bg1"/>
                </a:solidFill>
              </a:rPr>
              <a:t>ευκαιρίες μάθησης, </a:t>
            </a:r>
            <a:endParaRPr lang="en-US" altLang="el-GR" sz="2400" b="1">
              <a:solidFill>
                <a:schemeClr val="bg1"/>
              </a:solidFill>
            </a:endParaRPr>
          </a:p>
          <a:p>
            <a:pPr algn="just" eaLnBrk="1" hangingPunct="1">
              <a:lnSpc>
                <a:spcPct val="150000"/>
              </a:lnSpc>
              <a:buFont typeface="Wingdings" panose="05000000000000000000" pitchFamily="2" charset="2"/>
              <a:buChar char="ü"/>
            </a:pPr>
            <a:r>
              <a:rPr lang="el-GR" altLang="el-GR" sz="2400" b="1">
                <a:solidFill>
                  <a:schemeClr val="bg1"/>
                </a:solidFill>
              </a:rPr>
              <a:t>βιβλιοθήκη δανεισμού </a:t>
            </a:r>
            <a:endParaRPr lang="en-US" altLang="el-GR" sz="2400" b="1">
              <a:solidFill>
                <a:schemeClr val="bg1"/>
              </a:solidFill>
            </a:endParaRPr>
          </a:p>
          <a:p>
            <a:pPr algn="just" eaLnBrk="1" hangingPunct="1">
              <a:lnSpc>
                <a:spcPct val="150000"/>
              </a:lnSpc>
              <a:buFont typeface="Wingdings" panose="05000000000000000000" pitchFamily="2" charset="2"/>
              <a:buChar char="ü"/>
            </a:pPr>
            <a:r>
              <a:rPr lang="el-GR" altLang="el-GR" sz="2400" b="1">
                <a:solidFill>
                  <a:schemeClr val="bg1"/>
                </a:solidFill>
              </a:rPr>
              <a:t>και συνδέσεις σε κοινοτικούς πόρους.</a:t>
            </a:r>
          </a:p>
        </p:txBody>
      </p:sp>
      <p:sp>
        <p:nvSpPr>
          <p:cNvPr id="6" name="5 - Ραβδωτό δεξιό βέλος">
            <a:extLst>
              <a:ext uri="{FF2B5EF4-FFF2-40B4-BE49-F238E27FC236}">
                <a16:creationId xmlns:a16="http://schemas.microsoft.com/office/drawing/2014/main" id="{A2452857-F214-4824-8B2B-24FB666602ED}"/>
              </a:ext>
            </a:extLst>
          </p:cNvPr>
          <p:cNvSpPr/>
          <p:nvPr/>
        </p:nvSpPr>
        <p:spPr>
          <a:xfrm>
            <a:off x="0" y="1381125"/>
            <a:ext cx="512763"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0A6BBF0D-3930-41A0-8C76-A4A02A75D3D1}"/>
              </a:ext>
            </a:extLst>
          </p:cNvPr>
          <p:cNvSpPr/>
          <p:nvPr/>
        </p:nvSpPr>
        <p:spPr>
          <a:xfrm>
            <a:off x="0" y="3038475"/>
            <a:ext cx="512763"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7051FF4E-179D-4FA6-8C13-8120C1105911}"/>
              </a:ext>
            </a:extLst>
          </p:cNvPr>
          <p:cNvSpPr>
            <a:spLocks noGrp="1"/>
          </p:cNvSpPr>
          <p:nvPr>
            <p:ph type="dt" sz="quarter" idx="10"/>
          </p:nvPr>
        </p:nvSpPr>
        <p:spPr>
          <a:xfrm>
            <a:off x="8866188"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F11C905F-D7B8-4CDC-B7CB-926C82F3063D}"/>
              </a:ext>
            </a:extLst>
          </p:cNvPr>
          <p:cNvSpPr>
            <a:spLocks noGrp="1"/>
          </p:cNvSpPr>
          <p:nvPr>
            <p:ph type="ftr" sz="quarter" idx="11"/>
          </p:nvPr>
        </p:nvSpPr>
        <p:spPr>
          <a:xfrm>
            <a:off x="690563"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CF492504-49E6-4FD8-9EBA-B67D45379676}"/>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19A542-9D08-4A05-961B-C626D40FB40D}" type="slidenum">
              <a:rPr lang="en-US" altLang="el-GR">
                <a:solidFill>
                  <a:srgbClr val="BFBFBF"/>
                </a:solidFill>
                <a:latin typeface="Century Gothic" panose="020B0502020202020204" pitchFamily="34" charset="0"/>
              </a:rPr>
              <a:pPr eaLnBrk="1" hangingPunct="1"/>
              <a:t>25</a:t>
            </a:fld>
            <a:endParaRPr lang="en-US" altLang="el-GR">
              <a:solidFill>
                <a:srgbClr val="BFBFBF"/>
              </a:solidFill>
              <a:latin typeface="Century Gothic" panose="020B0502020202020204" pitchFamily="34" charset="0"/>
            </a:endParaRPr>
          </a:p>
        </p:txBody>
      </p:sp>
      <p:sp>
        <p:nvSpPr>
          <p:cNvPr id="29701" name="4 - Ορθογώνιο">
            <a:extLst>
              <a:ext uri="{FF2B5EF4-FFF2-40B4-BE49-F238E27FC236}">
                <a16:creationId xmlns:a16="http://schemas.microsoft.com/office/drawing/2014/main" id="{16A7978E-3871-4370-82D5-E34F7F548121}"/>
              </a:ext>
            </a:extLst>
          </p:cNvPr>
          <p:cNvSpPr>
            <a:spLocks noChangeArrowheads="1"/>
          </p:cNvSpPr>
          <p:nvPr/>
        </p:nvSpPr>
        <p:spPr bwMode="auto">
          <a:xfrm>
            <a:off x="703263" y="376238"/>
            <a:ext cx="11169650" cy="5264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solidFill>
                  <a:schemeClr val="bg1"/>
                </a:solidFill>
              </a:rPr>
              <a:t>ΕΚΠΑΙΔΕΥΤΙΚΟΣ ΣΥΝΔΕΣΜΟΣ ΓΟΝΕΩΝ (PTA)</a:t>
            </a:r>
          </a:p>
          <a:p>
            <a:pPr algn="ctr" eaLnBrk="1" hangingPunct="1"/>
            <a:endParaRPr lang="el-GR" altLang="el-GR" sz="2400" b="1">
              <a:solidFill>
                <a:schemeClr val="bg1"/>
              </a:solidFill>
            </a:endParaRPr>
          </a:p>
          <a:p>
            <a:pPr algn="just" eaLnBrk="1" hangingPunct="1">
              <a:buFont typeface="Wingdings" panose="05000000000000000000" pitchFamily="2" charset="2"/>
              <a:buChar char="Ø"/>
            </a:pPr>
            <a:r>
              <a:rPr lang="el-GR" altLang="el-GR" sz="2400" b="1">
                <a:solidFill>
                  <a:schemeClr val="bg1"/>
                </a:solidFill>
              </a:rPr>
              <a:t>Κάθε σχολείο έχει ένα εκπαιδευτικό σύνδεσμο ή άλλο οργανισμό που αποτελείται από γονείς, δασκάλους και, σε ορισμένες περιπτώσεις από μαθητές. </a:t>
            </a:r>
          </a:p>
          <a:p>
            <a:pPr algn="just" eaLnBrk="1" hangingPunct="1">
              <a:buFont typeface="Wingdings" panose="05000000000000000000" pitchFamily="2" charset="2"/>
              <a:buChar char="Ø"/>
            </a:pPr>
            <a:r>
              <a:rPr lang="el-GR" altLang="el-GR" sz="2400" b="1">
                <a:solidFill>
                  <a:schemeClr val="bg1"/>
                </a:solidFill>
              </a:rPr>
              <a:t>Οι ομάδες προωθούν τη συμμετοχή των γονέων στα σχολεία και προσφέρουν στους γονείς μια ισχυρή, κοινή φωνή. </a:t>
            </a:r>
          </a:p>
          <a:p>
            <a:pPr algn="just" eaLnBrk="1" hangingPunct="1">
              <a:buFont typeface="Wingdings" panose="05000000000000000000" pitchFamily="2" charset="2"/>
              <a:buChar char="Ø"/>
            </a:pPr>
            <a:r>
              <a:rPr lang="el-GR" altLang="el-GR" sz="2400" b="1">
                <a:solidFill>
                  <a:schemeClr val="bg1"/>
                </a:solidFill>
              </a:rPr>
              <a:t>Προσπαθούν να βελτιώσουν τα σχολεία τους με πολλούς τρόπους, όπως η αγορά υλικών και εξοπλισμού και να πραγματοποιήσουν με συνεργατικό σχεδιασμό βραδινές και οικογενειακές εκδηλώσεις. </a:t>
            </a:r>
          </a:p>
          <a:p>
            <a:pPr algn="just" eaLnBrk="1" hangingPunct="1">
              <a:buFont typeface="Wingdings" panose="05000000000000000000" pitchFamily="2" charset="2"/>
              <a:buChar char="Ø"/>
            </a:pPr>
            <a:r>
              <a:rPr lang="el-GR" altLang="el-GR" sz="2400" b="1">
                <a:solidFill>
                  <a:schemeClr val="bg1"/>
                </a:solidFill>
              </a:rPr>
              <a:t>Ενώ ο εκπαιδευτικός σύνδεσμος ή η γονική ομάδα του κάθε σχολείου καθορίζουν τα δικά τους προγράμματα και τις δραστηριότητες,</a:t>
            </a:r>
          </a:p>
          <a:p>
            <a:pPr algn="just" eaLnBrk="1" hangingPunct="1">
              <a:buFont typeface="Wingdings" panose="05000000000000000000" pitchFamily="2" charset="2"/>
              <a:buChar char="Ø"/>
            </a:pPr>
            <a:r>
              <a:rPr lang="el-GR" altLang="el-GR" sz="2400" b="1">
                <a:solidFill>
                  <a:schemeClr val="bg1"/>
                </a:solidFill>
              </a:rPr>
              <a:t> το Περιφερειακό Συμβούλιο του Arlington  οργανώνει τακτικά δημόσια προγράμματα σε εκπαιδευτικά θέματα κρατικού ενδιαφέροντος.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4B592224-C7B6-4966-9978-E75EBF3D8BE1}"/>
              </a:ext>
            </a:extLst>
          </p:cNvPr>
          <p:cNvSpPr>
            <a:spLocks noGrp="1"/>
          </p:cNvSpPr>
          <p:nvPr>
            <p:ph type="dt" sz="quarter" idx="10"/>
          </p:nvPr>
        </p:nvSpPr>
        <p:spPr>
          <a:xfrm>
            <a:off x="8837613"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7BA9655B-A8C3-4880-91DF-7D74A4B67DE6}"/>
              </a:ext>
            </a:extLst>
          </p:cNvPr>
          <p:cNvSpPr>
            <a:spLocks noGrp="1"/>
          </p:cNvSpPr>
          <p:nvPr>
            <p:ph type="ftr" sz="quarter" idx="11"/>
          </p:nvPr>
        </p:nvSpPr>
        <p:spPr>
          <a:xfrm>
            <a:off x="466725"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B2680ABF-82E1-4128-A551-49AA47C2635B}"/>
              </a:ext>
            </a:extLst>
          </p:cNvPr>
          <p:cNvSpPr>
            <a:spLocks noGrp="1"/>
          </p:cNvSpPr>
          <p:nvPr>
            <p:ph type="sldNum" sz="quarter" idx="12"/>
          </p:nvPr>
        </p:nvSpPr>
        <p:spPr>
          <a:xfrm>
            <a:off x="11231563" y="6291263"/>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1720EC-7C15-4159-910A-587D93C1A47D}" type="slidenum">
              <a:rPr lang="en-US" altLang="el-GR">
                <a:solidFill>
                  <a:srgbClr val="BFBFBF"/>
                </a:solidFill>
                <a:latin typeface="Century Gothic" panose="020B0502020202020204" pitchFamily="34" charset="0"/>
              </a:rPr>
              <a:pPr eaLnBrk="1" hangingPunct="1"/>
              <a:t>26</a:t>
            </a:fld>
            <a:endParaRPr lang="en-US" altLang="el-GR">
              <a:solidFill>
                <a:srgbClr val="BFBFBF"/>
              </a:solidFill>
              <a:latin typeface="Century Gothic" panose="020B0502020202020204" pitchFamily="34" charset="0"/>
            </a:endParaRPr>
          </a:p>
        </p:txBody>
      </p:sp>
      <p:sp>
        <p:nvSpPr>
          <p:cNvPr id="30725" name="4 - Ορθογώνιο">
            <a:extLst>
              <a:ext uri="{FF2B5EF4-FFF2-40B4-BE49-F238E27FC236}">
                <a16:creationId xmlns:a16="http://schemas.microsoft.com/office/drawing/2014/main" id="{B65BDC30-BC3D-43E8-B141-F5FE1284B9B9}"/>
              </a:ext>
            </a:extLst>
          </p:cNvPr>
          <p:cNvSpPr>
            <a:spLocks noChangeArrowheads="1"/>
          </p:cNvSpPr>
          <p:nvPr/>
        </p:nvSpPr>
        <p:spPr bwMode="auto">
          <a:xfrm>
            <a:off x="760413" y="576263"/>
            <a:ext cx="10771187" cy="5724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000" b="1" u="sng">
                <a:solidFill>
                  <a:schemeClr val="bg1"/>
                </a:solidFill>
                <a:latin typeface="Calibri" panose="020F0502020204030204" pitchFamily="34" charset="0"/>
              </a:rPr>
              <a:t>Τα δημόσια σχολεία του </a:t>
            </a:r>
            <a:r>
              <a:rPr lang="en-US" altLang="el-GR" sz="2000" b="1" u="sng">
                <a:solidFill>
                  <a:schemeClr val="bg1"/>
                </a:solidFill>
                <a:latin typeface="Calibri" panose="020F0502020204030204" pitchFamily="34" charset="0"/>
              </a:rPr>
              <a:t>Arlington</a:t>
            </a:r>
            <a:r>
              <a:rPr lang="el-GR" altLang="el-GR" sz="2000" b="1" u="sng">
                <a:solidFill>
                  <a:schemeClr val="bg1"/>
                </a:solidFill>
                <a:latin typeface="Calibri" panose="020F0502020204030204" pitchFamily="34" charset="0"/>
              </a:rPr>
              <a:t> (</a:t>
            </a:r>
            <a:r>
              <a:rPr lang="en-US" altLang="el-GR" sz="2000" b="1" u="sng">
                <a:solidFill>
                  <a:schemeClr val="bg1"/>
                </a:solidFill>
                <a:latin typeface="Calibri" panose="020F0502020204030204" pitchFamily="34" charset="0"/>
              </a:rPr>
              <a:t>Virginia</a:t>
            </a:r>
            <a:r>
              <a:rPr lang="el-GR" altLang="el-GR" sz="2000" b="1">
                <a:solidFill>
                  <a:schemeClr val="bg1"/>
                </a:solidFill>
                <a:latin typeface="Calibri" panose="020F0502020204030204" pitchFamily="34" charset="0"/>
              </a:rPr>
              <a:t>), υιοθέτησαν </a:t>
            </a:r>
            <a:r>
              <a:rPr lang="el-GR" altLang="el-GR" sz="2000" b="1" u="sng">
                <a:solidFill>
                  <a:schemeClr val="bg1"/>
                </a:solidFill>
                <a:latin typeface="Calibri" panose="020F0502020204030204" pitchFamily="34" charset="0"/>
              </a:rPr>
              <a:t>καινοτομίες και στρατηγικές</a:t>
            </a:r>
            <a:r>
              <a:rPr lang="el-GR" altLang="el-GR" sz="2000" b="1">
                <a:solidFill>
                  <a:schemeClr val="bg1"/>
                </a:solidFill>
                <a:latin typeface="Calibri" panose="020F0502020204030204" pitchFamily="34" charset="0"/>
              </a:rPr>
              <a:t>, προκειμένου να βοηθήσουν τα παιδιά και τις οικογένειές τους. </a:t>
            </a:r>
          </a:p>
          <a:p>
            <a:pPr eaLnBrk="1" hangingPunct="1">
              <a:lnSpc>
                <a:spcPct val="150000"/>
              </a:lnSpc>
            </a:pPr>
            <a:r>
              <a:rPr lang="el-GR" altLang="el-GR" sz="2000" b="1">
                <a:solidFill>
                  <a:schemeClr val="bg1"/>
                </a:solidFill>
                <a:latin typeface="Calibri" panose="020F0502020204030204" pitchFamily="34" charset="0"/>
              </a:rPr>
              <a:t>Με βάση τη συνεργασία με την οικογένεια και τη θετική της επίδραση στις σχολικές επιδόσεις των παιδιών, επιδίωξαν μέσα από μια ποικιλία εκπαιδευτικών στρατηγικών, να προωθήσουν τις ακαδημαϊκές και κοινωνικές ικανότητες των παιδιών. </a:t>
            </a:r>
          </a:p>
          <a:p>
            <a:pPr eaLnBrk="1" hangingPunct="1">
              <a:lnSpc>
                <a:spcPct val="150000"/>
              </a:lnSpc>
            </a:pPr>
            <a:r>
              <a:rPr lang="el-GR" altLang="el-GR" sz="2000" b="1" u="sng">
                <a:solidFill>
                  <a:schemeClr val="bg1"/>
                </a:solidFill>
                <a:latin typeface="Calibri" panose="020F0502020204030204" pitchFamily="34" charset="0"/>
              </a:rPr>
              <a:t>Στα σχολεία του </a:t>
            </a:r>
            <a:r>
              <a:rPr lang="en-US" altLang="el-GR" sz="2000" b="1" u="sng">
                <a:solidFill>
                  <a:schemeClr val="bg1"/>
                </a:solidFill>
                <a:latin typeface="Calibri" panose="020F0502020204030204" pitchFamily="34" charset="0"/>
              </a:rPr>
              <a:t>Arlington</a:t>
            </a:r>
            <a:r>
              <a:rPr lang="el-GR" altLang="el-GR" sz="2000" b="1" u="sng">
                <a:solidFill>
                  <a:schemeClr val="bg1"/>
                </a:solidFill>
                <a:latin typeface="Calibri" panose="020F0502020204030204" pitchFamily="34" charset="0"/>
              </a:rPr>
              <a:t>, η προσέγγιση για τη συνεργασία με την οικογένεια, είχε ως βάση τη γονεϊκή τυπολογία της </a:t>
            </a:r>
            <a:r>
              <a:rPr lang="en-US" altLang="el-GR" sz="2000" b="1" u="sng">
                <a:solidFill>
                  <a:schemeClr val="bg1"/>
                </a:solidFill>
                <a:latin typeface="Calibri" panose="020F0502020204030204" pitchFamily="34" charset="0"/>
              </a:rPr>
              <a:t>Epstein</a:t>
            </a:r>
            <a:r>
              <a:rPr lang="el-GR" altLang="el-GR" sz="2000" b="1" u="sng">
                <a:solidFill>
                  <a:schemeClr val="bg1"/>
                </a:solidFill>
                <a:latin typeface="Calibri" panose="020F0502020204030204" pitchFamily="34" charset="0"/>
              </a:rPr>
              <a:t>. </a:t>
            </a:r>
          </a:p>
          <a:p>
            <a:pPr eaLnBrk="1" hangingPunct="1">
              <a:lnSpc>
                <a:spcPct val="150000"/>
              </a:lnSpc>
            </a:pPr>
            <a:r>
              <a:rPr lang="el-GR" altLang="el-GR" sz="2000" b="1">
                <a:solidFill>
                  <a:schemeClr val="bg1"/>
                </a:solidFill>
                <a:latin typeface="Calibri" panose="020F0502020204030204" pitchFamily="34" charset="0"/>
              </a:rPr>
              <a:t>Οι εκπαιδευτικοί, στο πλαίσιο μιας κοινωνίας που κυριαρχείται από ποικιλομορφία κοινωνική, πολιτιστική και γλωσσική, έχουν την υποχρέωση να επικοινωνούν με όλες τις οικογένειες, μέσα από νέες ευέλικτες μεθόδους, με σκοπό την προαγωγή και ανάπτυξη των παιδιών και των οικογενειών τους. </a:t>
            </a:r>
            <a:br>
              <a:rPr lang="el-GR" altLang="el-GR" sz="2400">
                <a:solidFill>
                  <a:schemeClr val="bg1"/>
                </a:solidFill>
                <a:latin typeface="Calibri" panose="020F0502020204030204" pitchFamily="34" charset="0"/>
              </a:rPr>
            </a:br>
            <a:endParaRPr lang="el-GR" altLang="el-GR" sz="2400">
              <a:solidFill>
                <a:schemeClr val="bg1"/>
              </a:solidFill>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BE61AB9-BA74-45B2-8EF8-4B404A30C335}"/>
              </a:ext>
            </a:extLst>
          </p:cNvPr>
          <p:cNvSpPr>
            <a:spLocks noGrp="1"/>
          </p:cNvSpPr>
          <p:nvPr>
            <p:ph type="dt" sz="quarter" idx="10"/>
          </p:nvPr>
        </p:nvSpPr>
        <p:spPr>
          <a:xfrm>
            <a:off x="8472488" y="6273800"/>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F911F329-76BD-4861-8F94-144D316042C4}"/>
              </a:ext>
            </a:extLst>
          </p:cNvPr>
          <p:cNvSpPr>
            <a:spLocks noGrp="1"/>
          </p:cNvSpPr>
          <p:nvPr>
            <p:ph type="ftr" sz="quarter" idx="11"/>
          </p:nvPr>
        </p:nvSpPr>
        <p:spPr>
          <a:xfrm>
            <a:off x="635000"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27308082-D266-423D-BD2B-B8928AA66C76}"/>
              </a:ext>
            </a:extLst>
          </p:cNvPr>
          <p:cNvSpPr>
            <a:spLocks noGrp="1"/>
          </p:cNvSpPr>
          <p:nvPr>
            <p:ph type="sldNum" sz="quarter" idx="12"/>
          </p:nvPr>
        </p:nvSpPr>
        <p:spPr>
          <a:xfrm>
            <a:off x="11329988" y="6291263"/>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ADEFFB-79C5-498B-804C-08188AE7C890}" type="slidenum">
              <a:rPr lang="en-US" altLang="el-GR">
                <a:solidFill>
                  <a:srgbClr val="BFBFBF"/>
                </a:solidFill>
                <a:latin typeface="Century Gothic" panose="020B0502020202020204" pitchFamily="34" charset="0"/>
              </a:rPr>
              <a:pPr eaLnBrk="1" hangingPunct="1"/>
              <a:t>27</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4E7B22CC-A48D-42A9-988F-815BCAF5A630}"/>
              </a:ext>
            </a:extLst>
          </p:cNvPr>
          <p:cNvSpPr/>
          <p:nvPr/>
        </p:nvSpPr>
        <p:spPr>
          <a:xfrm>
            <a:off x="773113" y="436563"/>
            <a:ext cx="10663237" cy="5710237"/>
          </a:xfrm>
          <a:prstGeom prst="roundRect">
            <a:avLst/>
          </a:prstGeom>
          <a:solidFill>
            <a:schemeClr val="tx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r>
              <a:rPr lang="el-GR" altLang="el-GR" sz="2400" b="1" u="sng" dirty="0">
                <a:solidFill>
                  <a:schemeClr val="bg1"/>
                </a:solidFill>
                <a:latin typeface="Calibri" pitchFamily="34" charset="0"/>
              </a:rPr>
              <a:t>Οι δημογραφικές αλλαγές σε τοπικό επίπεδο </a:t>
            </a:r>
            <a:r>
              <a:rPr lang="el-GR" altLang="el-GR" sz="2400" b="1" dirty="0">
                <a:solidFill>
                  <a:schemeClr val="bg1"/>
                </a:solidFill>
                <a:latin typeface="Calibri" pitchFamily="34" charset="0"/>
              </a:rPr>
              <a:t>στο </a:t>
            </a:r>
            <a:r>
              <a:rPr lang="en-US" altLang="el-GR" sz="2400" b="1" dirty="0">
                <a:solidFill>
                  <a:schemeClr val="bg1"/>
                </a:solidFill>
                <a:latin typeface="Calibri" pitchFamily="34" charset="0"/>
              </a:rPr>
              <a:t>Arlington Country</a:t>
            </a:r>
            <a:r>
              <a:rPr lang="el-GR" altLang="el-GR" sz="2400" b="1" dirty="0">
                <a:solidFill>
                  <a:schemeClr val="bg1"/>
                </a:solidFill>
                <a:latin typeface="Calibri" pitchFamily="34" charset="0"/>
              </a:rPr>
              <a:t> της </a:t>
            </a:r>
            <a:r>
              <a:rPr lang="en-US" altLang="el-GR" sz="2400" b="1" dirty="0">
                <a:solidFill>
                  <a:schemeClr val="bg1"/>
                </a:solidFill>
                <a:latin typeface="Calibri" pitchFamily="34" charset="0"/>
              </a:rPr>
              <a:t>Virginia</a:t>
            </a:r>
            <a:r>
              <a:rPr lang="el-GR" altLang="el-GR" sz="2400" b="1" dirty="0">
                <a:solidFill>
                  <a:schemeClr val="bg1"/>
                </a:solidFill>
                <a:latin typeface="Calibri" pitchFamily="34" charset="0"/>
              </a:rPr>
              <a:t> (πολιτισμική και </a:t>
            </a:r>
            <a:r>
              <a:rPr lang="el-GR" altLang="el-GR" sz="2400" b="1" dirty="0" err="1">
                <a:solidFill>
                  <a:schemeClr val="bg1"/>
                </a:solidFill>
                <a:latin typeface="Calibri" pitchFamily="34" charset="0"/>
              </a:rPr>
              <a:t>πολυγλωσσική</a:t>
            </a:r>
            <a:r>
              <a:rPr lang="el-GR" altLang="el-GR" sz="2400" b="1" dirty="0">
                <a:solidFill>
                  <a:schemeClr val="bg1"/>
                </a:solidFill>
                <a:latin typeface="Calibri" pitchFamily="34" charset="0"/>
              </a:rPr>
              <a:t> σύνθεση, δομή της οικογένειας και κοινωνικοοικονομικές συνθήκες), αντανακλούν τις ευρύτερες εθνικές δημογραφικές αλλαγές των Η.Π.Α. </a:t>
            </a:r>
          </a:p>
          <a:p>
            <a:pPr>
              <a:lnSpc>
                <a:spcPct val="90000"/>
              </a:lnSpc>
              <a:defRPr/>
            </a:pPr>
            <a:endParaRPr lang="el-GR" altLang="el-GR" sz="2400" b="1" dirty="0">
              <a:solidFill>
                <a:schemeClr val="bg1"/>
              </a:solidFill>
              <a:latin typeface="Calibri" pitchFamily="34" charset="0"/>
            </a:endParaRPr>
          </a:p>
          <a:p>
            <a:pPr>
              <a:lnSpc>
                <a:spcPct val="90000"/>
              </a:lnSpc>
              <a:defRPr/>
            </a:pPr>
            <a:r>
              <a:rPr lang="el-GR" altLang="el-GR" sz="2400" b="1" dirty="0">
                <a:solidFill>
                  <a:schemeClr val="bg1"/>
                </a:solidFill>
                <a:latin typeface="Calibri" pitchFamily="34" charset="0"/>
              </a:rPr>
              <a:t>Αυτές οι αλλαγές, δρομολογούν και τις ανάλογες προσδοκίες του σχολείου για τη συνεργασία οικογένειας και σχολείου και απαιτούν </a:t>
            </a:r>
            <a:r>
              <a:rPr lang="el-GR" altLang="el-GR" sz="2400" b="1" u="sng" dirty="0">
                <a:solidFill>
                  <a:schemeClr val="bg1"/>
                </a:solidFill>
                <a:latin typeface="Calibri" pitchFamily="34" charset="0"/>
              </a:rPr>
              <a:t>καινοτομίες από την πλευρά των εκπαιδευτικών,</a:t>
            </a:r>
            <a:r>
              <a:rPr lang="el-GR" altLang="el-GR" sz="2400" b="1" dirty="0">
                <a:solidFill>
                  <a:schemeClr val="bg1"/>
                </a:solidFill>
                <a:latin typeface="Calibri" pitchFamily="34" charset="0"/>
              </a:rPr>
              <a:t> προκειμένου να διασφαλίσουν μια αξιόλογη και αποτελεσματική εκπαίδευση. </a:t>
            </a:r>
          </a:p>
          <a:p>
            <a:pPr>
              <a:lnSpc>
                <a:spcPct val="90000"/>
              </a:lnSpc>
              <a:defRPr/>
            </a:pPr>
            <a:endParaRPr lang="el-GR" altLang="el-GR" sz="2400" b="1" dirty="0">
              <a:solidFill>
                <a:schemeClr val="bg1"/>
              </a:solidFill>
              <a:latin typeface="Calibri" pitchFamily="34" charset="0"/>
            </a:endParaRPr>
          </a:p>
          <a:p>
            <a:pPr>
              <a:lnSpc>
                <a:spcPct val="90000"/>
              </a:lnSpc>
              <a:defRPr/>
            </a:pPr>
            <a:r>
              <a:rPr lang="el-GR" altLang="el-GR" sz="2400" b="1" dirty="0">
                <a:solidFill>
                  <a:schemeClr val="bg1"/>
                </a:solidFill>
                <a:latin typeface="Calibri" pitchFamily="34" charset="0"/>
              </a:rPr>
              <a:t>Τα σχολεία που  προωθούν τη συμμετοχή της οικογένειας, θα πρέπει να αναγνωρίζουν τους γονείς, ως τους πρώτους δασκάλους των παιδιών τους </a:t>
            </a:r>
            <a:r>
              <a:rPr lang="el-GR" altLang="el-GR" sz="2400" b="1" u="sng" dirty="0">
                <a:solidFill>
                  <a:schemeClr val="bg1"/>
                </a:solidFill>
                <a:latin typeface="Calibri" pitchFamily="34" charset="0"/>
              </a:rPr>
              <a:t>και οι εκπαιδευτικοί, να είναι ευέλικτοι και καινοτόμοι, στην προσπάθειά τους να προσεγγίσουν μια διαφοροποιημένη κοινωνία. </a:t>
            </a:r>
          </a:p>
        </p:txBody>
      </p:sp>
      <p:sp>
        <p:nvSpPr>
          <p:cNvPr id="6" name="5 - Ραβδωτό δεξιό βέλος">
            <a:extLst>
              <a:ext uri="{FF2B5EF4-FFF2-40B4-BE49-F238E27FC236}">
                <a16:creationId xmlns:a16="http://schemas.microsoft.com/office/drawing/2014/main" id="{060E78AC-3D6A-441E-94ED-E5227A8620DC}"/>
              </a:ext>
            </a:extLst>
          </p:cNvPr>
          <p:cNvSpPr/>
          <p:nvPr/>
        </p:nvSpPr>
        <p:spPr>
          <a:xfrm>
            <a:off x="463550" y="1009650"/>
            <a:ext cx="512763" cy="401638"/>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63C73012-8D2E-4C47-9E58-E9BD29715231}"/>
              </a:ext>
            </a:extLst>
          </p:cNvPr>
          <p:cNvSpPr/>
          <p:nvPr/>
        </p:nvSpPr>
        <p:spPr>
          <a:xfrm>
            <a:off x="504825" y="2611438"/>
            <a:ext cx="512763" cy="401637"/>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1D71508B-C490-483E-AF76-D7B983C12E33}"/>
              </a:ext>
            </a:extLst>
          </p:cNvPr>
          <p:cNvSpPr/>
          <p:nvPr/>
        </p:nvSpPr>
        <p:spPr>
          <a:xfrm>
            <a:off x="473075" y="4254500"/>
            <a:ext cx="512763" cy="401638"/>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329122A-3234-48B2-A0D9-DA09FD9193FE}"/>
              </a:ext>
            </a:extLst>
          </p:cNvPr>
          <p:cNvSpPr>
            <a:spLocks noGrp="1"/>
          </p:cNvSpPr>
          <p:nvPr>
            <p:ph type="dt" sz="quarter" idx="10"/>
          </p:nvPr>
        </p:nvSpPr>
        <p:spPr/>
        <p:txBody>
          <a:bodyPr/>
          <a:lstStyle/>
          <a:p>
            <a:pPr>
              <a:defRPr/>
            </a:pPr>
            <a:fld id="{5472536D-6C0A-4D22-8D0D-62FAB9D8689E}"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D5849E3D-F2C6-45B1-8F91-FE43F964A211}"/>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910DC554-5CFA-4A66-9282-C80C069A927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593E99-9929-48F3-9DD1-B658676F70F7}" type="slidenum">
              <a:rPr lang="en-US" altLang="el-GR">
                <a:solidFill>
                  <a:srgbClr val="BFBFBF"/>
                </a:solidFill>
                <a:latin typeface="Century Gothic" panose="020B0502020202020204" pitchFamily="34" charset="0"/>
              </a:rPr>
              <a:pPr eaLnBrk="1" hangingPunct="1"/>
              <a:t>28</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FCE08EFE-9303-4DDA-ABAC-53E4D934EF9E}"/>
              </a:ext>
            </a:extLst>
          </p:cNvPr>
          <p:cNvSpPr/>
          <p:nvPr/>
        </p:nvSpPr>
        <p:spPr>
          <a:xfrm>
            <a:off x="2320925" y="1687513"/>
            <a:ext cx="7497763" cy="3321050"/>
          </a:xfrm>
          <a:prstGeom prst="roundRect">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el-GR" sz="2800" b="1" dirty="0">
                <a:solidFill>
                  <a:schemeClr val="bg1"/>
                </a:solidFill>
                <a:latin typeface="Calibri" pitchFamily="34" charset="0"/>
              </a:rPr>
              <a:t>Παράδειγμα συμμετοχής των γλωσσικών μειονοτικών οικογενειών</a:t>
            </a:r>
            <a:endParaRPr lang="el-G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97ABE07-CC1F-4EC7-9F7D-93083330BE43}"/>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21894566-36C9-4935-99E5-8C2776829C01}"/>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AB2A958E-B98F-4DC6-B1B8-A428063A75F9}"/>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599DA0-19D7-4853-A9BC-4F65D4D9327D}" type="slidenum">
              <a:rPr lang="en-US" altLang="el-GR">
                <a:solidFill>
                  <a:srgbClr val="BFBFBF"/>
                </a:solidFill>
                <a:latin typeface="Century Gothic" panose="020B0502020202020204" pitchFamily="34" charset="0"/>
              </a:rPr>
              <a:pPr eaLnBrk="1" hangingPunct="1"/>
              <a:t>29</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719C8CA7-5BE7-498F-AF0B-AC9D140B5E10}"/>
              </a:ext>
            </a:extLst>
          </p:cNvPr>
          <p:cNvSpPr/>
          <p:nvPr/>
        </p:nvSpPr>
        <p:spPr>
          <a:xfrm>
            <a:off x="1154113" y="576263"/>
            <a:ext cx="10044112" cy="4881562"/>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l-GR" altLang="el-GR" sz="2400" b="1" dirty="0">
                <a:solidFill>
                  <a:schemeClr val="bg1"/>
                </a:solidFill>
                <a:latin typeface="Calibri" pitchFamily="34" charset="0"/>
              </a:rPr>
              <a:t>Οι δράσεις που αναλαμβάνονται στα σχολεία του </a:t>
            </a:r>
            <a:r>
              <a:rPr lang="en-US" altLang="el-GR" sz="2400" b="1" dirty="0">
                <a:solidFill>
                  <a:schemeClr val="bg1"/>
                </a:solidFill>
                <a:latin typeface="Calibri" pitchFamily="34" charset="0"/>
              </a:rPr>
              <a:t>Arlington</a:t>
            </a:r>
            <a:r>
              <a:rPr lang="el-GR" altLang="el-GR" sz="2400" b="1" dirty="0">
                <a:solidFill>
                  <a:schemeClr val="bg1"/>
                </a:solidFill>
                <a:latin typeface="Calibri" pitchFamily="34" charset="0"/>
              </a:rPr>
              <a:t>, με βάση τη συμμετοχή της οικογένειας, </a:t>
            </a:r>
            <a:r>
              <a:rPr lang="el-GR" altLang="el-GR" sz="2400" b="1" u="sng" dirty="0">
                <a:solidFill>
                  <a:srgbClr val="0070C0"/>
                </a:solidFill>
                <a:latin typeface="Calibri" pitchFamily="34" charset="0"/>
              </a:rPr>
              <a:t>είναι συστηματικές και καλά οργανωμένες.</a:t>
            </a:r>
          </a:p>
          <a:p>
            <a:pPr algn="just">
              <a:lnSpc>
                <a:spcPct val="150000"/>
              </a:lnSpc>
              <a:defRPr/>
            </a:pPr>
            <a:endParaRPr lang="el-GR" altLang="el-GR" sz="2400" b="1" dirty="0">
              <a:solidFill>
                <a:schemeClr val="bg1"/>
              </a:solidFill>
              <a:latin typeface="Calibri" pitchFamily="34" charset="0"/>
            </a:endParaRPr>
          </a:p>
          <a:p>
            <a:pPr algn="just">
              <a:lnSpc>
                <a:spcPct val="150000"/>
              </a:lnSpc>
              <a:defRPr/>
            </a:pPr>
            <a:r>
              <a:rPr lang="el-GR" altLang="el-GR" sz="2400" b="1" dirty="0">
                <a:solidFill>
                  <a:schemeClr val="bg1"/>
                </a:solidFill>
                <a:latin typeface="Calibri" pitchFamily="34" charset="0"/>
              </a:rPr>
              <a:t> Στη συνέχεια, θα αναφέρουμε  τα στάδια προσαρμογής των οικογενειών και μάλιστα </a:t>
            </a:r>
            <a:r>
              <a:rPr lang="el-GR" altLang="el-GR" sz="2400" b="1" dirty="0">
                <a:solidFill>
                  <a:srgbClr val="C00000"/>
                </a:solidFill>
                <a:latin typeface="Calibri" pitchFamily="34" charset="0"/>
              </a:rPr>
              <a:t>των γλωσσικών μειονοτικών οικογενειών </a:t>
            </a:r>
            <a:r>
              <a:rPr lang="el-GR" altLang="el-GR" sz="2400" b="1" dirty="0">
                <a:solidFill>
                  <a:schemeClr val="bg1"/>
                </a:solidFill>
                <a:latin typeface="Calibri" pitchFamily="34" charset="0"/>
              </a:rPr>
              <a:t>και θα επικεντρώσουμε το ενδιαφέρον μας, στο σχολείο του </a:t>
            </a:r>
            <a:r>
              <a:rPr lang="en-US" altLang="el-GR" sz="2400" b="1" dirty="0">
                <a:solidFill>
                  <a:srgbClr val="0070C0"/>
                </a:solidFill>
                <a:latin typeface="Calibri" pitchFamily="34" charset="0"/>
              </a:rPr>
              <a:t>Barrett</a:t>
            </a:r>
            <a:r>
              <a:rPr lang="el-GR" altLang="el-GR" sz="2400" b="1" dirty="0">
                <a:solidFill>
                  <a:srgbClr val="0070C0"/>
                </a:solidFill>
                <a:latin typeface="Calibri" pitchFamily="34" charset="0"/>
              </a:rPr>
              <a:t> (</a:t>
            </a:r>
            <a:r>
              <a:rPr lang="en-US" altLang="el-GR" sz="2400" b="1" dirty="0">
                <a:solidFill>
                  <a:srgbClr val="0070C0"/>
                </a:solidFill>
                <a:latin typeface="Calibri" pitchFamily="34" charset="0"/>
              </a:rPr>
              <a:t>Kate Waller</a:t>
            </a:r>
            <a:r>
              <a:rPr lang="el-GR" altLang="el-GR" sz="2400" b="1" dirty="0">
                <a:solidFill>
                  <a:srgbClr val="0070C0"/>
                </a:solidFill>
                <a:latin typeface="Calibri" pitchFamily="34" charset="0"/>
              </a:rPr>
              <a:t>). </a:t>
            </a:r>
          </a:p>
          <a:p>
            <a:pPr algn="ctr">
              <a:defRPr/>
            </a:pPr>
            <a:endParaRPr lang="el-GR"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Ορθογώνιο">
            <a:extLst>
              <a:ext uri="{FF2B5EF4-FFF2-40B4-BE49-F238E27FC236}">
                <a16:creationId xmlns:a16="http://schemas.microsoft.com/office/drawing/2014/main" id="{47784AF0-F77C-4678-A797-D324613877EA}"/>
              </a:ext>
            </a:extLst>
          </p:cNvPr>
          <p:cNvSpPr>
            <a:spLocks noChangeArrowheads="1"/>
          </p:cNvSpPr>
          <p:nvPr/>
        </p:nvSpPr>
        <p:spPr bwMode="auto">
          <a:xfrm>
            <a:off x="1246188" y="471488"/>
            <a:ext cx="10086975" cy="5632450"/>
          </a:xfrm>
          <a:prstGeom prst="rect">
            <a:avLst/>
          </a:prstGeom>
          <a:solidFill>
            <a:schemeClr val="tx1"/>
          </a:solidFill>
          <a:ln w="76200">
            <a:solidFill>
              <a:schemeClr val="accent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Tx/>
              <a:buBlip>
                <a:blip r:embed="rId2"/>
              </a:buBlip>
            </a:pPr>
            <a:r>
              <a:rPr lang="el-GR" altLang="el-GR" sz="2400" b="1">
                <a:solidFill>
                  <a:schemeClr val="bg1"/>
                </a:solidFill>
                <a:latin typeface="Century Gothic" panose="020B0502020202020204" pitchFamily="34" charset="0"/>
              </a:rPr>
              <a:t>Τα δημόσια σχολεία του Arlington χρησιμοποιούν μια ποικιλία μεθόδων επικοινωνίας με τους γονείς και την κοινότητα.</a:t>
            </a:r>
          </a:p>
          <a:p>
            <a:pPr algn="just" eaLnBrk="1" hangingPunct="1">
              <a:lnSpc>
                <a:spcPct val="150000"/>
              </a:lnSpc>
            </a:pPr>
            <a:br>
              <a:rPr lang="el-GR" altLang="el-GR" sz="2400" b="1">
                <a:solidFill>
                  <a:schemeClr val="bg1"/>
                </a:solidFill>
                <a:latin typeface="Century Gothic" panose="020B0502020202020204" pitchFamily="34" charset="0"/>
              </a:rPr>
            </a:br>
            <a:r>
              <a:rPr lang="el-GR" altLang="el-GR" sz="2400" b="1">
                <a:solidFill>
                  <a:schemeClr val="bg1"/>
                </a:solidFill>
                <a:latin typeface="Century Gothic" panose="020B0502020202020204" pitchFamily="34" charset="0"/>
              </a:rPr>
              <a:t>Το APS School Talk είναι ένα σύστημα μηνυμάτων που περιλαμβάνει</a:t>
            </a:r>
            <a:r>
              <a:rPr lang="en-US" altLang="el-GR" sz="2400" b="1">
                <a:solidFill>
                  <a:schemeClr val="bg1"/>
                </a:solidFill>
                <a:latin typeface="Century Gothic" panose="020B0502020202020204" pitchFamily="34" charset="0"/>
              </a:rPr>
              <a:t>:</a:t>
            </a:r>
          </a:p>
          <a:p>
            <a:pPr algn="just" eaLnBrk="1" hangingPunct="1">
              <a:lnSpc>
                <a:spcPct val="150000"/>
              </a:lnSpc>
              <a:buFont typeface="Wingdings" panose="05000000000000000000" pitchFamily="2" charset="2"/>
              <a:buChar char="ü"/>
            </a:pPr>
            <a:r>
              <a:rPr lang="el-GR" altLang="el-GR" sz="2400" b="1">
                <a:solidFill>
                  <a:schemeClr val="bg1"/>
                </a:solidFill>
                <a:latin typeface="Century Gothic" panose="020B0502020202020204" pitchFamily="34" charset="0"/>
              </a:rPr>
              <a:t> ηλεκτρονικό ταχυδρομείο,</a:t>
            </a:r>
            <a:endParaRPr lang="en-US" altLang="el-GR" sz="2400" b="1">
              <a:solidFill>
                <a:schemeClr val="bg1"/>
              </a:solidFill>
              <a:latin typeface="Century Gothic" panose="020B0502020202020204" pitchFamily="34" charset="0"/>
            </a:endParaRPr>
          </a:p>
          <a:p>
            <a:pPr algn="just" eaLnBrk="1" hangingPunct="1">
              <a:lnSpc>
                <a:spcPct val="150000"/>
              </a:lnSpc>
              <a:buFont typeface="Wingdings" panose="05000000000000000000" pitchFamily="2" charset="2"/>
              <a:buChar char="ü"/>
            </a:pPr>
            <a:r>
              <a:rPr lang="el-GR" altLang="el-GR" sz="2400" b="1">
                <a:solidFill>
                  <a:schemeClr val="bg1"/>
                </a:solidFill>
                <a:latin typeface="Century Gothic" panose="020B0502020202020204" pitchFamily="34" charset="0"/>
              </a:rPr>
              <a:t> φωνητικό ταχυδρομείο</a:t>
            </a:r>
            <a:endParaRPr lang="en-US" altLang="el-GR" sz="2400" b="1">
              <a:solidFill>
                <a:schemeClr val="bg1"/>
              </a:solidFill>
              <a:latin typeface="Century Gothic" panose="020B0502020202020204" pitchFamily="34" charset="0"/>
            </a:endParaRPr>
          </a:p>
          <a:p>
            <a:pPr algn="just" eaLnBrk="1" hangingPunct="1">
              <a:lnSpc>
                <a:spcPct val="150000"/>
              </a:lnSpc>
              <a:buFont typeface="Wingdings" panose="05000000000000000000" pitchFamily="2" charset="2"/>
              <a:buChar char="ü"/>
            </a:pPr>
            <a:r>
              <a:rPr lang="el-GR" altLang="el-GR" sz="2400" b="1">
                <a:solidFill>
                  <a:schemeClr val="bg1"/>
                </a:solidFill>
                <a:latin typeface="Century Gothic" panose="020B0502020202020204" pitchFamily="34" charset="0"/>
              </a:rPr>
              <a:t> και κείμενα. </a:t>
            </a:r>
            <a:endParaRPr lang="en-US" altLang="el-GR" sz="2400" b="1">
              <a:solidFill>
                <a:schemeClr val="bg1"/>
              </a:solidFill>
              <a:latin typeface="Century Gothic" panose="020B0502020202020204" pitchFamily="34" charset="0"/>
            </a:endParaRPr>
          </a:p>
          <a:p>
            <a:pPr algn="just" eaLnBrk="1" hangingPunct="1">
              <a:lnSpc>
                <a:spcPct val="150000"/>
              </a:lnSpc>
              <a:buFontTx/>
              <a:buBlip>
                <a:blip r:embed="rId2"/>
              </a:buBlip>
            </a:pPr>
            <a:r>
              <a:rPr lang="el-GR" altLang="el-GR" sz="2400" b="1">
                <a:solidFill>
                  <a:schemeClr val="bg1"/>
                </a:solidFill>
                <a:latin typeface="Century Gothic" panose="020B0502020202020204" pitchFamily="34" charset="0"/>
              </a:rPr>
              <a:t>Οι οικογένειες εγγράφονται αυτόματα για</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τη σχολική συζήτηση μέσω των εντύπων εγγραφής των πακέτων της πρώτης ημέρας. </a:t>
            </a:r>
          </a:p>
        </p:txBody>
      </p:sp>
      <p:sp>
        <p:nvSpPr>
          <p:cNvPr id="3" name="2 - Θέση ημερομηνίας">
            <a:extLst>
              <a:ext uri="{FF2B5EF4-FFF2-40B4-BE49-F238E27FC236}">
                <a16:creationId xmlns:a16="http://schemas.microsoft.com/office/drawing/2014/main" id="{9688591D-C4C2-4075-800F-E92DC5D5ED0F}"/>
              </a:ext>
            </a:extLst>
          </p:cNvPr>
          <p:cNvSpPr>
            <a:spLocks noGrp="1"/>
          </p:cNvSpPr>
          <p:nvPr>
            <p:ph type="dt" sz="quarter" idx="10"/>
          </p:nvPr>
        </p:nvSpPr>
        <p:spPr>
          <a:xfrm>
            <a:off x="9224963" y="6492875"/>
            <a:ext cx="1600200" cy="365125"/>
          </a:xfrm>
        </p:spPr>
        <p:txBody>
          <a:bodyPr/>
          <a:lstStyle/>
          <a:p>
            <a:pPr>
              <a:defRPr/>
            </a:pPr>
            <a:fld id="{97F7B8A2-14DB-4E84-B277-E2D7637D539C}" type="datetime1">
              <a:rPr lang="en-US"/>
              <a:pPr>
                <a:defRPr/>
              </a:pPr>
              <a:t>12/22/2019</a:t>
            </a:fld>
            <a:endParaRPr lang="en-US" dirty="0"/>
          </a:p>
        </p:txBody>
      </p:sp>
      <p:sp>
        <p:nvSpPr>
          <p:cNvPr id="4" name="3 - Θέση αριθμού διαφάνειας">
            <a:extLst>
              <a:ext uri="{FF2B5EF4-FFF2-40B4-BE49-F238E27FC236}">
                <a16:creationId xmlns:a16="http://schemas.microsoft.com/office/drawing/2014/main" id="{5C258454-0C3A-4834-A876-EEB0E9A32CD2}"/>
              </a:ext>
            </a:extLst>
          </p:cNvPr>
          <p:cNvSpPr>
            <a:spLocks noGrp="1"/>
          </p:cNvSpPr>
          <p:nvPr>
            <p:ph type="sldNum" sz="quarter" idx="12"/>
          </p:nvPr>
        </p:nvSpPr>
        <p:spPr>
          <a:xfrm>
            <a:off x="11442700" y="6229350"/>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DAE65F-105D-402F-B1BB-4CFE6B379E7A}" type="slidenum">
              <a:rPr lang="en-US" altLang="el-GR">
                <a:solidFill>
                  <a:srgbClr val="BFBFBF"/>
                </a:solidFill>
                <a:latin typeface="Century Gothic" panose="020B0502020202020204" pitchFamily="34" charset="0"/>
              </a:rPr>
              <a:pPr eaLnBrk="1" hangingPunct="1"/>
              <a:t>3</a:t>
            </a:fld>
            <a:endParaRPr lang="en-US" altLang="el-GR">
              <a:solidFill>
                <a:srgbClr val="BFBFBF"/>
              </a:solidFill>
              <a:latin typeface="Century Gothic" panose="020B0502020202020204" pitchFamily="34" charset="0"/>
            </a:endParaRPr>
          </a:p>
        </p:txBody>
      </p:sp>
      <p:sp>
        <p:nvSpPr>
          <p:cNvPr id="5" name="4 - Θέση υποσέλιδου">
            <a:extLst>
              <a:ext uri="{FF2B5EF4-FFF2-40B4-BE49-F238E27FC236}">
                <a16:creationId xmlns:a16="http://schemas.microsoft.com/office/drawing/2014/main" id="{8E5904B8-8EC5-4C83-A9DB-C847012C2F18}"/>
              </a:ext>
            </a:extLst>
          </p:cNvPr>
          <p:cNvSpPr>
            <a:spLocks noGrp="1"/>
          </p:cNvSpPr>
          <p:nvPr>
            <p:ph type="ftr" sz="quarter" idx="11"/>
          </p:nvPr>
        </p:nvSpPr>
        <p:spPr>
          <a:xfrm>
            <a:off x="739775" y="6492875"/>
            <a:ext cx="7543800" cy="365125"/>
          </a:xfrm>
        </p:spPr>
        <p:txBody>
          <a:bodyPr/>
          <a:lstStyle/>
          <a:p>
            <a:pPr>
              <a:defRPr/>
            </a:pPr>
            <a:r>
              <a:rPr lang="el-GR" dirty="0"/>
              <a:t>Παναγιώτα Στράτη</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62F1691-F646-4227-A93F-6B7717B2BD7B}"/>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C6F36514-52F6-47B9-BBE7-465A59F688D2}"/>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E3CDF401-4B2F-49CB-A3D3-F205163F0C2B}"/>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0CEF82-B7B0-4B73-A955-64283564ADAF}" type="slidenum">
              <a:rPr lang="en-US" altLang="el-GR">
                <a:solidFill>
                  <a:srgbClr val="BFBFBF"/>
                </a:solidFill>
                <a:latin typeface="Century Gothic" panose="020B0502020202020204" pitchFamily="34" charset="0"/>
              </a:rPr>
              <a:pPr eaLnBrk="1" hangingPunct="1"/>
              <a:t>30</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604A5EC0-3AF0-495E-977E-88BDE9B2812D}"/>
              </a:ext>
            </a:extLst>
          </p:cNvPr>
          <p:cNvSpPr/>
          <p:nvPr/>
        </p:nvSpPr>
        <p:spPr>
          <a:xfrm>
            <a:off x="957263" y="773113"/>
            <a:ext cx="10044112" cy="4600575"/>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l-GR" altLang="el-GR" sz="2400" b="1" i="1" u="sng" dirty="0">
                <a:solidFill>
                  <a:schemeClr val="tx1"/>
                </a:solidFill>
                <a:latin typeface="Calibri" pitchFamily="34" charset="0"/>
              </a:rPr>
              <a:t>Στάδιο προσαρμογής των γονέων</a:t>
            </a:r>
          </a:p>
          <a:p>
            <a:pPr algn="just">
              <a:lnSpc>
                <a:spcPct val="90000"/>
              </a:lnSpc>
              <a:defRPr/>
            </a:pPr>
            <a:endParaRPr lang="el-GR" altLang="el-GR" sz="2400" b="1" i="1" dirty="0">
              <a:solidFill>
                <a:schemeClr val="bg1"/>
              </a:solidFill>
              <a:latin typeface="Calibri" pitchFamily="34" charset="0"/>
            </a:endParaRPr>
          </a:p>
          <a:p>
            <a:pPr algn="just">
              <a:lnSpc>
                <a:spcPct val="150000"/>
              </a:lnSpc>
              <a:buFont typeface="Wingdings" pitchFamily="2" charset="2"/>
              <a:buChar char="ü"/>
              <a:defRPr/>
            </a:pPr>
            <a:r>
              <a:rPr lang="el-GR" altLang="el-GR" sz="2400" b="1" dirty="0">
                <a:solidFill>
                  <a:schemeClr val="bg1"/>
                </a:solidFill>
                <a:latin typeface="Calibri" pitchFamily="34" charset="0"/>
              </a:rPr>
              <a:t>Οι γονείς χρειάζονται προσανατολισμό και πληροφορίες για τη σχολική κοινότητα.</a:t>
            </a:r>
          </a:p>
          <a:p>
            <a:pPr algn="just">
              <a:lnSpc>
                <a:spcPct val="150000"/>
              </a:lnSpc>
              <a:buFont typeface="Wingdings" pitchFamily="2" charset="2"/>
              <a:buChar char="ü"/>
              <a:defRPr/>
            </a:pPr>
            <a:r>
              <a:rPr lang="el-GR" altLang="el-GR" sz="2400" b="1" dirty="0">
                <a:solidFill>
                  <a:schemeClr val="bg1"/>
                </a:solidFill>
                <a:latin typeface="Calibri" pitchFamily="34" charset="0"/>
              </a:rPr>
              <a:t> Οι πληροφορίες όταν δίνονται στη μητρική τους γλώσσα, τους υποστηρίζουν καλύτερα. </a:t>
            </a:r>
          </a:p>
          <a:p>
            <a:pPr algn="just">
              <a:lnSpc>
                <a:spcPct val="150000"/>
              </a:lnSpc>
              <a:defRPr/>
            </a:pPr>
            <a:r>
              <a:rPr lang="el-GR" altLang="el-GR" sz="2400" b="1" i="1" dirty="0">
                <a:solidFill>
                  <a:schemeClr val="bg1"/>
                </a:solidFill>
                <a:latin typeface="Calibri" pitchFamily="34" charset="0"/>
              </a:rPr>
              <a:t>Ομάδες υποστήριξης γονέων, προσωπικές επαφές με το προσωπικό του σχολείου, μείωση των απαιτήσεων του σχολείου, αλλά διατήρηση της επικοινωνίας, είναι πρακτικές που μπορεί να έχουν καλά αποτελέσματα (Σακελλαρίου, 2008)</a:t>
            </a:r>
            <a:r>
              <a:rPr lang="en-GB" altLang="el-GR" sz="2400" b="1" i="1" dirty="0">
                <a:solidFill>
                  <a:schemeClr val="bg1"/>
                </a:solidFill>
                <a:latin typeface="Calibri" pitchFamily="34" charset="0"/>
              </a:rPr>
              <a:t>.</a:t>
            </a:r>
            <a:r>
              <a:rPr lang="el-GR" altLang="el-GR" sz="2400" i="1" dirty="0">
                <a:solidFill>
                  <a:schemeClr val="bg1"/>
                </a:solidFill>
                <a:latin typeface="Calibri" pitchFamily="34" charset="0"/>
              </a:rPr>
              <a:t> </a:t>
            </a:r>
          </a:p>
          <a:p>
            <a:pPr algn="ctr">
              <a:defRPr/>
            </a:pPr>
            <a:endParaRPr lang="el-GR" sz="24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C6F3ABFE-E7A9-4A8A-9AFC-13F849A9B0AD}"/>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2D6596DF-F416-49DB-90CD-8271ED703690}"/>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850512CE-ED44-4CEA-B1EF-BD03BAF1689D}"/>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06908A-9FC8-462A-AA44-F6380A0539CD}" type="slidenum">
              <a:rPr lang="en-US" altLang="el-GR">
                <a:solidFill>
                  <a:srgbClr val="BFBFBF"/>
                </a:solidFill>
                <a:latin typeface="Century Gothic" panose="020B0502020202020204" pitchFamily="34" charset="0"/>
              </a:rPr>
              <a:pPr eaLnBrk="1" hangingPunct="1"/>
              <a:t>31</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19B425AE-739D-4EA9-9033-F1CBF7C4FDBA}"/>
              </a:ext>
            </a:extLst>
          </p:cNvPr>
          <p:cNvSpPr/>
          <p:nvPr/>
        </p:nvSpPr>
        <p:spPr>
          <a:xfrm>
            <a:off x="703263" y="534988"/>
            <a:ext cx="10663237" cy="5599112"/>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09600" indent="-609600">
              <a:lnSpc>
                <a:spcPct val="150000"/>
              </a:lnSpc>
              <a:defRPr/>
            </a:pPr>
            <a:r>
              <a:rPr lang="el-GR" altLang="el-GR" sz="2400" b="1" dirty="0">
                <a:solidFill>
                  <a:schemeClr val="bg1"/>
                </a:solidFill>
                <a:latin typeface="Calibri" pitchFamily="34" charset="0"/>
              </a:rPr>
              <a:t>Καθώς οι γονείς σταδιακά </a:t>
            </a:r>
            <a:r>
              <a:rPr lang="el-GR" altLang="el-GR" sz="2400" b="1" u="sng" dirty="0">
                <a:solidFill>
                  <a:schemeClr val="bg1"/>
                </a:solidFill>
                <a:latin typeface="Calibri" pitchFamily="34" charset="0"/>
              </a:rPr>
              <a:t>γνωρίζουν το νέο πολιτισμικό περιβάλλον </a:t>
            </a:r>
            <a:r>
              <a:rPr lang="el-GR" altLang="el-GR" sz="2400" b="1" dirty="0">
                <a:solidFill>
                  <a:schemeClr val="bg1"/>
                </a:solidFill>
                <a:latin typeface="Calibri" pitchFamily="34" charset="0"/>
              </a:rPr>
              <a:t>και το ρόλο τους μέσα σε αυτό, ενθαρρύνεται η συμμετοχή τους σε δραστηριότητες του σχολείου και σε ευθύνες, ενώ ενθαρρύνονται να προσφέρουν τη βοήθειά τους σε όσους χρειάζονται υποστήριξη. </a:t>
            </a:r>
          </a:p>
          <a:p>
            <a:pPr marL="609600" indent="-609600">
              <a:lnSpc>
                <a:spcPct val="150000"/>
              </a:lnSpc>
              <a:buFont typeface="Wingdings" pitchFamily="2" charset="2"/>
              <a:buNone/>
              <a:defRPr/>
            </a:pPr>
            <a:endParaRPr lang="el-GR" altLang="el-GR" sz="2400" b="1" dirty="0">
              <a:solidFill>
                <a:schemeClr val="bg1"/>
              </a:solidFill>
              <a:latin typeface="Calibri" pitchFamily="34" charset="0"/>
            </a:endParaRPr>
          </a:p>
          <a:p>
            <a:pPr marL="609600" indent="-609600">
              <a:lnSpc>
                <a:spcPct val="150000"/>
              </a:lnSpc>
              <a:defRPr/>
            </a:pPr>
            <a:r>
              <a:rPr lang="el-GR" altLang="el-GR" sz="2400" b="1" dirty="0">
                <a:solidFill>
                  <a:schemeClr val="bg1"/>
                </a:solidFill>
                <a:latin typeface="Calibri" pitchFamily="34" charset="0"/>
              </a:rPr>
              <a:t>Οι γονείς αισθάνονται άνετα </a:t>
            </a:r>
            <a:r>
              <a:rPr lang="el-GR" altLang="el-GR" sz="2400" b="1" u="sng" dirty="0">
                <a:solidFill>
                  <a:schemeClr val="bg1"/>
                </a:solidFill>
                <a:latin typeface="Calibri" pitchFamily="34" charset="0"/>
              </a:rPr>
              <a:t>στο «καινούριο» πολιτισμικό περιβάλλον.</a:t>
            </a:r>
            <a:r>
              <a:rPr lang="el-GR" altLang="el-GR" sz="2400" b="1" dirty="0">
                <a:solidFill>
                  <a:schemeClr val="bg1"/>
                </a:solidFill>
                <a:latin typeface="Calibri" pitchFamily="34" charset="0"/>
              </a:rPr>
              <a:t> Ενθαρρύνονται να συμμετέχουν σε όλες τις δραστηριότητες του προγράμματος, να παρέχουν συμβουλές σε άλλους γονείς, ενώ συμμετέχουν και σε δραστηριότητες της ευρύτερης σχολικής κοινότητας</a:t>
            </a:r>
            <a:r>
              <a:rPr lang="el-GR" altLang="el-GR" sz="2400" b="1" i="1" dirty="0">
                <a:solidFill>
                  <a:schemeClr val="bg1"/>
                </a:solidFill>
                <a:latin typeface="Calibri" pitchFamily="34" charset="0"/>
              </a:rPr>
              <a:t> (Σακελλαρίου, 2008)</a:t>
            </a:r>
            <a:r>
              <a:rPr lang="el-GR" altLang="el-GR" sz="2400" b="1" dirty="0">
                <a:solidFill>
                  <a:schemeClr val="bg1"/>
                </a:solidFill>
                <a:latin typeface="Calibri" pitchFamily="34" charset="0"/>
              </a:rPr>
              <a:t> .</a:t>
            </a:r>
          </a:p>
        </p:txBody>
      </p:sp>
      <p:sp>
        <p:nvSpPr>
          <p:cNvPr id="6" name="5 - Ραβδωτό δεξιό βέλος">
            <a:extLst>
              <a:ext uri="{FF2B5EF4-FFF2-40B4-BE49-F238E27FC236}">
                <a16:creationId xmlns:a16="http://schemas.microsoft.com/office/drawing/2014/main" id="{B444E3ED-EB51-46A2-9D15-2F39A80F5A99}"/>
              </a:ext>
            </a:extLst>
          </p:cNvPr>
          <p:cNvSpPr/>
          <p:nvPr/>
        </p:nvSpPr>
        <p:spPr>
          <a:xfrm>
            <a:off x="422275" y="728663"/>
            <a:ext cx="512763" cy="401637"/>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A2AD75A3-B7E0-43D9-A13A-43508DADE09B}"/>
              </a:ext>
            </a:extLst>
          </p:cNvPr>
          <p:cNvSpPr/>
          <p:nvPr/>
        </p:nvSpPr>
        <p:spPr>
          <a:xfrm>
            <a:off x="490538" y="3482975"/>
            <a:ext cx="512762" cy="401638"/>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FB2A4085-80C3-4F79-A1F7-CCD6F25FC179}"/>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955AB839-05FF-4483-8BF6-8DE37EB0BAF8}"/>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4C68FA98-20F9-41F5-B740-5CE815A1E8C5}"/>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D48F45-0261-4A07-84E3-B7437C5EAFC4}" type="slidenum">
              <a:rPr lang="en-US" altLang="el-GR">
                <a:solidFill>
                  <a:srgbClr val="BFBFBF"/>
                </a:solidFill>
                <a:latin typeface="Century Gothic" panose="020B0502020202020204" pitchFamily="34" charset="0"/>
              </a:rPr>
              <a:pPr eaLnBrk="1" hangingPunct="1"/>
              <a:t>32</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DE6014FD-354B-42AF-BC28-C25C4FDE2641}"/>
              </a:ext>
            </a:extLst>
          </p:cNvPr>
          <p:cNvSpPr/>
          <p:nvPr/>
        </p:nvSpPr>
        <p:spPr>
          <a:xfrm>
            <a:off x="633413" y="576263"/>
            <a:ext cx="10915650" cy="5584825"/>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just">
              <a:lnSpc>
                <a:spcPct val="80000"/>
              </a:lnSpc>
              <a:buFont typeface="Wingdings" pitchFamily="2" charset="2"/>
              <a:buChar char="q"/>
              <a:defRPr/>
            </a:pPr>
            <a:r>
              <a:rPr lang="el-GR" altLang="el-GR" sz="2400" b="1" u="sng" dirty="0">
                <a:solidFill>
                  <a:schemeClr val="bg1"/>
                </a:solidFill>
                <a:latin typeface="Calibri" pitchFamily="34" charset="0"/>
              </a:rPr>
              <a:t>Οι ομάδες γονέων και το δίγλωσσο προσωπικό του σχολείου</a:t>
            </a:r>
            <a:r>
              <a:rPr lang="el-GR" altLang="el-GR" sz="2400" b="1" dirty="0">
                <a:solidFill>
                  <a:schemeClr val="bg1"/>
                </a:solidFill>
                <a:latin typeface="Calibri" pitchFamily="34" charset="0"/>
              </a:rPr>
              <a:t>, μπορούν να κάνουν τη διαφορά στη συμμετοχή των γονέων.</a:t>
            </a:r>
          </a:p>
          <a:p>
            <a:pPr lvl="1" algn="just">
              <a:lnSpc>
                <a:spcPct val="80000"/>
              </a:lnSpc>
              <a:buFont typeface="Wingdings" pitchFamily="2" charset="2"/>
              <a:buChar char="q"/>
              <a:defRPr/>
            </a:pPr>
            <a:endParaRPr lang="el-GR" altLang="el-GR" sz="2400" b="1" dirty="0">
              <a:solidFill>
                <a:schemeClr val="bg1"/>
              </a:solidFill>
              <a:latin typeface="Calibri" pitchFamily="34" charset="0"/>
            </a:endParaRPr>
          </a:p>
          <a:p>
            <a:pPr lvl="1" algn="just">
              <a:lnSpc>
                <a:spcPct val="80000"/>
              </a:lnSpc>
              <a:buFont typeface="Wingdings" pitchFamily="2" charset="2"/>
              <a:buChar char="q"/>
              <a:defRPr/>
            </a:pPr>
            <a:r>
              <a:rPr lang="el-GR" altLang="el-GR" sz="2400" b="1" dirty="0">
                <a:solidFill>
                  <a:schemeClr val="bg1"/>
                </a:solidFill>
                <a:latin typeface="Calibri" pitchFamily="34" charset="0"/>
              </a:rPr>
              <a:t> Αυτή η υποστήριξη, δεν εξασφαλίζει μόνο την κατανόηση των πληροφοριών, αλλά δείχνει και στους γονείς, ότι το σχολείο θέλει να συμμετέχουν ενεργά στη ζωή του και στην ακαδημαϊκή ανάπτυξη των παιδιών τους. </a:t>
            </a:r>
          </a:p>
          <a:p>
            <a:pPr lvl="1" algn="just">
              <a:lnSpc>
                <a:spcPct val="80000"/>
              </a:lnSpc>
              <a:buFont typeface="Wingdings" pitchFamily="2" charset="2"/>
              <a:buChar char="q"/>
              <a:defRPr/>
            </a:pPr>
            <a:endParaRPr lang="el-GR" altLang="el-GR" sz="2400" b="1" dirty="0">
              <a:solidFill>
                <a:schemeClr val="bg1"/>
              </a:solidFill>
              <a:latin typeface="Calibri" pitchFamily="34" charset="0"/>
            </a:endParaRPr>
          </a:p>
          <a:p>
            <a:pPr lvl="1" algn="just">
              <a:lnSpc>
                <a:spcPct val="80000"/>
              </a:lnSpc>
              <a:buFont typeface="Wingdings" pitchFamily="2" charset="2"/>
              <a:buChar char="q"/>
              <a:defRPr/>
            </a:pPr>
            <a:r>
              <a:rPr lang="el-GR" altLang="el-GR" sz="2400" b="1" dirty="0">
                <a:solidFill>
                  <a:schemeClr val="bg1"/>
                </a:solidFill>
                <a:latin typeface="Calibri" pitchFamily="34" charset="0"/>
              </a:rPr>
              <a:t>Οι οικογένειες και κυρίως </a:t>
            </a:r>
            <a:r>
              <a:rPr lang="el-GR" altLang="el-GR" sz="2400" b="1" u="sng" dirty="0">
                <a:solidFill>
                  <a:schemeClr val="bg1"/>
                </a:solidFill>
                <a:latin typeface="Calibri" pitchFamily="34" charset="0"/>
              </a:rPr>
              <a:t>οι γλωσσικά μειονοτικές οικογένειες</a:t>
            </a:r>
            <a:r>
              <a:rPr lang="el-GR" altLang="el-GR" sz="2400" b="1" dirty="0">
                <a:solidFill>
                  <a:schemeClr val="bg1"/>
                </a:solidFill>
                <a:latin typeface="Calibri" pitchFamily="34" charset="0"/>
              </a:rPr>
              <a:t>, διαφέρουν στο βαθμό που είναι εξοικειωμένοι με την ιδέα της </a:t>
            </a:r>
            <a:r>
              <a:rPr lang="el-GR" altLang="el-GR" sz="2400" b="1" dirty="0" err="1">
                <a:solidFill>
                  <a:schemeClr val="bg1"/>
                </a:solidFill>
                <a:latin typeface="Calibri" pitchFamily="34" charset="0"/>
              </a:rPr>
              <a:t>γονεϊκής</a:t>
            </a:r>
            <a:r>
              <a:rPr lang="el-GR" altLang="el-GR" sz="2400" b="1" dirty="0">
                <a:solidFill>
                  <a:schemeClr val="bg1"/>
                </a:solidFill>
                <a:latin typeface="Calibri" pitchFamily="34" charset="0"/>
              </a:rPr>
              <a:t> συμμετοχής στο σχολείο. </a:t>
            </a:r>
          </a:p>
          <a:p>
            <a:pPr lvl="1" algn="just">
              <a:lnSpc>
                <a:spcPct val="80000"/>
              </a:lnSpc>
              <a:buFont typeface="Wingdings" pitchFamily="2" charset="2"/>
              <a:buChar char="q"/>
              <a:defRPr/>
            </a:pPr>
            <a:endParaRPr lang="el-GR" altLang="el-GR" sz="2400" b="1" dirty="0">
              <a:solidFill>
                <a:schemeClr val="bg1"/>
              </a:solidFill>
              <a:latin typeface="Calibri" pitchFamily="34" charset="0"/>
            </a:endParaRPr>
          </a:p>
          <a:p>
            <a:pPr lvl="1" algn="just">
              <a:lnSpc>
                <a:spcPct val="80000"/>
              </a:lnSpc>
              <a:buFont typeface="Wingdings" pitchFamily="2" charset="2"/>
              <a:buChar char="q"/>
              <a:defRPr/>
            </a:pPr>
            <a:r>
              <a:rPr lang="el-GR" altLang="el-GR" sz="2400" b="1" dirty="0">
                <a:solidFill>
                  <a:schemeClr val="bg1"/>
                </a:solidFill>
                <a:latin typeface="Calibri" pitchFamily="34" charset="0"/>
              </a:rPr>
              <a:t>Ορισμένοι γονείς, ίσως να προέρχονται από πολιτισμούς, όπου ο ρόλος του γονέα στην εκπαίδευση να γίνεται κατανοητός με διαφορετικούς όρους και να χρειάζονται ενθάρρυνση και ιδιαίτερη προσπάθεια για να συμμετάσχουν, </a:t>
            </a:r>
            <a:r>
              <a:rPr lang="el-GR" altLang="el-GR" sz="2400" b="1" u="sng" dirty="0">
                <a:solidFill>
                  <a:schemeClr val="bg1"/>
                </a:solidFill>
                <a:latin typeface="Calibri" pitchFamily="34" charset="0"/>
              </a:rPr>
              <a:t>ενώ άλλοι, ίσως να χρειάζονται μόνο κάποιες προτάσεις </a:t>
            </a:r>
            <a:r>
              <a:rPr lang="el-GR" altLang="el-GR" sz="2400" b="1" dirty="0">
                <a:solidFill>
                  <a:schemeClr val="bg1"/>
                </a:solidFill>
                <a:latin typeface="Calibri" pitchFamily="34" charset="0"/>
              </a:rPr>
              <a:t>στο πως να «βοηθήσουν», ώστε να συμμετέχουν δραστικά στην εκπαίδευση των παιδιών τους, στο σπίτι και στο σχολείο.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5C96CD34-2C42-44D0-84F0-4634924D010D}"/>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B890F68C-4CAF-4E5D-B1FD-5E5FA3F820E0}"/>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15DA4FE8-8878-480F-829C-D51E5C9116A3}"/>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109C9F-1C0A-4532-8395-BB386BC4FA23}" type="slidenum">
              <a:rPr lang="en-US" altLang="el-GR">
                <a:solidFill>
                  <a:srgbClr val="BFBFBF"/>
                </a:solidFill>
                <a:latin typeface="Century Gothic" panose="020B0502020202020204" pitchFamily="34" charset="0"/>
              </a:rPr>
              <a:pPr eaLnBrk="1" hangingPunct="1"/>
              <a:t>33</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07E98787-0E83-4770-9749-CF23BD01E095}"/>
              </a:ext>
            </a:extLst>
          </p:cNvPr>
          <p:cNvSpPr/>
          <p:nvPr/>
        </p:nvSpPr>
        <p:spPr>
          <a:xfrm>
            <a:off x="182563" y="338138"/>
            <a:ext cx="11704637" cy="6007100"/>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l-GR" altLang="el-GR" sz="2800" b="1" i="1" dirty="0">
                <a:solidFill>
                  <a:schemeClr val="bg1"/>
                </a:solidFill>
                <a:latin typeface="Calibri" pitchFamily="34" charset="0"/>
              </a:rPr>
              <a:t>Πρωτοβουλίες σε επίπεδο περιφέρειας</a:t>
            </a:r>
          </a:p>
          <a:p>
            <a:pPr algn="ctr">
              <a:lnSpc>
                <a:spcPct val="80000"/>
              </a:lnSpc>
              <a:defRPr/>
            </a:pPr>
            <a:endParaRPr lang="el-GR" altLang="el-GR" sz="2800" b="1" i="1" dirty="0">
              <a:solidFill>
                <a:schemeClr val="bg1"/>
              </a:solidFill>
              <a:latin typeface="Calibri" pitchFamily="34" charset="0"/>
            </a:endParaRPr>
          </a:p>
          <a:p>
            <a:pPr>
              <a:lnSpc>
                <a:spcPct val="80000"/>
              </a:lnSpc>
              <a:buFontTx/>
              <a:buBlip>
                <a:blip r:embed="rId2"/>
              </a:buBlip>
              <a:defRPr/>
            </a:pPr>
            <a:r>
              <a:rPr lang="el-GR" altLang="el-GR" sz="2400" b="1" dirty="0">
                <a:solidFill>
                  <a:schemeClr val="bg1"/>
                </a:solidFill>
                <a:latin typeface="Calibri" pitchFamily="34" charset="0"/>
              </a:rPr>
              <a:t>Τα ζητήματα που σχετίζονται με τη συνεργασία της οικογένειας και του σχολείου και οι στρατηγικές που τα υποστηρίζουν για να έχουν επιτυχία, απαιτούν και ανταπόκριση από τη </a:t>
            </a:r>
            <a:r>
              <a:rPr lang="el-GR" altLang="el-GR" sz="2400" b="1" u="sng" dirty="0">
                <a:solidFill>
                  <a:schemeClr val="bg1"/>
                </a:solidFill>
                <a:latin typeface="Calibri" pitchFamily="34" charset="0"/>
              </a:rPr>
              <a:t>Διεύθυνση Εκπαίδευσης της Περιφέρειας</a:t>
            </a:r>
            <a:r>
              <a:rPr lang="el-GR" altLang="el-GR" sz="2400" b="1" dirty="0">
                <a:solidFill>
                  <a:schemeClr val="bg1"/>
                </a:solidFill>
                <a:latin typeface="Calibri" pitchFamily="34" charset="0"/>
              </a:rPr>
              <a:t>. </a:t>
            </a:r>
          </a:p>
          <a:p>
            <a:pPr>
              <a:lnSpc>
                <a:spcPct val="80000"/>
              </a:lnSpc>
              <a:buFontTx/>
              <a:buBlip>
                <a:blip r:embed="rId2"/>
              </a:buBlip>
              <a:defRPr/>
            </a:pPr>
            <a:r>
              <a:rPr lang="el-GR" altLang="el-GR" sz="2400" b="1" dirty="0">
                <a:solidFill>
                  <a:schemeClr val="bg1"/>
                </a:solidFill>
                <a:latin typeface="Calibri" pitchFamily="34" charset="0"/>
              </a:rPr>
              <a:t>Το Κέντρο Εισερχομένων της Περιφέρειας, έχει άμεση επικοινωνία με το σχολικό σύστημα. </a:t>
            </a:r>
          </a:p>
          <a:p>
            <a:pPr>
              <a:lnSpc>
                <a:spcPct val="80000"/>
              </a:lnSpc>
              <a:buFontTx/>
              <a:buBlip>
                <a:blip r:embed="rId2"/>
              </a:buBlip>
              <a:defRPr/>
            </a:pPr>
            <a:r>
              <a:rPr lang="el-GR" altLang="el-GR" sz="2400" b="1" u="sng" dirty="0">
                <a:solidFill>
                  <a:schemeClr val="bg1"/>
                </a:solidFill>
                <a:latin typeface="Calibri" pitchFamily="34" charset="0"/>
              </a:rPr>
              <a:t>Παρέχει μεταφραστικές και ερμηνευτικές υπηρεσίες στις συναντήσεις γονέων και δασκάλων</a:t>
            </a:r>
            <a:r>
              <a:rPr lang="el-GR" altLang="el-GR" sz="2400" b="1" dirty="0">
                <a:solidFill>
                  <a:schemeClr val="bg1"/>
                </a:solidFill>
                <a:latin typeface="Calibri" pitchFamily="34" charset="0"/>
              </a:rPr>
              <a:t>, αλλά και σε άλλες σχολικές δραστηριότητες. </a:t>
            </a:r>
          </a:p>
          <a:p>
            <a:pPr>
              <a:lnSpc>
                <a:spcPct val="80000"/>
              </a:lnSpc>
              <a:buFontTx/>
              <a:buBlip>
                <a:blip r:embed="rId2"/>
              </a:buBlip>
              <a:defRPr/>
            </a:pPr>
            <a:r>
              <a:rPr lang="el-GR" altLang="el-GR" sz="2400" b="1" dirty="0">
                <a:solidFill>
                  <a:schemeClr val="bg1"/>
                </a:solidFill>
                <a:latin typeface="Calibri" pitchFamily="34" charset="0"/>
              </a:rPr>
              <a:t>Επίσης, το προσωπικό του Κέντρου, έχει τη δυνατότητα να συμμετέχει και σε ατομικές σχολικές συναντήσεις. </a:t>
            </a:r>
          </a:p>
          <a:p>
            <a:pPr>
              <a:lnSpc>
                <a:spcPct val="80000"/>
              </a:lnSpc>
              <a:buFontTx/>
              <a:buBlip>
                <a:blip r:embed="rId2"/>
              </a:buBlip>
              <a:defRPr/>
            </a:pPr>
            <a:r>
              <a:rPr lang="el-GR" altLang="el-GR" sz="2400" b="1" dirty="0">
                <a:solidFill>
                  <a:schemeClr val="bg1"/>
                </a:solidFill>
                <a:latin typeface="Calibri" pitchFamily="34" charset="0"/>
              </a:rPr>
              <a:t>Στην αρχή και το τέλος της σχολικής χρονιάς πραγματοποιείται μια συνάντηση με όλους τους νέους γονείς της Περιφέρειας. </a:t>
            </a:r>
          </a:p>
          <a:p>
            <a:pPr>
              <a:lnSpc>
                <a:spcPct val="80000"/>
              </a:lnSpc>
              <a:buFontTx/>
              <a:buBlip>
                <a:blip r:embed="rId2"/>
              </a:buBlip>
              <a:defRPr/>
            </a:pPr>
            <a:r>
              <a:rPr lang="el-GR" altLang="el-GR" sz="2400" b="1" dirty="0">
                <a:solidFill>
                  <a:schemeClr val="bg1"/>
                </a:solidFill>
                <a:latin typeface="Calibri" pitchFamily="34" charset="0"/>
              </a:rPr>
              <a:t>Επίσης, οργανώνονται από το προσωπικό του Κέντρου </a:t>
            </a:r>
            <a:r>
              <a:rPr lang="el-GR" altLang="el-GR" sz="2400" b="1" u="sng" dirty="0">
                <a:solidFill>
                  <a:schemeClr val="bg1"/>
                </a:solidFill>
                <a:latin typeface="Calibri" pitchFamily="34" charset="0"/>
              </a:rPr>
              <a:t>ειδικά εργαστήρια για γονείς,</a:t>
            </a:r>
            <a:r>
              <a:rPr lang="el-GR" altLang="el-GR" sz="2400" b="1" dirty="0">
                <a:solidFill>
                  <a:schemeClr val="bg1"/>
                </a:solidFill>
                <a:latin typeface="Calibri" pitchFamily="34" charset="0"/>
              </a:rPr>
              <a:t> όπου πληροφορούνται για τις ειδικές καλοκαιρινές σχολικές προσφορές και για τις καλοκαιρινές δημιουργικές επιλογές του Κέντρου. </a:t>
            </a:r>
          </a:p>
          <a:p>
            <a:pPr>
              <a:lnSpc>
                <a:spcPct val="80000"/>
              </a:lnSpc>
              <a:defRPr/>
            </a:pPr>
            <a:endParaRPr lang="el-GR" altLang="el-GR" sz="2400" b="1" dirty="0">
              <a:solidFill>
                <a:schemeClr val="bg1"/>
              </a:solidFill>
              <a:latin typeface="Calibri" pitchFamily="34" charset="0"/>
            </a:endParaRPr>
          </a:p>
          <a:p>
            <a:pPr>
              <a:lnSpc>
                <a:spcPct val="80000"/>
              </a:lnSpc>
              <a:defRPr/>
            </a:pPr>
            <a:r>
              <a:rPr lang="el-GR" altLang="el-GR" sz="2400" b="1" i="1" dirty="0">
                <a:solidFill>
                  <a:schemeClr val="bg1"/>
                </a:solidFill>
                <a:latin typeface="Calibri" pitchFamily="34" charset="0"/>
              </a:rPr>
              <a:t>Το Κέντρο, έχει ως βασικό σκοπό να προσφέρει γέφυρα επικοινωνίας μεταξύ του προσωπικού των σχολείων και των γονέων, που ενδεχομένως να μην γνωρίζουν πολύ καλά τη γλώσσα.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9FE165A-E6C8-44F0-A14F-6B23F60C9B06}"/>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29B1225F-C440-41D4-B2DF-804BB8186CBF}"/>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B5FB3F86-B3B2-40C2-8097-447BE3F65513}"/>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D72E7F-640B-4F12-A444-B943DABB19D2}" type="slidenum">
              <a:rPr lang="en-US" altLang="el-GR">
                <a:solidFill>
                  <a:srgbClr val="BFBFBF"/>
                </a:solidFill>
                <a:latin typeface="Century Gothic" panose="020B0502020202020204" pitchFamily="34" charset="0"/>
              </a:rPr>
              <a:pPr eaLnBrk="1" hangingPunct="1"/>
              <a:t>34</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20F6E124-2E82-4285-B156-D23062664806}"/>
              </a:ext>
            </a:extLst>
          </p:cNvPr>
          <p:cNvSpPr/>
          <p:nvPr/>
        </p:nvSpPr>
        <p:spPr>
          <a:xfrm>
            <a:off x="928688" y="463550"/>
            <a:ext cx="10044112" cy="5584825"/>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l-GR" altLang="el-GR" sz="2400" b="1" dirty="0">
                <a:solidFill>
                  <a:schemeClr val="bg1"/>
                </a:solidFill>
                <a:latin typeface="Calibri" pitchFamily="34" charset="0"/>
              </a:rPr>
              <a:t>Πρωτοβουλίες της Περιφέρειας</a:t>
            </a:r>
            <a:r>
              <a:rPr lang="en-GB" altLang="el-GR" sz="2400" b="1" dirty="0">
                <a:solidFill>
                  <a:schemeClr val="bg1"/>
                </a:solidFill>
                <a:latin typeface="Calibri" pitchFamily="34" charset="0"/>
              </a:rPr>
              <a:t>:</a:t>
            </a:r>
            <a:endParaRPr lang="el-GR" altLang="el-GR" sz="2400" b="1" dirty="0">
              <a:solidFill>
                <a:schemeClr val="bg1"/>
              </a:solidFill>
              <a:latin typeface="Calibri" pitchFamily="34" charset="0"/>
            </a:endParaRPr>
          </a:p>
          <a:p>
            <a:pPr>
              <a:lnSpc>
                <a:spcPct val="150000"/>
              </a:lnSpc>
              <a:buFontTx/>
              <a:buBlip>
                <a:blip r:embed="rId2"/>
              </a:buBlip>
              <a:defRPr/>
            </a:pPr>
            <a:r>
              <a:rPr lang="el-GR" altLang="el-GR" sz="2400" b="1" dirty="0">
                <a:solidFill>
                  <a:schemeClr val="bg1"/>
                </a:solidFill>
                <a:latin typeface="Calibri" pitchFamily="34" charset="0"/>
              </a:rPr>
              <a:t>Συμβουλευτικές Επιτροπές για τους Γονείς. </a:t>
            </a:r>
          </a:p>
          <a:p>
            <a:pPr>
              <a:lnSpc>
                <a:spcPct val="150000"/>
              </a:lnSpc>
              <a:buFontTx/>
              <a:buBlip>
                <a:blip r:embed="rId2"/>
              </a:buBlip>
              <a:defRPr/>
            </a:pPr>
            <a:r>
              <a:rPr lang="el-GR" altLang="el-GR" sz="2400" b="1" dirty="0">
                <a:solidFill>
                  <a:schemeClr val="bg1"/>
                </a:solidFill>
                <a:latin typeface="Calibri" pitchFamily="34" charset="0"/>
              </a:rPr>
              <a:t>Εκπαίδευση για τους Γονείς. </a:t>
            </a:r>
          </a:p>
          <a:p>
            <a:pPr>
              <a:lnSpc>
                <a:spcPct val="150000"/>
              </a:lnSpc>
              <a:buFontTx/>
              <a:buBlip>
                <a:blip r:embed="rId2"/>
              </a:buBlip>
              <a:defRPr/>
            </a:pPr>
            <a:r>
              <a:rPr lang="el-GR" altLang="el-GR" sz="2400" b="1" dirty="0">
                <a:solidFill>
                  <a:schemeClr val="bg1"/>
                </a:solidFill>
                <a:latin typeface="Calibri" pitchFamily="34" charset="0"/>
              </a:rPr>
              <a:t>Μέσα για την Υποστήριξη των Γονέων στη μητρική τους γλώσσα. </a:t>
            </a:r>
          </a:p>
          <a:p>
            <a:pPr>
              <a:lnSpc>
                <a:spcPct val="150000"/>
              </a:lnSpc>
              <a:buFontTx/>
              <a:buBlip>
                <a:blip r:embed="rId2"/>
              </a:buBlip>
              <a:defRPr/>
            </a:pPr>
            <a:r>
              <a:rPr lang="el-GR" altLang="el-GR" sz="2400" b="1" dirty="0">
                <a:solidFill>
                  <a:schemeClr val="bg1"/>
                </a:solidFill>
                <a:latin typeface="Calibri" pitchFamily="34" charset="0"/>
              </a:rPr>
              <a:t>Εργασίες για την Εκπαίδευση των Γονέων. </a:t>
            </a:r>
          </a:p>
          <a:p>
            <a:pPr>
              <a:lnSpc>
                <a:spcPct val="150000"/>
              </a:lnSpc>
              <a:buFontTx/>
              <a:buBlip>
                <a:blip r:embed="rId2"/>
              </a:buBlip>
              <a:defRPr/>
            </a:pPr>
            <a:r>
              <a:rPr lang="el-GR" altLang="el-GR" sz="2400" b="1" dirty="0">
                <a:solidFill>
                  <a:schemeClr val="bg1"/>
                </a:solidFill>
                <a:latin typeface="Calibri" pitchFamily="34" charset="0"/>
              </a:rPr>
              <a:t>Δίγλωσσο Προσωπικό. </a:t>
            </a:r>
          </a:p>
          <a:p>
            <a:pPr>
              <a:lnSpc>
                <a:spcPct val="150000"/>
              </a:lnSpc>
              <a:buFontTx/>
              <a:buBlip>
                <a:blip r:embed="rId2"/>
              </a:buBlip>
              <a:defRPr/>
            </a:pPr>
            <a:r>
              <a:rPr lang="el-GR" altLang="el-GR" sz="2400" b="1" dirty="0">
                <a:solidFill>
                  <a:schemeClr val="bg1"/>
                </a:solidFill>
                <a:latin typeface="Calibri" pitchFamily="34" charset="0"/>
              </a:rPr>
              <a:t>Διαχειριστικό πλάνο δραστηριοτήτων εκπαίδευσης για μακροπρόθεσμες  επιτυχίες. </a:t>
            </a:r>
          </a:p>
          <a:p>
            <a:pPr>
              <a:lnSpc>
                <a:spcPct val="150000"/>
              </a:lnSpc>
              <a:buFontTx/>
              <a:buBlip>
                <a:blip r:embed="rId2"/>
              </a:buBlip>
              <a:defRPr/>
            </a:pPr>
            <a:r>
              <a:rPr lang="el-GR" altLang="el-GR" sz="2400" b="1" dirty="0" err="1">
                <a:solidFill>
                  <a:schemeClr val="bg1"/>
                </a:solidFill>
                <a:latin typeface="Calibri" pitchFamily="34" charset="0"/>
              </a:rPr>
              <a:t>Πολυγλωσσικές</a:t>
            </a:r>
            <a:r>
              <a:rPr lang="el-GR" altLang="el-GR" sz="2400" b="1" dirty="0">
                <a:solidFill>
                  <a:schemeClr val="bg1"/>
                </a:solidFill>
                <a:latin typeface="Calibri" pitchFamily="34" charset="0"/>
              </a:rPr>
              <a:t>  Συνεδριάσεις.</a:t>
            </a:r>
            <a:endParaRPr lang="el-GR" sz="24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C110AA6E-42CC-4C79-8D1A-CB47120F24D8}"/>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9B20C316-EFB7-4A7F-8F58-3FDE12AD3FD0}"/>
              </a:ext>
            </a:extLst>
          </p:cNvPr>
          <p:cNvSpPr>
            <a:spLocks noGrp="1"/>
          </p:cNvSpPr>
          <p:nvPr>
            <p:ph type="ftr" sz="quarter" idx="11"/>
          </p:nvPr>
        </p:nvSpPr>
        <p:spPr>
          <a:xfrm>
            <a:off x="212725"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3C35C8F3-9D63-4A3E-9E73-7CF4ED86FC76}"/>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64550B-591C-4158-9807-E916C676D13E}" type="slidenum">
              <a:rPr lang="en-US" altLang="el-GR">
                <a:solidFill>
                  <a:srgbClr val="BFBFBF"/>
                </a:solidFill>
                <a:latin typeface="Century Gothic" panose="020B0502020202020204" pitchFamily="34" charset="0"/>
              </a:rPr>
              <a:pPr eaLnBrk="1" hangingPunct="1"/>
              <a:t>35</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B3A310DD-1BF6-429E-887E-918CA9D874FC}"/>
              </a:ext>
            </a:extLst>
          </p:cNvPr>
          <p:cNvSpPr/>
          <p:nvPr/>
        </p:nvSpPr>
        <p:spPr>
          <a:xfrm>
            <a:off x="703263" y="379413"/>
            <a:ext cx="10494962" cy="6049962"/>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l-GR" altLang="el-GR" sz="2400" b="1" i="1" u="sng" dirty="0">
                <a:solidFill>
                  <a:schemeClr val="bg1"/>
                </a:solidFill>
                <a:latin typeface="Calibri" pitchFamily="34" charset="0"/>
              </a:rPr>
              <a:t>Πρωτοβουλίες σε επίπεδο σχολείου</a:t>
            </a:r>
          </a:p>
          <a:p>
            <a:pPr>
              <a:lnSpc>
                <a:spcPct val="150000"/>
              </a:lnSpc>
              <a:defRPr/>
            </a:pPr>
            <a:r>
              <a:rPr lang="el-GR" altLang="el-GR" sz="2400" b="1" i="1" dirty="0">
                <a:solidFill>
                  <a:schemeClr val="bg1"/>
                </a:solidFill>
                <a:latin typeface="Calibri" pitchFamily="34" charset="0"/>
              </a:rPr>
              <a:t>1. Πρωτοβουλίες του Σχολείου</a:t>
            </a:r>
            <a:endParaRPr lang="el-GR" altLang="el-GR" sz="2400" b="1" dirty="0">
              <a:solidFill>
                <a:schemeClr val="bg1"/>
              </a:solidFill>
              <a:latin typeface="Calibri" pitchFamily="34" charset="0"/>
            </a:endParaRPr>
          </a:p>
          <a:p>
            <a:pPr>
              <a:lnSpc>
                <a:spcPct val="150000"/>
              </a:lnSpc>
              <a:buFontTx/>
              <a:buBlip>
                <a:blip r:embed="rId2"/>
              </a:buBlip>
              <a:defRPr/>
            </a:pPr>
            <a:r>
              <a:rPr lang="el-GR" altLang="el-GR" sz="2400" b="1" dirty="0">
                <a:solidFill>
                  <a:schemeClr val="bg1"/>
                </a:solidFill>
                <a:latin typeface="Calibri" pitchFamily="34" charset="0"/>
              </a:rPr>
              <a:t>Συναντήσεις Γονέων και Δασκάλων με διερμηνείς.</a:t>
            </a:r>
          </a:p>
          <a:p>
            <a:pPr>
              <a:lnSpc>
                <a:spcPct val="150000"/>
              </a:lnSpc>
              <a:buFontTx/>
              <a:buBlip>
                <a:blip r:embed="rId2"/>
              </a:buBlip>
              <a:defRPr/>
            </a:pPr>
            <a:r>
              <a:rPr lang="el-GR" altLang="el-GR" sz="2400" b="1" dirty="0">
                <a:solidFill>
                  <a:schemeClr val="bg1"/>
                </a:solidFill>
                <a:latin typeface="Calibri" pitchFamily="34" charset="0"/>
              </a:rPr>
              <a:t>Συμβουλευτικές Επιτροπές</a:t>
            </a:r>
          </a:p>
          <a:p>
            <a:pPr>
              <a:lnSpc>
                <a:spcPct val="150000"/>
              </a:lnSpc>
              <a:buFontTx/>
              <a:buBlip>
                <a:blip r:embed="rId2"/>
              </a:buBlip>
              <a:defRPr/>
            </a:pPr>
            <a:r>
              <a:rPr lang="el-GR" altLang="el-GR" sz="2400" b="1" dirty="0">
                <a:solidFill>
                  <a:schemeClr val="bg1"/>
                </a:solidFill>
                <a:latin typeface="Calibri" pitchFamily="34" charset="0"/>
              </a:rPr>
              <a:t>Δίγλωσσα Μέσα για Γονείς</a:t>
            </a:r>
          </a:p>
          <a:p>
            <a:pPr>
              <a:lnSpc>
                <a:spcPct val="150000"/>
              </a:lnSpc>
              <a:buFontTx/>
              <a:buBlip>
                <a:blip r:embed="rId2"/>
              </a:buBlip>
              <a:defRPr/>
            </a:pPr>
            <a:r>
              <a:rPr lang="el-GR" altLang="el-GR" sz="2400" b="1" dirty="0">
                <a:solidFill>
                  <a:schemeClr val="bg1"/>
                </a:solidFill>
                <a:latin typeface="Calibri" pitchFamily="34" charset="0"/>
              </a:rPr>
              <a:t>Εργαστήρια για την Εκπαίδευση και τον Προσανατολισμό των Γονέων </a:t>
            </a:r>
          </a:p>
          <a:p>
            <a:pPr>
              <a:lnSpc>
                <a:spcPct val="150000"/>
              </a:lnSpc>
              <a:buFontTx/>
              <a:buBlip>
                <a:blip r:embed="rId2"/>
              </a:buBlip>
              <a:defRPr/>
            </a:pPr>
            <a:r>
              <a:rPr lang="el-GR" altLang="el-GR" sz="2400" b="1" dirty="0">
                <a:solidFill>
                  <a:schemeClr val="bg1"/>
                </a:solidFill>
                <a:latin typeface="Calibri" pitchFamily="34" charset="0"/>
              </a:rPr>
              <a:t>Οικογενειακές Μαθησιακές Δραστηριότητες</a:t>
            </a:r>
          </a:p>
          <a:p>
            <a:pPr>
              <a:lnSpc>
                <a:spcPct val="150000"/>
              </a:lnSpc>
              <a:buFontTx/>
              <a:buBlip>
                <a:blip r:embed="rId2"/>
              </a:buBlip>
              <a:defRPr/>
            </a:pPr>
            <a:r>
              <a:rPr lang="el-GR" altLang="el-GR" sz="2400" b="1" dirty="0">
                <a:solidFill>
                  <a:schemeClr val="bg1"/>
                </a:solidFill>
                <a:latin typeface="Calibri" pitchFamily="34" charset="0"/>
              </a:rPr>
              <a:t>Δίγλωσσο Προσωπικό</a:t>
            </a:r>
          </a:p>
          <a:p>
            <a:pPr>
              <a:lnSpc>
                <a:spcPct val="150000"/>
              </a:lnSpc>
              <a:buFontTx/>
              <a:buBlip>
                <a:blip r:embed="rId2"/>
              </a:buBlip>
              <a:defRPr/>
            </a:pPr>
            <a:r>
              <a:rPr lang="el-GR" altLang="el-GR" sz="2400" b="1" dirty="0">
                <a:solidFill>
                  <a:schemeClr val="bg1"/>
                </a:solidFill>
                <a:latin typeface="Calibri" pitchFamily="34" charset="0"/>
              </a:rPr>
              <a:t>Δραστηριότητες Σχολικές / Κοινωνικές</a:t>
            </a:r>
            <a:endParaRPr lang="el-GR" sz="2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3374DBCC-E75F-4982-8A68-C430E35EE647}"/>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E09ADF15-58E0-48B4-A5AA-249AEA281D72}"/>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00CF49DE-9B80-435C-A338-AADDCDEEE748}"/>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6FC686-CA8A-439F-9110-BA882BE72D36}" type="slidenum">
              <a:rPr lang="en-US" altLang="el-GR">
                <a:solidFill>
                  <a:srgbClr val="BFBFBF"/>
                </a:solidFill>
                <a:latin typeface="Century Gothic" panose="020B0502020202020204" pitchFamily="34" charset="0"/>
              </a:rPr>
              <a:pPr eaLnBrk="1" hangingPunct="1"/>
              <a:t>36</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E7C1ABDD-A00B-4E3E-9B48-43F935361932}"/>
              </a:ext>
            </a:extLst>
          </p:cNvPr>
          <p:cNvSpPr/>
          <p:nvPr/>
        </p:nvSpPr>
        <p:spPr>
          <a:xfrm>
            <a:off x="1154113" y="576263"/>
            <a:ext cx="10044112" cy="5543550"/>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el-GR" altLang="el-GR" sz="2400" b="1" i="1" dirty="0">
                <a:solidFill>
                  <a:schemeClr val="bg1"/>
                </a:solidFill>
                <a:latin typeface="Calibri" pitchFamily="34" charset="0"/>
              </a:rPr>
              <a:t>2. Δίγλωσσο Προσωπικό</a:t>
            </a:r>
          </a:p>
          <a:p>
            <a:pPr>
              <a:lnSpc>
                <a:spcPct val="80000"/>
              </a:lnSpc>
              <a:defRPr/>
            </a:pPr>
            <a:endParaRPr lang="el-GR" altLang="el-GR" sz="2400" b="1" dirty="0">
              <a:solidFill>
                <a:schemeClr val="bg1"/>
              </a:solidFill>
              <a:latin typeface="Calibri" pitchFamily="34" charset="0"/>
            </a:endParaRPr>
          </a:p>
          <a:p>
            <a:pPr algn="just">
              <a:lnSpc>
                <a:spcPct val="80000"/>
              </a:lnSpc>
              <a:defRPr/>
            </a:pPr>
            <a:r>
              <a:rPr lang="el-GR" altLang="el-GR" sz="2400" b="1" dirty="0">
                <a:solidFill>
                  <a:schemeClr val="bg1"/>
                </a:solidFill>
                <a:latin typeface="Calibri" pitchFamily="34" charset="0"/>
              </a:rPr>
              <a:t>	Το δίγλωσσο προσωπικό, υποστηρίζει τις οικογένειες να αισθανθούν ευπρόσδεκτες στο σχολείο από την αρχή και ενθαρρύνει τη συμμετοχή τους σε σχολικές δραστηριότητες. Στα σχολεία του </a:t>
            </a:r>
            <a:r>
              <a:rPr lang="en-US" altLang="el-GR" sz="2400" b="1" dirty="0">
                <a:solidFill>
                  <a:schemeClr val="bg1"/>
                </a:solidFill>
                <a:latin typeface="Calibri" pitchFamily="34" charset="0"/>
              </a:rPr>
              <a:t>Arlington</a:t>
            </a:r>
            <a:r>
              <a:rPr lang="el-GR" altLang="el-GR" sz="2400" b="1" dirty="0">
                <a:solidFill>
                  <a:schemeClr val="bg1"/>
                </a:solidFill>
                <a:latin typeface="Calibri" pitchFamily="34" charset="0"/>
              </a:rPr>
              <a:t>, οι δίγλωσσοι βοηθοί αναπτύσσουν και παρέχουν δραστηριότητες, ανάλογα με τις ανάγκες κάθε σχολείου, ενώ λειτουργούν και ως σύνδεσμοι για τα προγράμματα της Περιφέρειας. </a:t>
            </a:r>
          </a:p>
          <a:p>
            <a:pPr>
              <a:lnSpc>
                <a:spcPct val="80000"/>
              </a:lnSpc>
              <a:defRPr/>
            </a:pPr>
            <a:endParaRPr lang="el-GR" altLang="el-GR" sz="2400" b="1" i="1" dirty="0">
              <a:solidFill>
                <a:schemeClr val="bg1"/>
              </a:solidFill>
              <a:latin typeface="Calibri" pitchFamily="34" charset="0"/>
            </a:endParaRPr>
          </a:p>
          <a:p>
            <a:pPr>
              <a:lnSpc>
                <a:spcPct val="80000"/>
              </a:lnSpc>
              <a:defRPr/>
            </a:pPr>
            <a:r>
              <a:rPr lang="el-GR" altLang="el-GR" sz="2400" b="1" i="1" dirty="0">
                <a:solidFill>
                  <a:schemeClr val="bg1"/>
                </a:solidFill>
                <a:latin typeface="Calibri" pitchFamily="34" charset="0"/>
              </a:rPr>
              <a:t>3. Προσανατολισμός των Γονέων</a:t>
            </a:r>
          </a:p>
          <a:p>
            <a:pPr>
              <a:lnSpc>
                <a:spcPct val="80000"/>
              </a:lnSpc>
              <a:defRPr/>
            </a:pPr>
            <a:endParaRPr lang="el-GR" altLang="el-GR" sz="2400" b="1" dirty="0">
              <a:solidFill>
                <a:schemeClr val="bg1"/>
              </a:solidFill>
              <a:latin typeface="Calibri" pitchFamily="34" charset="0"/>
            </a:endParaRPr>
          </a:p>
          <a:p>
            <a:pPr algn="just">
              <a:lnSpc>
                <a:spcPct val="80000"/>
              </a:lnSpc>
              <a:defRPr/>
            </a:pPr>
            <a:r>
              <a:rPr lang="el-GR" altLang="el-GR" sz="2400" b="1" dirty="0">
                <a:solidFill>
                  <a:schemeClr val="bg1"/>
                </a:solidFill>
                <a:latin typeface="Calibri" pitchFamily="34" charset="0"/>
              </a:rPr>
              <a:t>	Εργαστήρια σχετικά με τον προσανατολισμό των γονέων, σε θέματα όπως ασκήσεις στο σπίτι και παρουσία των γονέων στο σχολείο. Εγχειρίδιο προσανατολισμού (μεταφρασμένο σε διάφορες γλώσσες), με πληροφορίες για το σχολείο και την κοινότητα.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CB8079B2-08E8-4D62-BEA5-779FF5373EC2}"/>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CEAB2702-FB71-4CA7-BCB6-4ADC85752724}"/>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D3105598-51EA-4587-87E6-323D73B829E9}"/>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EE308D-AE25-40B1-BF18-3E820E10C7B7}" type="slidenum">
              <a:rPr lang="en-US" altLang="el-GR">
                <a:solidFill>
                  <a:srgbClr val="BFBFBF"/>
                </a:solidFill>
                <a:latin typeface="Century Gothic" panose="020B0502020202020204" pitchFamily="34" charset="0"/>
              </a:rPr>
              <a:pPr eaLnBrk="1" hangingPunct="1"/>
              <a:t>37</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311866E8-E0FB-4630-9039-DE51DA55A311}"/>
              </a:ext>
            </a:extLst>
          </p:cNvPr>
          <p:cNvSpPr/>
          <p:nvPr/>
        </p:nvSpPr>
        <p:spPr>
          <a:xfrm>
            <a:off x="633413" y="309563"/>
            <a:ext cx="11085512" cy="5837237"/>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80000"/>
              </a:lnSpc>
              <a:defRPr/>
            </a:pPr>
            <a:r>
              <a:rPr lang="el-GR" altLang="el-GR" sz="2400" b="1" i="1" dirty="0">
                <a:solidFill>
                  <a:schemeClr val="bg1"/>
                </a:solidFill>
                <a:latin typeface="Calibri" pitchFamily="34" charset="0"/>
              </a:rPr>
              <a:t>4. Βραδιές «Πίσω στο Σχολείο» (</a:t>
            </a:r>
            <a:r>
              <a:rPr lang="en-US" altLang="el-GR" sz="2400" b="1" i="1" dirty="0">
                <a:solidFill>
                  <a:schemeClr val="bg1"/>
                </a:solidFill>
                <a:latin typeface="Calibri" pitchFamily="34" charset="0"/>
              </a:rPr>
              <a:t>Back</a:t>
            </a:r>
            <a:r>
              <a:rPr lang="el-GR" altLang="el-GR" sz="2400" b="1" i="1" dirty="0">
                <a:solidFill>
                  <a:schemeClr val="bg1"/>
                </a:solidFill>
                <a:latin typeface="Calibri" pitchFamily="34" charset="0"/>
              </a:rPr>
              <a:t> – </a:t>
            </a:r>
            <a:r>
              <a:rPr lang="en-US" altLang="el-GR" sz="2400" b="1" i="1" dirty="0">
                <a:solidFill>
                  <a:schemeClr val="bg1"/>
                </a:solidFill>
                <a:latin typeface="Calibri" pitchFamily="34" charset="0"/>
              </a:rPr>
              <a:t>to</a:t>
            </a:r>
            <a:r>
              <a:rPr lang="el-GR" altLang="el-GR" sz="2400" b="1" i="1" dirty="0">
                <a:solidFill>
                  <a:schemeClr val="bg1"/>
                </a:solidFill>
                <a:latin typeface="Calibri" pitchFamily="34" charset="0"/>
              </a:rPr>
              <a:t> – </a:t>
            </a:r>
            <a:r>
              <a:rPr lang="en-US" altLang="el-GR" sz="2400" b="1" i="1" dirty="0">
                <a:solidFill>
                  <a:schemeClr val="bg1"/>
                </a:solidFill>
                <a:latin typeface="Calibri" pitchFamily="34" charset="0"/>
              </a:rPr>
              <a:t>School Night</a:t>
            </a:r>
            <a:r>
              <a:rPr lang="el-GR" altLang="el-GR" sz="2400" b="1" i="1" dirty="0">
                <a:solidFill>
                  <a:schemeClr val="bg1"/>
                </a:solidFill>
                <a:latin typeface="Calibri" pitchFamily="34" charset="0"/>
              </a:rPr>
              <a:t>) και Συνεδριάσεις με τους Γονείς</a:t>
            </a:r>
          </a:p>
          <a:p>
            <a:pPr algn="just">
              <a:lnSpc>
                <a:spcPct val="80000"/>
              </a:lnSpc>
              <a:buFont typeface="Wingdings" pitchFamily="2" charset="2"/>
              <a:buNone/>
              <a:defRPr/>
            </a:pPr>
            <a:endParaRPr lang="el-GR" altLang="el-GR" sz="2400" b="1" dirty="0">
              <a:solidFill>
                <a:schemeClr val="bg1"/>
              </a:solidFill>
              <a:latin typeface="Calibri" pitchFamily="34" charset="0"/>
            </a:endParaRPr>
          </a:p>
          <a:p>
            <a:pPr algn="just">
              <a:lnSpc>
                <a:spcPct val="80000"/>
              </a:lnSpc>
              <a:buFontTx/>
              <a:buBlip>
                <a:blip r:embed="rId2"/>
              </a:buBlip>
              <a:defRPr/>
            </a:pPr>
            <a:r>
              <a:rPr lang="el-GR" altLang="el-GR" sz="2400" b="1" dirty="0">
                <a:solidFill>
                  <a:schemeClr val="bg1"/>
                </a:solidFill>
                <a:latin typeface="Calibri" pitchFamily="34" charset="0"/>
              </a:rPr>
              <a:t>Δύο σημαντικές δραστηριότητες στα σχολεία του </a:t>
            </a:r>
            <a:r>
              <a:rPr lang="en-US" altLang="el-GR" sz="2400" b="1" dirty="0">
                <a:solidFill>
                  <a:schemeClr val="bg1"/>
                </a:solidFill>
                <a:latin typeface="Calibri" pitchFamily="34" charset="0"/>
              </a:rPr>
              <a:t>Arlington</a:t>
            </a:r>
            <a:r>
              <a:rPr lang="el-GR" altLang="el-GR" sz="2400" b="1" dirty="0">
                <a:solidFill>
                  <a:schemeClr val="bg1"/>
                </a:solidFill>
                <a:latin typeface="Calibri" pitchFamily="34" charset="0"/>
              </a:rPr>
              <a:t> είναι, οι βραδιές «πίσω στο σχολείο» και οι συνεδριάσεις με τους γονείς.</a:t>
            </a:r>
          </a:p>
          <a:p>
            <a:pPr algn="just">
              <a:lnSpc>
                <a:spcPct val="80000"/>
              </a:lnSpc>
              <a:defRPr/>
            </a:pPr>
            <a:endParaRPr lang="el-GR" altLang="el-GR" sz="2400" b="1" dirty="0">
              <a:solidFill>
                <a:schemeClr val="bg1"/>
              </a:solidFill>
              <a:latin typeface="Calibri" pitchFamily="34" charset="0"/>
            </a:endParaRPr>
          </a:p>
          <a:p>
            <a:pPr algn="just">
              <a:lnSpc>
                <a:spcPct val="80000"/>
              </a:lnSpc>
              <a:buFontTx/>
              <a:buBlip>
                <a:blip r:embed="rId2"/>
              </a:buBlip>
              <a:defRPr/>
            </a:pPr>
            <a:r>
              <a:rPr lang="el-GR" altLang="el-GR" sz="2400" b="1" dirty="0">
                <a:solidFill>
                  <a:schemeClr val="bg1"/>
                </a:solidFill>
                <a:latin typeface="Calibri" pitchFamily="34" charset="0"/>
              </a:rPr>
              <a:t> Συνήθως οι βραδιές «πίσω στο σχολείο», γίνονται το Σεπτέμβριο και παρέχουν ευκαιρίες στους γονείς και τους δασκάλους να συναντηθούν και να μοιραστούν σημαντικές πληροφορίες για το σχολείο και τα παιδιά.</a:t>
            </a:r>
          </a:p>
          <a:p>
            <a:pPr algn="just">
              <a:lnSpc>
                <a:spcPct val="80000"/>
              </a:lnSpc>
              <a:defRPr/>
            </a:pPr>
            <a:endParaRPr lang="el-GR" altLang="el-GR" sz="2400" b="1" dirty="0">
              <a:solidFill>
                <a:schemeClr val="bg1"/>
              </a:solidFill>
              <a:latin typeface="Calibri" pitchFamily="34" charset="0"/>
            </a:endParaRPr>
          </a:p>
          <a:p>
            <a:pPr algn="just">
              <a:lnSpc>
                <a:spcPct val="80000"/>
              </a:lnSpc>
              <a:buFontTx/>
              <a:buBlip>
                <a:blip r:embed="rId2"/>
              </a:buBlip>
              <a:defRPr/>
            </a:pPr>
            <a:r>
              <a:rPr lang="el-GR" altLang="el-GR" sz="2400" b="1" dirty="0">
                <a:solidFill>
                  <a:schemeClr val="bg1"/>
                </a:solidFill>
                <a:latin typeface="Calibri" pitchFamily="34" charset="0"/>
              </a:rPr>
              <a:t> Οι συναντήσεις αυτές είναι σημαντικές και γι’ αυτό προγραμματίζονται, ώστε να μπορούν να συμμετέχουν όλοι οι γονείς.</a:t>
            </a:r>
          </a:p>
          <a:p>
            <a:pPr algn="just">
              <a:lnSpc>
                <a:spcPct val="80000"/>
              </a:lnSpc>
              <a:defRPr/>
            </a:pPr>
            <a:r>
              <a:rPr lang="el-GR" altLang="el-GR" sz="2400" b="1" dirty="0">
                <a:solidFill>
                  <a:schemeClr val="bg1"/>
                </a:solidFill>
                <a:latin typeface="Calibri" pitchFamily="34" charset="0"/>
              </a:rPr>
              <a:t> </a:t>
            </a:r>
          </a:p>
          <a:p>
            <a:pPr algn="just">
              <a:lnSpc>
                <a:spcPct val="80000"/>
              </a:lnSpc>
              <a:buFontTx/>
              <a:buBlip>
                <a:blip r:embed="rId2"/>
              </a:buBlip>
              <a:defRPr/>
            </a:pPr>
            <a:r>
              <a:rPr lang="el-GR" altLang="el-GR" sz="2400" b="1" dirty="0">
                <a:solidFill>
                  <a:schemeClr val="bg1"/>
                </a:solidFill>
                <a:latin typeface="Calibri" pitchFamily="34" charset="0"/>
              </a:rPr>
              <a:t>Μέσα σε ένα περιβάλλον ευχάριστο και διαβεβαιωτικό, οι γονείς νοιώθουν ότι είναι ευπρόσδεκτοι και η συμμετοχή τους είναι σημαντική, ενώ δημιουργούνται οι συνθήκες που χρειάζονται για μια αυθεντική επικοινωνία μεταξύ οικογένειας και σχολείου. </a:t>
            </a:r>
          </a:p>
          <a:p>
            <a:pPr algn="ctr">
              <a:defRPr/>
            </a:pPr>
            <a:endParaRPr lang="el-GR" sz="240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EE407028-1198-4777-BCAC-EC5F81DECD72}"/>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82C2EC68-7B9D-4480-B7B9-87F319453F0C}"/>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4D5E97AF-62D7-4CF5-A995-284151778ED3}"/>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3F5C01-045E-457E-BEC1-9061223B9035}" type="slidenum">
              <a:rPr lang="en-US" altLang="el-GR">
                <a:solidFill>
                  <a:srgbClr val="BFBFBF"/>
                </a:solidFill>
                <a:latin typeface="Century Gothic" panose="020B0502020202020204" pitchFamily="34" charset="0"/>
              </a:rPr>
              <a:pPr eaLnBrk="1" hangingPunct="1"/>
              <a:t>38</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828069E7-F864-4DD0-A37E-26A8709AD077}"/>
              </a:ext>
            </a:extLst>
          </p:cNvPr>
          <p:cNvSpPr/>
          <p:nvPr/>
        </p:nvSpPr>
        <p:spPr>
          <a:xfrm>
            <a:off x="520700" y="576263"/>
            <a:ext cx="11323638" cy="5613400"/>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l-GR" altLang="el-GR" sz="2400" b="1" i="1" dirty="0">
                <a:solidFill>
                  <a:schemeClr val="bg1"/>
                </a:solidFill>
                <a:latin typeface="Calibri" pitchFamily="34" charset="0"/>
              </a:rPr>
              <a:t>5. Επιμορφωτικό Εργαστήριο για Γονείς</a:t>
            </a:r>
            <a:endParaRPr lang="el-GR" altLang="el-GR" sz="2400" b="1" dirty="0">
              <a:solidFill>
                <a:schemeClr val="bg1"/>
              </a:solidFill>
              <a:latin typeface="Calibri" pitchFamily="34" charset="0"/>
            </a:endParaRPr>
          </a:p>
          <a:p>
            <a:pPr>
              <a:lnSpc>
                <a:spcPct val="150000"/>
              </a:lnSpc>
              <a:defRPr/>
            </a:pPr>
            <a:r>
              <a:rPr lang="el-GR" altLang="el-GR" sz="2400" b="1" dirty="0">
                <a:solidFill>
                  <a:schemeClr val="bg1"/>
                </a:solidFill>
                <a:latin typeface="Calibri" pitchFamily="34" charset="0"/>
              </a:rPr>
              <a:t>	Εκτός από τα σεμινάρια προσανατολισμού για τους γονείς και τις συναντήσεις, </a:t>
            </a:r>
            <a:r>
              <a:rPr lang="el-GR" altLang="el-GR" sz="2400" b="1" u="sng" dirty="0">
                <a:solidFill>
                  <a:schemeClr val="bg1"/>
                </a:solidFill>
                <a:latin typeface="Calibri" pitchFamily="34" charset="0"/>
              </a:rPr>
              <a:t>οι γονείς δείχνουν ενδιαφέρον για την παρακολούθηση σχολικών εργαστηρίων</a:t>
            </a:r>
            <a:r>
              <a:rPr lang="el-GR" altLang="el-GR" sz="2400" b="1" dirty="0">
                <a:solidFill>
                  <a:schemeClr val="bg1"/>
                </a:solidFill>
                <a:latin typeface="Calibri" pitchFamily="34" charset="0"/>
              </a:rPr>
              <a:t>, τα οποία υποστηρίζουν το </a:t>
            </a:r>
            <a:r>
              <a:rPr lang="el-GR" altLang="el-GR" sz="2400" b="1" dirty="0" err="1">
                <a:solidFill>
                  <a:schemeClr val="bg1"/>
                </a:solidFill>
                <a:latin typeface="Calibri" pitchFamily="34" charset="0"/>
              </a:rPr>
              <a:t>γονεϊκό</a:t>
            </a:r>
            <a:r>
              <a:rPr lang="el-GR" altLang="el-GR" sz="2400" b="1" dirty="0">
                <a:solidFill>
                  <a:schemeClr val="bg1"/>
                </a:solidFill>
                <a:latin typeface="Calibri" pitchFamily="34" charset="0"/>
              </a:rPr>
              <a:t> ρόλο και τους βοηθούν να εργάζονται καλύτερα με τα παιδιά τους. </a:t>
            </a:r>
          </a:p>
          <a:p>
            <a:pPr>
              <a:lnSpc>
                <a:spcPct val="150000"/>
              </a:lnSpc>
              <a:defRPr/>
            </a:pPr>
            <a:r>
              <a:rPr lang="el-GR" altLang="el-GR" sz="2400" b="1" dirty="0">
                <a:solidFill>
                  <a:schemeClr val="bg1"/>
                </a:solidFill>
                <a:latin typeface="Calibri" pitchFamily="34" charset="0"/>
              </a:rPr>
              <a:t>	Οι γλωσσικοί μειονοτικοί γονείς, ενδεχομένως ανταποκρίνονται πιο θετικά, όταν τα εργαστήρια διεξάγονται στη μητρική τους γλώσσα ή εάν παρέχεται κατανόηση στη μητρική τους γλώσσα. Επίσης, η παροχή φροντίδας των παιδιών, κατά τη διάρκεια των εργαστηρίων, αυξάνει την παρουσία των γονέων. </a:t>
            </a:r>
          </a:p>
        </p:txBody>
      </p:sp>
      <p:sp>
        <p:nvSpPr>
          <p:cNvPr id="6" name="5 - Ραβδωτό δεξιό βέλος">
            <a:extLst>
              <a:ext uri="{FF2B5EF4-FFF2-40B4-BE49-F238E27FC236}">
                <a16:creationId xmlns:a16="http://schemas.microsoft.com/office/drawing/2014/main" id="{43506171-9B1D-4A18-992F-C2E14B08BFA1}"/>
              </a:ext>
            </a:extLst>
          </p:cNvPr>
          <p:cNvSpPr/>
          <p:nvPr/>
        </p:nvSpPr>
        <p:spPr>
          <a:xfrm>
            <a:off x="647700" y="1584325"/>
            <a:ext cx="512763"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A39D7E33-3069-4206-B536-3E31160EE239}"/>
              </a:ext>
            </a:extLst>
          </p:cNvPr>
          <p:cNvSpPr/>
          <p:nvPr/>
        </p:nvSpPr>
        <p:spPr>
          <a:xfrm>
            <a:off x="731838" y="3736975"/>
            <a:ext cx="512762"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B51CE727-3E51-4C1E-91DA-A8831F740619}"/>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6260D592-492F-4F3F-A54E-8791F95DE7B7}"/>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E5D1AB7E-B550-4E1E-AAB8-353ADF415E3F}"/>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398D77-E979-4D35-9369-33C0D1AF7206}" type="slidenum">
              <a:rPr lang="en-US" altLang="el-GR">
                <a:solidFill>
                  <a:srgbClr val="BFBFBF"/>
                </a:solidFill>
                <a:latin typeface="Century Gothic" panose="020B0502020202020204" pitchFamily="34" charset="0"/>
              </a:rPr>
              <a:pPr eaLnBrk="1" hangingPunct="1"/>
              <a:t>39</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DEC235B3-E500-4B32-BC99-9EF13138310F}"/>
              </a:ext>
            </a:extLst>
          </p:cNvPr>
          <p:cNvSpPr/>
          <p:nvPr/>
        </p:nvSpPr>
        <p:spPr>
          <a:xfrm>
            <a:off x="674688" y="576263"/>
            <a:ext cx="10804525" cy="5656262"/>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el-GR" altLang="el-GR" sz="2400" b="1" i="1" dirty="0">
                <a:solidFill>
                  <a:schemeClr val="bg1"/>
                </a:solidFill>
                <a:latin typeface="Calibri" pitchFamily="34" charset="0"/>
              </a:rPr>
              <a:t>6. </a:t>
            </a:r>
            <a:r>
              <a:rPr lang="el-GR" altLang="el-GR" sz="2400" b="1" i="1" dirty="0" err="1">
                <a:solidFill>
                  <a:schemeClr val="bg1"/>
                </a:solidFill>
                <a:latin typeface="Calibri" pitchFamily="34" charset="0"/>
              </a:rPr>
              <a:t>Πολυγλωσσικές</a:t>
            </a:r>
            <a:r>
              <a:rPr lang="el-GR" altLang="el-GR" sz="2400" b="1" i="1" dirty="0">
                <a:solidFill>
                  <a:schemeClr val="bg1"/>
                </a:solidFill>
                <a:latin typeface="Calibri" pitchFamily="34" charset="0"/>
              </a:rPr>
              <a:t> Οικογενειακές Μαθησιακές  Δραστηριότητες</a:t>
            </a:r>
          </a:p>
          <a:p>
            <a:pPr>
              <a:lnSpc>
                <a:spcPct val="80000"/>
              </a:lnSpc>
              <a:defRPr/>
            </a:pPr>
            <a:endParaRPr lang="el-GR" altLang="el-GR" sz="2400" b="1" dirty="0">
              <a:solidFill>
                <a:schemeClr val="bg1"/>
              </a:solidFill>
              <a:latin typeface="Calibri" pitchFamily="34" charset="0"/>
            </a:endParaRPr>
          </a:p>
          <a:p>
            <a:pPr algn="just">
              <a:lnSpc>
                <a:spcPct val="80000"/>
              </a:lnSpc>
              <a:defRPr/>
            </a:pPr>
            <a:r>
              <a:rPr lang="el-GR" altLang="el-GR" sz="2400" b="1" dirty="0">
                <a:solidFill>
                  <a:schemeClr val="bg1"/>
                </a:solidFill>
                <a:latin typeface="Calibri" pitchFamily="34" charset="0"/>
              </a:rPr>
              <a:t>	Οι </a:t>
            </a:r>
            <a:r>
              <a:rPr lang="el-GR" altLang="el-GR" sz="2400" b="1" dirty="0" err="1">
                <a:solidFill>
                  <a:schemeClr val="bg1"/>
                </a:solidFill>
                <a:latin typeface="Calibri" pitchFamily="34" charset="0"/>
              </a:rPr>
              <a:t>πολυγλωσσικές</a:t>
            </a:r>
            <a:r>
              <a:rPr lang="el-GR" altLang="el-GR" sz="2400" b="1" dirty="0">
                <a:solidFill>
                  <a:schemeClr val="bg1"/>
                </a:solidFill>
                <a:latin typeface="Calibri" pitchFamily="34" charset="0"/>
              </a:rPr>
              <a:t> οικογενειακές μαθησιακές δραστηριότητες για το σπίτι, είναι ένας ακόμη τρόπος για να υποστηρίξουν οι γονείς τα σχολικά προγράμματα και να βοηθήσουν τα παιδιά τους στη μάθηση. Αυτές οι δραστηριότητες, είναι η προέκταση του σχολικού προγράμματος. </a:t>
            </a:r>
          </a:p>
          <a:p>
            <a:pPr>
              <a:lnSpc>
                <a:spcPct val="80000"/>
              </a:lnSpc>
              <a:defRPr/>
            </a:pPr>
            <a:endParaRPr lang="el-GR" altLang="el-GR" sz="2400" b="1" i="1" dirty="0">
              <a:solidFill>
                <a:schemeClr val="bg1"/>
              </a:solidFill>
              <a:latin typeface="Calibri" pitchFamily="34" charset="0"/>
            </a:endParaRPr>
          </a:p>
          <a:p>
            <a:pPr>
              <a:lnSpc>
                <a:spcPct val="80000"/>
              </a:lnSpc>
              <a:defRPr/>
            </a:pPr>
            <a:r>
              <a:rPr lang="el-GR" altLang="el-GR" sz="2400" b="1" i="1" dirty="0">
                <a:solidFill>
                  <a:schemeClr val="bg1"/>
                </a:solidFill>
                <a:latin typeface="Calibri" pitchFamily="34" charset="0"/>
              </a:rPr>
              <a:t>7. Ομάδες Γονέων με μητρική γλώσσα</a:t>
            </a:r>
          </a:p>
          <a:p>
            <a:pPr>
              <a:lnSpc>
                <a:spcPct val="80000"/>
              </a:lnSpc>
              <a:defRPr/>
            </a:pPr>
            <a:endParaRPr lang="el-GR" altLang="el-GR" sz="2400" b="1" dirty="0">
              <a:solidFill>
                <a:schemeClr val="bg1"/>
              </a:solidFill>
              <a:latin typeface="Calibri" pitchFamily="34" charset="0"/>
            </a:endParaRPr>
          </a:p>
          <a:p>
            <a:pPr algn="just">
              <a:lnSpc>
                <a:spcPct val="80000"/>
              </a:lnSpc>
              <a:defRPr/>
            </a:pPr>
            <a:r>
              <a:rPr lang="el-GR" altLang="el-GR" sz="2400" b="1" dirty="0">
                <a:solidFill>
                  <a:schemeClr val="bg1"/>
                </a:solidFill>
                <a:latin typeface="Calibri" pitchFamily="34" charset="0"/>
              </a:rPr>
              <a:t>	Οι ομάδες γονέων με μητρική γλώσσα, μπορεί να είναι ένας άριστος τρόπος προσέλκυσης των γονέων στο σχολείο. Η ομάδα, γίνεται πηγή πληροφοριών και θετικής αλληλεπίδρασης, με αποτέλεσμα να δημιουργούνται φιλίες μέσα στη σχολική κοινότητα. Μέσα από την ομάδα, οι γονείς μπορούν να αναπτύξουν ηγετικές ικανότητες, που χρειάζονται για τη συμμετοχή τους σε άλλες παιδαγωγικές και υποστηρικτικές δραστηριότητες.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4654CE4-33FE-4AA1-83E6-3CF558516A69}"/>
              </a:ext>
            </a:extLst>
          </p:cNvPr>
          <p:cNvSpPr>
            <a:spLocks noGrp="1"/>
          </p:cNvSpPr>
          <p:nvPr>
            <p:ph type="dt" sz="quarter" idx="10"/>
          </p:nvPr>
        </p:nvSpPr>
        <p:spPr>
          <a:xfrm>
            <a:off x="9212263"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48EF4158-E6A7-4CCA-BB81-2E3222EEA6A7}"/>
              </a:ext>
            </a:extLst>
          </p:cNvPr>
          <p:cNvSpPr>
            <a:spLocks noGrp="1"/>
          </p:cNvSpPr>
          <p:nvPr>
            <p:ph type="ftr" sz="quarter" idx="11"/>
          </p:nvPr>
        </p:nvSpPr>
        <p:spPr>
          <a:xfrm>
            <a:off x="863600"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0B395EEF-A513-4525-A5D0-37C7D2B763E8}"/>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905574-F392-45DB-BB39-02590AFAAB91}" type="slidenum">
              <a:rPr lang="en-US" altLang="el-GR">
                <a:solidFill>
                  <a:srgbClr val="BFBFBF"/>
                </a:solidFill>
                <a:latin typeface="Century Gothic" panose="020B0502020202020204" pitchFamily="34" charset="0"/>
              </a:rPr>
              <a:pPr eaLnBrk="1" hangingPunct="1"/>
              <a:t>4</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4B3E5896-5F5B-4671-B500-86B5B7112368}"/>
              </a:ext>
            </a:extLst>
          </p:cNvPr>
          <p:cNvSpPr/>
          <p:nvPr/>
        </p:nvSpPr>
        <p:spPr>
          <a:xfrm>
            <a:off x="249238" y="193675"/>
            <a:ext cx="11582400" cy="6186488"/>
          </a:xfrm>
          <a:prstGeom prst="rect">
            <a:avLst/>
          </a:prstGeom>
          <a:solidFill>
            <a:schemeClr val="tx1"/>
          </a:solidFill>
          <a:ln w="76200">
            <a:solidFill>
              <a:schemeClr val="accent2">
                <a:lumMod val="75000"/>
              </a:schemeClr>
            </a:solidFill>
          </a:ln>
        </p:spPr>
        <p:txBody>
          <a:bodyPr>
            <a:spAutoFit/>
          </a:bodyPr>
          <a:lstStyle/>
          <a:p>
            <a:pPr algn="just">
              <a:lnSpc>
                <a:spcPct val="150000"/>
              </a:lnSpc>
              <a:defRPr/>
            </a:pPr>
            <a:r>
              <a:rPr lang="el-GR" sz="2400" b="1" dirty="0">
                <a:solidFill>
                  <a:schemeClr val="bg1"/>
                </a:solidFill>
                <a:latin typeface="Arial" charset="0"/>
                <a:cs typeface="Arial" charset="0"/>
              </a:rPr>
              <a:t>Το APS </a:t>
            </a:r>
            <a:r>
              <a:rPr lang="el-GR" sz="2400" b="1" dirty="0" err="1">
                <a:solidFill>
                  <a:schemeClr val="bg1"/>
                </a:solidFill>
                <a:latin typeface="Arial" charset="0"/>
                <a:cs typeface="Arial" charset="0"/>
              </a:rPr>
              <a:t>School</a:t>
            </a:r>
            <a:r>
              <a:rPr lang="el-GR" sz="2400" b="1" dirty="0">
                <a:solidFill>
                  <a:schemeClr val="bg1"/>
                </a:solidFill>
                <a:latin typeface="Arial" charset="0"/>
                <a:cs typeface="Arial" charset="0"/>
              </a:rPr>
              <a:t> </a:t>
            </a:r>
            <a:r>
              <a:rPr lang="el-GR" sz="2400" b="1" dirty="0" err="1">
                <a:solidFill>
                  <a:schemeClr val="bg1"/>
                </a:solidFill>
                <a:latin typeface="Arial" charset="0"/>
                <a:cs typeface="Arial" charset="0"/>
              </a:rPr>
              <a:t>Talk</a:t>
            </a:r>
            <a:r>
              <a:rPr lang="el-GR" sz="2400" b="1" dirty="0">
                <a:solidFill>
                  <a:schemeClr val="bg1"/>
                </a:solidFill>
                <a:latin typeface="Arial" charset="0"/>
                <a:cs typeface="Arial" charset="0"/>
              </a:rPr>
              <a:t> χρησιμοποιείται για να ενημερώνει για τις </a:t>
            </a:r>
            <a:r>
              <a:rPr lang="el-GR" sz="2400" b="1" dirty="0" err="1">
                <a:solidFill>
                  <a:schemeClr val="bg1"/>
                </a:solidFill>
                <a:latin typeface="Arial" charset="0"/>
                <a:cs typeface="Arial" charset="0"/>
              </a:rPr>
              <a:t>επικαιροποιημένες</a:t>
            </a:r>
            <a:r>
              <a:rPr lang="el-GR" sz="2400" b="1" dirty="0">
                <a:solidFill>
                  <a:schemeClr val="bg1"/>
                </a:solidFill>
                <a:latin typeface="Arial" charset="0"/>
                <a:cs typeface="Arial" charset="0"/>
              </a:rPr>
              <a:t> ειδήσεις όπως</a:t>
            </a:r>
            <a:r>
              <a:rPr lang="en-US" sz="2400" b="1" dirty="0">
                <a:solidFill>
                  <a:schemeClr val="bg1"/>
                </a:solidFill>
                <a:latin typeface="Arial" charset="0"/>
                <a:cs typeface="Arial" charset="0"/>
              </a:rPr>
              <a:t>,</a:t>
            </a:r>
            <a:r>
              <a:rPr lang="el-GR" sz="2400" b="1" dirty="0">
                <a:solidFill>
                  <a:schemeClr val="bg1"/>
                </a:solidFill>
                <a:latin typeface="Arial" charset="0"/>
                <a:cs typeface="Arial" charset="0"/>
              </a:rPr>
              <a:t> όταν συμβαίνει μια έκτακτη ή ασυνήθιστη κατάσταση.</a:t>
            </a:r>
          </a:p>
          <a:p>
            <a:pPr algn="just">
              <a:lnSpc>
                <a:spcPct val="150000"/>
              </a:lnSpc>
              <a:defRPr/>
            </a:pPr>
            <a:r>
              <a:rPr lang="el-GR" sz="2400" b="1" dirty="0">
                <a:solidFill>
                  <a:schemeClr val="bg1"/>
                </a:solidFill>
                <a:latin typeface="Arial" charset="0"/>
                <a:cs typeface="Arial" charset="0"/>
              </a:rPr>
              <a:t>Επιπλέον, οι οικογένειες μπορούν να λαμβάνουν νέα</a:t>
            </a:r>
            <a:r>
              <a:rPr lang="en-US" sz="2400" b="1" dirty="0">
                <a:solidFill>
                  <a:schemeClr val="bg1"/>
                </a:solidFill>
                <a:latin typeface="Arial" charset="0"/>
                <a:cs typeface="Arial" charset="0"/>
              </a:rPr>
              <a:t>:</a:t>
            </a:r>
          </a:p>
          <a:p>
            <a:pPr algn="just">
              <a:lnSpc>
                <a:spcPct val="150000"/>
              </a:lnSpc>
              <a:buFont typeface="Wingdings" pitchFamily="2" charset="2"/>
              <a:buChar char="ü"/>
              <a:defRPr/>
            </a:pPr>
            <a:r>
              <a:rPr lang="el-GR" sz="2400" b="1" dirty="0">
                <a:solidFill>
                  <a:schemeClr val="bg1"/>
                </a:solidFill>
                <a:latin typeface="Arial" charset="0"/>
                <a:cs typeface="Arial" charset="0"/>
              </a:rPr>
              <a:t> από συγκεκριμένα σχολεία, </a:t>
            </a:r>
            <a:endParaRPr lang="en-US" sz="2400" b="1" dirty="0">
              <a:solidFill>
                <a:schemeClr val="bg1"/>
              </a:solidFill>
              <a:latin typeface="Arial" charset="0"/>
              <a:cs typeface="Arial" charset="0"/>
            </a:endParaRPr>
          </a:p>
          <a:p>
            <a:pPr algn="just">
              <a:lnSpc>
                <a:spcPct val="150000"/>
              </a:lnSpc>
              <a:buFont typeface="Wingdings" pitchFamily="2" charset="2"/>
              <a:buChar char="ü"/>
              <a:defRPr/>
            </a:pPr>
            <a:r>
              <a:rPr lang="el-GR" sz="2400" b="1" dirty="0">
                <a:solidFill>
                  <a:schemeClr val="bg1"/>
                </a:solidFill>
                <a:latin typeface="Arial" charset="0"/>
                <a:cs typeface="Arial" charset="0"/>
              </a:rPr>
              <a:t>δελτία τύπου, </a:t>
            </a:r>
            <a:endParaRPr lang="en-US" sz="2400" b="1" dirty="0">
              <a:solidFill>
                <a:schemeClr val="bg1"/>
              </a:solidFill>
              <a:latin typeface="Arial" charset="0"/>
              <a:cs typeface="Arial" charset="0"/>
            </a:endParaRPr>
          </a:p>
          <a:p>
            <a:pPr algn="just">
              <a:lnSpc>
                <a:spcPct val="150000"/>
              </a:lnSpc>
              <a:buFont typeface="Wingdings" pitchFamily="2" charset="2"/>
              <a:buChar char="ü"/>
              <a:defRPr/>
            </a:pPr>
            <a:r>
              <a:rPr lang="el-GR" sz="2400" b="1" dirty="0">
                <a:solidFill>
                  <a:schemeClr val="bg1"/>
                </a:solidFill>
                <a:latin typeface="Arial" charset="0"/>
                <a:cs typeface="Arial" charset="0"/>
              </a:rPr>
              <a:t>ενημερώσεις σχολικών συμβουλίων</a:t>
            </a:r>
            <a:endParaRPr lang="en-US" sz="2400" b="1" dirty="0">
              <a:solidFill>
                <a:schemeClr val="bg1"/>
              </a:solidFill>
              <a:latin typeface="Arial" charset="0"/>
              <a:cs typeface="Arial" charset="0"/>
            </a:endParaRPr>
          </a:p>
          <a:p>
            <a:pPr algn="just">
              <a:lnSpc>
                <a:spcPct val="150000"/>
              </a:lnSpc>
              <a:buFont typeface="Wingdings" pitchFamily="2" charset="2"/>
              <a:buChar char="ü"/>
              <a:defRPr/>
            </a:pPr>
            <a:r>
              <a:rPr lang="el-GR" sz="2400" b="1" dirty="0">
                <a:solidFill>
                  <a:schemeClr val="bg1"/>
                </a:solidFill>
                <a:latin typeface="Arial" charset="0"/>
                <a:cs typeface="Arial" charset="0"/>
              </a:rPr>
              <a:t> και πληροφορίες σχετικά με την εκπαίδευση ενηλίκων</a:t>
            </a:r>
            <a:endParaRPr lang="en-US" sz="2400" b="1" dirty="0">
              <a:solidFill>
                <a:schemeClr val="bg1"/>
              </a:solidFill>
              <a:latin typeface="Arial" charset="0"/>
              <a:cs typeface="Arial" charset="0"/>
            </a:endParaRPr>
          </a:p>
          <a:p>
            <a:pPr>
              <a:lnSpc>
                <a:spcPct val="150000"/>
              </a:lnSpc>
              <a:buFont typeface="Wingdings" pitchFamily="2" charset="2"/>
              <a:buChar char="ü"/>
              <a:defRPr/>
            </a:pPr>
            <a:r>
              <a:rPr lang="el-GR" sz="2400" b="1" dirty="0">
                <a:solidFill>
                  <a:schemeClr val="bg1"/>
                </a:solidFill>
                <a:latin typeface="Arial" charset="0"/>
                <a:cs typeface="Arial" charset="0"/>
              </a:rPr>
              <a:t>και</a:t>
            </a:r>
            <a:r>
              <a:rPr lang="en-US" sz="2400" b="1" dirty="0">
                <a:solidFill>
                  <a:schemeClr val="bg1"/>
                </a:solidFill>
                <a:latin typeface="Arial" charset="0"/>
                <a:cs typeface="Arial" charset="0"/>
              </a:rPr>
              <a:t> </a:t>
            </a:r>
            <a:r>
              <a:rPr lang="el-GR" sz="2400" b="1" dirty="0">
                <a:solidFill>
                  <a:schemeClr val="bg1"/>
                </a:solidFill>
                <a:latin typeface="Arial" charset="0"/>
                <a:cs typeface="Arial" charset="0"/>
              </a:rPr>
              <a:t>το</a:t>
            </a:r>
            <a:r>
              <a:rPr lang="en-US" sz="2400" b="1" dirty="0">
                <a:solidFill>
                  <a:schemeClr val="bg1"/>
                </a:solidFill>
                <a:latin typeface="Arial" charset="0"/>
                <a:cs typeface="Arial" charset="0"/>
              </a:rPr>
              <a:t> </a:t>
            </a:r>
            <a:r>
              <a:rPr lang="el-GR" sz="2400" b="1" dirty="0">
                <a:solidFill>
                  <a:schemeClr val="bg1"/>
                </a:solidFill>
                <a:latin typeface="Arial" charset="0"/>
                <a:cs typeface="Arial" charset="0"/>
              </a:rPr>
              <a:t>θερινό</a:t>
            </a:r>
            <a:r>
              <a:rPr lang="en-US" sz="2400" b="1" dirty="0">
                <a:solidFill>
                  <a:schemeClr val="bg1"/>
                </a:solidFill>
                <a:latin typeface="Arial" charset="0"/>
                <a:cs typeface="Arial" charset="0"/>
              </a:rPr>
              <a:t> </a:t>
            </a:r>
            <a:r>
              <a:rPr lang="el-GR" sz="2400" b="1" dirty="0">
                <a:solidFill>
                  <a:schemeClr val="bg1"/>
                </a:solidFill>
                <a:latin typeface="Arial" charset="0"/>
                <a:cs typeface="Arial" charset="0"/>
              </a:rPr>
              <a:t>σχολείο.</a:t>
            </a:r>
            <a:br>
              <a:rPr lang="el-GR" sz="2400" b="1" dirty="0">
                <a:solidFill>
                  <a:schemeClr val="bg1"/>
                </a:solidFill>
                <a:latin typeface="Arial" charset="0"/>
                <a:cs typeface="Arial" charset="0"/>
              </a:rPr>
            </a:br>
            <a:r>
              <a:rPr lang="el-GR" sz="2400" b="1" dirty="0">
                <a:solidFill>
                  <a:schemeClr val="bg1"/>
                </a:solidFill>
                <a:latin typeface="Arial" charset="0"/>
                <a:cs typeface="Arial" charset="0"/>
              </a:rPr>
              <a:t>Ο </a:t>
            </a:r>
            <a:r>
              <a:rPr lang="el-GR" sz="2400" b="1" dirty="0" err="1">
                <a:solidFill>
                  <a:schemeClr val="bg1"/>
                </a:solidFill>
                <a:latin typeface="Arial" charset="0"/>
                <a:cs typeface="Arial" charset="0"/>
              </a:rPr>
              <a:t>ιστότοπος</a:t>
            </a:r>
            <a:r>
              <a:rPr lang="el-GR" sz="2400" b="1" dirty="0">
                <a:solidFill>
                  <a:schemeClr val="bg1"/>
                </a:solidFill>
                <a:latin typeface="Arial" charset="0"/>
                <a:cs typeface="Arial" charset="0"/>
              </a:rPr>
              <a:t> APS, </a:t>
            </a:r>
            <a:r>
              <a:rPr lang="el-GR" sz="2400" b="1" dirty="0" err="1">
                <a:solidFill>
                  <a:schemeClr val="bg1"/>
                </a:solidFill>
                <a:latin typeface="Arial" charset="0"/>
                <a:cs typeface="Arial" charset="0"/>
              </a:rPr>
              <a:t>www.apsva.us</a:t>
            </a:r>
            <a:r>
              <a:rPr lang="el-GR" sz="2400" b="1" dirty="0">
                <a:solidFill>
                  <a:schemeClr val="bg1"/>
                </a:solidFill>
                <a:latin typeface="Arial" charset="0"/>
                <a:cs typeface="Arial" charset="0"/>
              </a:rPr>
              <a:t>, φιλοξενεί πληθώρα πληροφοριών για τις οικογένειες και την κοινότητα.</a:t>
            </a:r>
          </a:p>
        </p:txBody>
      </p:sp>
      <p:pic>
        <p:nvPicPr>
          <p:cNvPr id="8198" name="Picture 6" descr="C:\Users\XS\Desktop\2.jpg">
            <a:extLst>
              <a:ext uri="{FF2B5EF4-FFF2-40B4-BE49-F238E27FC236}">
                <a16:creationId xmlns:a16="http://schemas.microsoft.com/office/drawing/2014/main" id="{D3866877-250F-4702-A6C1-5F829249B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300" y="2212975"/>
            <a:ext cx="28559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70F5D9A-2B52-406B-B263-C98188D5EA39}"/>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19D08908-E89B-4CB3-91D2-DC01201A301F}"/>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65BC9AF8-94F9-4C9F-85C8-7F545038B15D}"/>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284C11-AA2F-40B7-AD3A-04A22CCF9607}" type="slidenum">
              <a:rPr lang="en-US" altLang="el-GR">
                <a:solidFill>
                  <a:srgbClr val="BFBFBF"/>
                </a:solidFill>
                <a:latin typeface="Century Gothic" panose="020B0502020202020204" pitchFamily="34" charset="0"/>
              </a:rPr>
              <a:pPr eaLnBrk="1" hangingPunct="1"/>
              <a:t>40</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1EC9004D-2D47-4A76-9509-1070D4200123}"/>
              </a:ext>
            </a:extLst>
          </p:cNvPr>
          <p:cNvSpPr/>
          <p:nvPr/>
        </p:nvSpPr>
        <p:spPr>
          <a:xfrm>
            <a:off x="1154113" y="576263"/>
            <a:ext cx="10044112" cy="4881562"/>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200000"/>
              </a:lnSpc>
              <a:defRPr/>
            </a:pPr>
            <a:r>
              <a:rPr lang="el-GR" altLang="el-GR" sz="2400" b="1" i="1" dirty="0">
                <a:solidFill>
                  <a:schemeClr val="bg1"/>
                </a:solidFill>
                <a:latin typeface="Calibri" pitchFamily="34" charset="0"/>
              </a:rPr>
              <a:t>8. Συμβουλευτικές Επιτροπές</a:t>
            </a:r>
            <a:endParaRPr lang="el-GR" altLang="el-GR" sz="2400" b="1" dirty="0">
              <a:solidFill>
                <a:schemeClr val="bg1"/>
              </a:solidFill>
              <a:latin typeface="Calibri" pitchFamily="34" charset="0"/>
            </a:endParaRPr>
          </a:p>
          <a:p>
            <a:pPr>
              <a:lnSpc>
                <a:spcPct val="200000"/>
              </a:lnSpc>
              <a:defRPr/>
            </a:pPr>
            <a:r>
              <a:rPr lang="el-GR" altLang="el-GR" sz="2400" b="1" dirty="0">
                <a:solidFill>
                  <a:schemeClr val="bg1"/>
                </a:solidFill>
                <a:latin typeface="Calibri" pitchFamily="34" charset="0"/>
              </a:rPr>
              <a:t>	Δίκτυο συμβουλευτικών επιτροπών, κάνουν συστάσεις προς το σχολικό συμβούλιο για ποικίλα θέματα. Το σχολικό συμβούλιο, προσπαθεί σε κάθε συμβουλευτική επιτροπή, </a:t>
            </a:r>
            <a:r>
              <a:rPr lang="el-GR" altLang="el-GR" sz="2400" b="1" u="sng" dirty="0">
                <a:solidFill>
                  <a:schemeClr val="bg1"/>
                </a:solidFill>
                <a:latin typeface="Calibri" pitchFamily="34" charset="0"/>
              </a:rPr>
              <a:t>να υπάρχει γλωσσική μειονοτική συμμετοχή.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722D93F0-7D5F-46BB-B890-2E89B54C9BF8}"/>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15C533ED-31B3-4331-860A-2B14FAD5E8C6}"/>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71F4CD03-EF60-4361-889D-85F92180CA61}"/>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4414C6-D52F-4489-BE9A-B9A44C6F420B}" type="slidenum">
              <a:rPr lang="en-US" altLang="el-GR">
                <a:solidFill>
                  <a:srgbClr val="BFBFBF"/>
                </a:solidFill>
                <a:latin typeface="Century Gothic" panose="020B0502020202020204" pitchFamily="34" charset="0"/>
              </a:rPr>
              <a:pPr eaLnBrk="1" hangingPunct="1"/>
              <a:t>41</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9BCEC493-BB32-4BE9-98A0-09C9D8695843}"/>
              </a:ext>
            </a:extLst>
          </p:cNvPr>
          <p:cNvSpPr/>
          <p:nvPr/>
        </p:nvSpPr>
        <p:spPr>
          <a:xfrm>
            <a:off x="830263" y="196850"/>
            <a:ext cx="10802937" cy="5949950"/>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endParaRPr lang="el-GR" altLang="el-GR" sz="2400" b="1" i="1" dirty="0">
              <a:solidFill>
                <a:schemeClr val="bg1"/>
              </a:solidFill>
              <a:latin typeface="Calibri" pitchFamily="34" charset="0"/>
            </a:endParaRPr>
          </a:p>
          <a:p>
            <a:pPr>
              <a:lnSpc>
                <a:spcPct val="80000"/>
              </a:lnSpc>
              <a:defRPr/>
            </a:pPr>
            <a:r>
              <a:rPr lang="el-GR" altLang="el-GR" sz="2400" b="1" i="1" dirty="0">
                <a:solidFill>
                  <a:schemeClr val="bg1"/>
                </a:solidFill>
                <a:latin typeface="Calibri" pitchFamily="34" charset="0"/>
              </a:rPr>
              <a:t>9. Υποστήριξη της Περιφέρειας στην επιμόρφωση του Προσωπικού του Σχολείου</a:t>
            </a:r>
          </a:p>
          <a:p>
            <a:pPr>
              <a:lnSpc>
                <a:spcPct val="80000"/>
              </a:lnSpc>
              <a:buFont typeface="Wingdings" pitchFamily="2" charset="2"/>
              <a:buNone/>
              <a:defRPr/>
            </a:pPr>
            <a:endParaRPr lang="el-GR" altLang="el-GR" sz="2400" b="1" dirty="0">
              <a:solidFill>
                <a:schemeClr val="bg1"/>
              </a:solidFill>
              <a:latin typeface="Calibri" pitchFamily="34" charset="0"/>
            </a:endParaRPr>
          </a:p>
          <a:p>
            <a:pPr lvl="1" algn="just">
              <a:lnSpc>
                <a:spcPct val="90000"/>
              </a:lnSpc>
              <a:defRPr/>
            </a:pPr>
            <a:r>
              <a:rPr lang="el-GR" altLang="el-GR" sz="2400" b="1" dirty="0">
                <a:solidFill>
                  <a:schemeClr val="bg1"/>
                </a:solidFill>
                <a:latin typeface="Calibri" pitchFamily="34" charset="0"/>
              </a:rPr>
              <a:t>Η συνεργασία οικογένειας και σχολείου, προϋποθέτει, το προσωπικό του σχολείου να υποστηρίζεται στην επικοινωνία του με τις οικογένειες, ώστε να επικοινωνούν αποτελεσματικά και να λειτουργούν συνεταιρικά με τους γονείς. </a:t>
            </a:r>
          </a:p>
          <a:p>
            <a:pPr lvl="1" algn="just">
              <a:lnSpc>
                <a:spcPct val="90000"/>
              </a:lnSpc>
              <a:defRPr/>
            </a:pPr>
            <a:r>
              <a:rPr lang="el-GR" altLang="el-GR" sz="2400" b="1" dirty="0">
                <a:solidFill>
                  <a:schemeClr val="bg1"/>
                </a:solidFill>
                <a:latin typeface="Calibri" pitchFamily="34" charset="0"/>
              </a:rPr>
              <a:t>Τα παραπάνω επιτυγχάνονται, μέσα από τη διαρκή επιμόρφωση του προσωπικού του σχολείου, σε θέματα όπως:</a:t>
            </a:r>
          </a:p>
          <a:p>
            <a:pPr lvl="1">
              <a:lnSpc>
                <a:spcPct val="90000"/>
              </a:lnSpc>
              <a:buFontTx/>
              <a:buBlip>
                <a:blip r:embed="rId2"/>
              </a:buBlip>
              <a:defRPr/>
            </a:pPr>
            <a:r>
              <a:rPr lang="el-GR" altLang="el-GR" sz="2400" b="1" dirty="0">
                <a:solidFill>
                  <a:schemeClr val="bg1"/>
                </a:solidFill>
                <a:latin typeface="Calibri" pitchFamily="34" charset="0"/>
              </a:rPr>
              <a:t>Κατανόηση των πολιτισμικών διαφορών και της ποικιλίας των μαθησιακών μορφών. </a:t>
            </a:r>
          </a:p>
          <a:p>
            <a:pPr lvl="1">
              <a:lnSpc>
                <a:spcPct val="90000"/>
              </a:lnSpc>
              <a:buFontTx/>
              <a:buBlip>
                <a:blip r:embed="rId2"/>
              </a:buBlip>
              <a:defRPr/>
            </a:pPr>
            <a:r>
              <a:rPr lang="el-GR" altLang="el-GR" sz="2400" b="1" dirty="0">
                <a:solidFill>
                  <a:schemeClr val="bg1"/>
                </a:solidFill>
                <a:latin typeface="Calibri" pitchFamily="34" charset="0"/>
              </a:rPr>
              <a:t>Οργάνωση και διεξαγωγή αποτελεσματικών συναντήσεων με γονείς. </a:t>
            </a:r>
          </a:p>
          <a:p>
            <a:pPr lvl="1">
              <a:lnSpc>
                <a:spcPct val="90000"/>
              </a:lnSpc>
              <a:buFontTx/>
              <a:buBlip>
                <a:blip r:embed="rId2"/>
              </a:buBlip>
              <a:defRPr/>
            </a:pPr>
            <a:r>
              <a:rPr lang="el-GR" altLang="el-GR" sz="2400" b="1" dirty="0">
                <a:solidFill>
                  <a:schemeClr val="bg1"/>
                </a:solidFill>
                <a:latin typeface="Calibri" pitchFamily="34" charset="0"/>
              </a:rPr>
              <a:t>Αξιοποίηση της πολιτιστικής κληρονομιάς, με σκοπό την υποστήριξη της διδασκαλίας. </a:t>
            </a:r>
          </a:p>
          <a:p>
            <a:pPr lvl="1">
              <a:lnSpc>
                <a:spcPct val="90000"/>
              </a:lnSpc>
              <a:buFontTx/>
              <a:buBlip>
                <a:blip r:embed="rId2"/>
              </a:buBlip>
              <a:defRPr/>
            </a:pPr>
            <a:r>
              <a:rPr lang="el-GR" altLang="el-GR" sz="2400" b="1" dirty="0">
                <a:solidFill>
                  <a:schemeClr val="bg1"/>
                </a:solidFill>
                <a:latin typeface="Calibri" pitchFamily="34" charset="0"/>
              </a:rPr>
              <a:t>Διδακτική οικογενειακών δραστηριοτήτων. </a:t>
            </a:r>
          </a:p>
          <a:p>
            <a:pPr lvl="1">
              <a:lnSpc>
                <a:spcPct val="90000"/>
              </a:lnSpc>
              <a:buFontTx/>
              <a:buBlip>
                <a:blip r:embed="rId2"/>
              </a:buBlip>
              <a:defRPr/>
            </a:pPr>
            <a:r>
              <a:rPr lang="el-GR" altLang="el-GR" sz="2400" b="1" dirty="0">
                <a:solidFill>
                  <a:schemeClr val="bg1"/>
                </a:solidFill>
                <a:latin typeface="Calibri" pitchFamily="34" charset="0"/>
              </a:rPr>
              <a:t>Εργασία με γλωσσικά μειονοτικούς γονείς. </a:t>
            </a:r>
          </a:p>
          <a:p>
            <a:pPr lvl="1">
              <a:lnSpc>
                <a:spcPct val="90000"/>
              </a:lnSpc>
              <a:buFontTx/>
              <a:buBlip>
                <a:blip r:embed="rId2"/>
              </a:buBlip>
              <a:defRPr/>
            </a:pPr>
            <a:r>
              <a:rPr lang="el-GR" altLang="el-GR" sz="2400" b="1" dirty="0">
                <a:solidFill>
                  <a:schemeClr val="bg1"/>
                </a:solidFill>
                <a:latin typeface="Calibri" pitchFamily="34" charset="0"/>
              </a:rPr>
              <a:t>Αποτελεσματική εργασία με τους διερμηνείς. </a:t>
            </a:r>
          </a:p>
          <a:p>
            <a:pPr>
              <a:lnSpc>
                <a:spcPct val="80000"/>
              </a:lnSpc>
              <a:defRPr/>
            </a:pPr>
            <a:endParaRPr lang="el-GR" altLang="el-GR" sz="2400" b="1" dirty="0">
              <a:solidFill>
                <a:schemeClr val="bg1"/>
              </a:solidFill>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3DE70489-78DE-4F2F-8001-00FFA059BA3B}"/>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786A3CDC-BB00-4212-BD10-17BC7D246B09}"/>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2A651E91-E3CC-4F6D-857E-E087E6A025BC}"/>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D4A646-E8D8-41DF-87CE-5DE33090A6D8}" type="slidenum">
              <a:rPr lang="en-US" altLang="el-GR">
                <a:solidFill>
                  <a:srgbClr val="BFBFBF"/>
                </a:solidFill>
                <a:latin typeface="Century Gothic" panose="020B0502020202020204" pitchFamily="34" charset="0"/>
              </a:rPr>
              <a:pPr eaLnBrk="1" hangingPunct="1"/>
              <a:t>42</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CBCADC59-3D89-4D15-BFA1-564F1D4710FA}"/>
              </a:ext>
            </a:extLst>
          </p:cNvPr>
          <p:cNvSpPr/>
          <p:nvPr/>
        </p:nvSpPr>
        <p:spPr>
          <a:xfrm>
            <a:off x="407988" y="393700"/>
            <a:ext cx="11352212" cy="5726113"/>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nSpc>
                <a:spcPct val="90000"/>
              </a:lnSpc>
              <a:buFontTx/>
              <a:buAutoNum type="arabicPeriod" startAt="10"/>
              <a:defRPr/>
            </a:pPr>
            <a:r>
              <a:rPr lang="el-GR" altLang="el-GR" sz="2400" b="1" i="1" dirty="0">
                <a:solidFill>
                  <a:schemeClr val="bg1"/>
                </a:solidFill>
                <a:latin typeface="Calibri" pitchFamily="34" charset="0"/>
              </a:rPr>
              <a:t>Προσφορά Μισθού και Πιστοποιημένος Έπαινος</a:t>
            </a:r>
          </a:p>
          <a:p>
            <a:pPr marL="457200" indent="-457200">
              <a:lnSpc>
                <a:spcPct val="90000"/>
              </a:lnSpc>
              <a:defRPr/>
            </a:pPr>
            <a:endParaRPr lang="el-GR" altLang="el-GR" sz="2400" b="1" dirty="0">
              <a:solidFill>
                <a:schemeClr val="bg1"/>
              </a:solidFill>
              <a:latin typeface="Calibri" pitchFamily="34" charset="0"/>
            </a:endParaRPr>
          </a:p>
          <a:p>
            <a:pPr>
              <a:lnSpc>
                <a:spcPct val="90000"/>
              </a:lnSpc>
              <a:defRPr/>
            </a:pPr>
            <a:r>
              <a:rPr lang="el-GR" altLang="el-GR" sz="2400" b="1" dirty="0">
                <a:solidFill>
                  <a:schemeClr val="bg1"/>
                </a:solidFill>
                <a:latin typeface="Calibri" pitchFamily="34" charset="0"/>
              </a:rPr>
              <a:t>	Προσφορά μισθού και πιστοποιημένος έπαινος για τη διεξαγωγή των εργαστηρίων για γονείς και για την ανάπτυξη θεμάτων εκτός του σχολικού ωραρίου. </a:t>
            </a:r>
          </a:p>
          <a:p>
            <a:pPr>
              <a:lnSpc>
                <a:spcPct val="90000"/>
              </a:lnSpc>
              <a:defRPr/>
            </a:pPr>
            <a:endParaRPr lang="el-GR" altLang="el-GR" sz="2400" b="1" i="1" dirty="0">
              <a:solidFill>
                <a:schemeClr val="bg1"/>
              </a:solidFill>
              <a:latin typeface="Calibri" pitchFamily="34" charset="0"/>
            </a:endParaRPr>
          </a:p>
          <a:p>
            <a:pPr>
              <a:lnSpc>
                <a:spcPct val="90000"/>
              </a:lnSpc>
              <a:defRPr/>
            </a:pPr>
            <a:r>
              <a:rPr lang="el-GR" altLang="el-GR" sz="2400" b="1" i="1" dirty="0">
                <a:solidFill>
                  <a:schemeClr val="bg1"/>
                </a:solidFill>
                <a:latin typeface="Calibri" pitchFamily="34" charset="0"/>
              </a:rPr>
              <a:t>11. Προσφορά Ευκαιριών για Δικτύωση με Συναδέλφους</a:t>
            </a:r>
          </a:p>
          <a:p>
            <a:pPr>
              <a:lnSpc>
                <a:spcPct val="90000"/>
              </a:lnSpc>
              <a:defRPr/>
            </a:pPr>
            <a:endParaRPr lang="el-GR" altLang="el-GR" sz="2400" b="1" dirty="0">
              <a:solidFill>
                <a:schemeClr val="bg1"/>
              </a:solidFill>
              <a:latin typeface="Calibri" pitchFamily="34" charset="0"/>
            </a:endParaRPr>
          </a:p>
          <a:p>
            <a:pPr algn="just">
              <a:lnSpc>
                <a:spcPct val="90000"/>
              </a:lnSpc>
              <a:defRPr/>
            </a:pPr>
            <a:r>
              <a:rPr lang="el-GR" altLang="el-GR" sz="2400" b="1" dirty="0">
                <a:solidFill>
                  <a:schemeClr val="bg1"/>
                </a:solidFill>
                <a:latin typeface="Calibri" pitchFamily="34" charset="0"/>
              </a:rPr>
              <a:t>	Δημιουργούνται ευκαιρίες για να παρουσιάζονται τα ενδιαφέροντα, οι ερωτήσεις, τα βιώματα επιτυχίας, οι εμπειρίες και οι προκλήσεις που δημιουργούνται στη διαδικασία να συνεργάζεσαι με τους γονείς, με σκοπό την προαγωγή των ακαδημαϊκών ικανοτήτων των παιδιών. Οι σχολικές Περιφέρειες παρέχουν ευκαιρίες επίσημες και ανεπίσημες για συναντήσεις, με συζητήσεις θεμάτων σχετικών με τη συμμετοχή των γονέων στα σχολικά προγράμματα και τη σχολική πραγματικότητα.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CA5122C8-6FD9-43C6-B42A-67DF70FAEF9F}"/>
              </a:ext>
            </a:extLst>
          </p:cNvPr>
          <p:cNvSpPr>
            <a:spLocks noGrp="1"/>
          </p:cNvSpPr>
          <p:nvPr>
            <p:ph type="dt" sz="quarter" idx="10"/>
          </p:nvPr>
        </p:nvSpPr>
        <p:spPr>
          <a:xfrm>
            <a:off x="8782050" y="6492875"/>
            <a:ext cx="1600200" cy="365125"/>
          </a:xfrm>
        </p:spPr>
        <p:txBody>
          <a:bodyPr/>
          <a:lstStyle/>
          <a:p>
            <a:pPr>
              <a:defRPr/>
            </a:pPr>
            <a:fld id="{29021EA5-DD58-432B-A97C-57C746BE576F}"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A415238F-4BF0-4A96-890E-733B695C9DED}"/>
              </a:ext>
            </a:extLst>
          </p:cNvPr>
          <p:cNvSpPr>
            <a:spLocks noGrp="1"/>
          </p:cNvSpPr>
          <p:nvPr>
            <p:ph type="ftr" sz="quarter" idx="11"/>
          </p:nvPr>
        </p:nvSpPr>
        <p:spPr>
          <a:xfrm>
            <a:off x="944563" y="6319838"/>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BD4E75F6-9432-45B7-83B7-26A08FBB4E52}"/>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4A44D1-9201-4886-A0F1-C14060CC8104}" type="slidenum">
              <a:rPr lang="en-US" altLang="el-GR">
                <a:solidFill>
                  <a:srgbClr val="BFBFBF"/>
                </a:solidFill>
                <a:latin typeface="Century Gothic" panose="020B0502020202020204" pitchFamily="34" charset="0"/>
              </a:rPr>
              <a:pPr eaLnBrk="1" hangingPunct="1"/>
              <a:t>43</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B48EBBB0-141D-4C54-BEB7-2027082B3C57}"/>
              </a:ext>
            </a:extLst>
          </p:cNvPr>
          <p:cNvSpPr/>
          <p:nvPr/>
        </p:nvSpPr>
        <p:spPr>
          <a:xfrm>
            <a:off x="1154113" y="576263"/>
            <a:ext cx="10240962" cy="5641975"/>
          </a:xfrm>
          <a:prstGeom prst="roundRect">
            <a:avLst/>
          </a:prstGeom>
          <a:solidFill>
            <a:schemeClr val="tx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endParaRPr lang="el-GR" altLang="el-GR" sz="2400" b="1" i="1" dirty="0">
              <a:solidFill>
                <a:schemeClr val="bg1"/>
              </a:solidFill>
              <a:latin typeface="Calibri" pitchFamily="34" charset="0"/>
            </a:endParaRPr>
          </a:p>
          <a:p>
            <a:pPr>
              <a:lnSpc>
                <a:spcPct val="80000"/>
              </a:lnSpc>
              <a:defRPr/>
            </a:pPr>
            <a:r>
              <a:rPr lang="el-GR" altLang="el-GR" sz="2400" b="1" i="1" dirty="0">
                <a:solidFill>
                  <a:schemeClr val="bg1"/>
                </a:solidFill>
                <a:latin typeface="Calibri" pitchFamily="34" charset="0"/>
              </a:rPr>
              <a:t>12. Περιφερειακά Πολυπολιτισμικά Συνέδρια</a:t>
            </a:r>
          </a:p>
          <a:p>
            <a:pPr>
              <a:lnSpc>
                <a:spcPct val="80000"/>
              </a:lnSpc>
              <a:defRPr/>
            </a:pPr>
            <a:endParaRPr lang="el-GR" altLang="el-GR" sz="2400" b="1" dirty="0">
              <a:solidFill>
                <a:schemeClr val="bg1"/>
              </a:solidFill>
              <a:latin typeface="Calibri" pitchFamily="34" charset="0"/>
            </a:endParaRPr>
          </a:p>
          <a:p>
            <a:pPr>
              <a:lnSpc>
                <a:spcPct val="150000"/>
              </a:lnSpc>
              <a:buFontTx/>
              <a:buBlip>
                <a:blip r:embed="rId2"/>
              </a:buBlip>
              <a:defRPr/>
            </a:pPr>
            <a:r>
              <a:rPr lang="el-GR" altLang="el-GR" sz="2400" b="1" dirty="0">
                <a:solidFill>
                  <a:schemeClr val="bg1"/>
                </a:solidFill>
                <a:latin typeface="Calibri" pitchFamily="34" charset="0"/>
              </a:rPr>
              <a:t>Τα Δημόσια Σχολεία του </a:t>
            </a:r>
            <a:r>
              <a:rPr lang="en-US" altLang="el-GR" sz="2400" b="1" dirty="0">
                <a:solidFill>
                  <a:schemeClr val="bg1"/>
                </a:solidFill>
                <a:latin typeface="Calibri" pitchFamily="34" charset="0"/>
              </a:rPr>
              <a:t>Arlington</a:t>
            </a:r>
            <a:r>
              <a:rPr lang="el-GR" altLang="el-GR" sz="2400" b="1" dirty="0">
                <a:solidFill>
                  <a:schemeClr val="bg1"/>
                </a:solidFill>
                <a:latin typeface="Calibri" pitchFamily="34" charset="0"/>
              </a:rPr>
              <a:t>, χρηματοδοτούν ετήσια Συνέδρια με αναφορά σε σημαντικά θέματα για τους γλωσσικά μειονοτικούς γονείς και γιορτές για την πολιτισμική κληρονομιά της χώρας. </a:t>
            </a:r>
          </a:p>
          <a:p>
            <a:pPr>
              <a:lnSpc>
                <a:spcPct val="150000"/>
              </a:lnSpc>
              <a:buFontTx/>
              <a:buBlip>
                <a:blip r:embed="rId2"/>
              </a:buBlip>
              <a:defRPr/>
            </a:pPr>
            <a:r>
              <a:rPr lang="el-GR" altLang="el-GR" sz="2400" b="1" dirty="0">
                <a:solidFill>
                  <a:schemeClr val="bg1"/>
                </a:solidFill>
                <a:latin typeface="Calibri" pitchFamily="34" charset="0"/>
              </a:rPr>
              <a:t>Αρχικά, τα συνέδρια περιλάμβαναν κυρίως ενημερωτικά εργαστήρια για τους γονείς και διεξάγονταν σε διάφορες γλώσσες.</a:t>
            </a:r>
          </a:p>
          <a:p>
            <a:pPr>
              <a:lnSpc>
                <a:spcPct val="150000"/>
              </a:lnSpc>
              <a:buFontTx/>
              <a:buBlip>
                <a:blip r:embed="rId2"/>
              </a:buBlip>
              <a:defRPr/>
            </a:pPr>
            <a:r>
              <a:rPr lang="el-GR" altLang="el-GR" sz="2400" b="1" dirty="0">
                <a:solidFill>
                  <a:schemeClr val="bg1"/>
                </a:solidFill>
                <a:latin typeface="Calibri" pitchFamily="34" charset="0"/>
              </a:rPr>
              <a:t> Τα τελευταία χρόνια, έχει δοθεί έμφαση στη σημασία της πολιτισμικής ποικιλομορφίας της χώρας και προσπάθεια συμμετοχής περισσότερων εκπαιδευτικών, παιδιών και οικογενειών. </a:t>
            </a:r>
          </a:p>
          <a:p>
            <a:pPr>
              <a:lnSpc>
                <a:spcPct val="150000"/>
              </a:lnSpc>
              <a:defRPr/>
            </a:pPr>
            <a:r>
              <a:rPr lang="el-GR" altLang="el-GR" sz="2400" b="1" dirty="0">
                <a:solidFill>
                  <a:schemeClr val="bg1"/>
                </a:solidFill>
                <a:latin typeface="Calibri" pitchFamily="34"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FA880E67-181C-4945-A77C-461F725E74F1}"/>
              </a:ext>
            </a:extLst>
          </p:cNvPr>
          <p:cNvSpPr>
            <a:spLocks noGrp="1"/>
          </p:cNvSpPr>
          <p:nvPr>
            <p:ph type="dt" sz="quarter" idx="10"/>
          </p:nvPr>
        </p:nvSpPr>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87DA1D7A-C848-4860-A674-8047278E5CCD}"/>
              </a:ext>
            </a:extLst>
          </p:cNvPr>
          <p:cNvSpPr>
            <a:spLocks noGrp="1"/>
          </p:cNvSpPr>
          <p:nvPr>
            <p:ph type="ftr" sz="quarter" idx="11"/>
          </p:nvPr>
        </p:nvSpPr>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AE2ADB14-5497-4B28-A904-5A8A65C2C4B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7A965-CC54-420C-94E0-C949640CA840}" type="slidenum">
              <a:rPr lang="en-US" altLang="el-GR">
                <a:solidFill>
                  <a:srgbClr val="BFBFBF"/>
                </a:solidFill>
                <a:latin typeface="Century Gothic" panose="020B0502020202020204" pitchFamily="34" charset="0"/>
              </a:rPr>
              <a:pPr eaLnBrk="1" hangingPunct="1"/>
              <a:t>44</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AD7BFE99-43A4-457A-8D7D-B051415B7147}"/>
              </a:ext>
            </a:extLst>
          </p:cNvPr>
          <p:cNvSpPr/>
          <p:nvPr/>
        </p:nvSpPr>
        <p:spPr>
          <a:xfrm>
            <a:off x="942975" y="885825"/>
            <a:ext cx="10283825" cy="3786188"/>
          </a:xfrm>
          <a:prstGeom prst="rect">
            <a:avLst/>
          </a:prstGeom>
          <a:solidFill>
            <a:schemeClr val="tx1"/>
          </a:solidFill>
          <a:ln w="57150">
            <a:solidFill>
              <a:schemeClr val="tx1">
                <a:lumMod val="50000"/>
              </a:schemeClr>
            </a:solidFill>
          </a:ln>
        </p:spPr>
        <p:txBody>
          <a:bodyPr>
            <a:spAutoFit/>
          </a:bodyPr>
          <a:lstStyle/>
          <a:p>
            <a:pPr>
              <a:lnSpc>
                <a:spcPct val="200000"/>
              </a:lnSpc>
              <a:defRPr/>
            </a:pPr>
            <a:r>
              <a:rPr lang="el-GR" altLang="el-GR" sz="2400" b="1" dirty="0">
                <a:solidFill>
                  <a:srgbClr val="C00000"/>
                </a:solidFill>
                <a:latin typeface="Calibri" pitchFamily="34" charset="0"/>
                <a:cs typeface="Arial" charset="0"/>
              </a:rPr>
              <a:t>Η περίπτωση του Δημόσιου Σχολείου </a:t>
            </a:r>
            <a:r>
              <a:rPr lang="en-US" altLang="el-GR" sz="2400" b="1" dirty="0">
                <a:solidFill>
                  <a:srgbClr val="C00000"/>
                </a:solidFill>
                <a:latin typeface="Calibri" pitchFamily="34" charset="0"/>
                <a:cs typeface="Arial" charset="0"/>
              </a:rPr>
              <a:t>Kate</a:t>
            </a:r>
            <a:r>
              <a:rPr lang="el-GR" altLang="el-GR" sz="2400" b="1" dirty="0">
                <a:solidFill>
                  <a:srgbClr val="C00000"/>
                </a:solidFill>
                <a:latin typeface="Calibri" pitchFamily="34" charset="0"/>
                <a:cs typeface="Arial" charset="0"/>
              </a:rPr>
              <a:t> </a:t>
            </a:r>
            <a:r>
              <a:rPr lang="en-US" altLang="el-GR" sz="2400" b="1" dirty="0">
                <a:solidFill>
                  <a:srgbClr val="C00000"/>
                </a:solidFill>
                <a:latin typeface="Calibri" pitchFamily="34" charset="0"/>
                <a:cs typeface="Arial" charset="0"/>
              </a:rPr>
              <a:t>Waller</a:t>
            </a:r>
            <a:r>
              <a:rPr lang="el-GR" altLang="el-GR" sz="2400" b="1" dirty="0">
                <a:solidFill>
                  <a:srgbClr val="C00000"/>
                </a:solidFill>
                <a:latin typeface="Calibri" pitchFamily="34" charset="0"/>
                <a:cs typeface="Arial" charset="0"/>
              </a:rPr>
              <a:t> του </a:t>
            </a:r>
            <a:r>
              <a:rPr lang="en-US" altLang="el-GR" sz="2400" b="1" dirty="0">
                <a:solidFill>
                  <a:srgbClr val="C00000"/>
                </a:solidFill>
                <a:latin typeface="Calibri" pitchFamily="34" charset="0"/>
                <a:cs typeface="Arial" charset="0"/>
              </a:rPr>
              <a:t>Barrett</a:t>
            </a:r>
            <a:r>
              <a:rPr lang="el-GR" altLang="el-GR" sz="2400" b="1" dirty="0">
                <a:solidFill>
                  <a:srgbClr val="C00000"/>
                </a:solidFill>
                <a:latin typeface="Calibri" pitchFamily="34" charset="0"/>
                <a:cs typeface="Arial" charset="0"/>
              </a:rPr>
              <a:t>: </a:t>
            </a:r>
          </a:p>
          <a:p>
            <a:pPr>
              <a:lnSpc>
                <a:spcPct val="200000"/>
              </a:lnSpc>
              <a:buFont typeface="Wingdings" pitchFamily="2" charset="2"/>
              <a:buChar char="ü"/>
              <a:defRPr/>
            </a:pPr>
            <a:r>
              <a:rPr lang="el-GR" altLang="el-GR" sz="2400" b="1" dirty="0">
                <a:solidFill>
                  <a:schemeClr val="bg1"/>
                </a:solidFill>
                <a:latin typeface="Calibri" pitchFamily="34" charset="0"/>
                <a:cs typeface="Arial" charset="0"/>
              </a:rPr>
              <a:t>Το σχολείο </a:t>
            </a:r>
            <a:r>
              <a:rPr lang="en-US" altLang="el-GR" sz="2400" b="1" dirty="0">
                <a:solidFill>
                  <a:schemeClr val="bg1"/>
                </a:solidFill>
                <a:latin typeface="Calibri" pitchFamily="34" charset="0"/>
                <a:cs typeface="Arial" charset="0"/>
              </a:rPr>
              <a:t>Kate Waller </a:t>
            </a:r>
            <a:r>
              <a:rPr lang="el-GR" altLang="el-GR" sz="2400" b="1" dirty="0">
                <a:solidFill>
                  <a:schemeClr val="bg1"/>
                </a:solidFill>
                <a:latin typeface="Calibri" pitchFamily="34" charset="0"/>
                <a:cs typeface="Arial" charset="0"/>
              </a:rPr>
              <a:t>του </a:t>
            </a:r>
            <a:r>
              <a:rPr lang="en-US" altLang="el-GR" sz="2400" b="1" dirty="0">
                <a:solidFill>
                  <a:schemeClr val="bg1"/>
                </a:solidFill>
                <a:latin typeface="Calibri" pitchFamily="34" charset="0"/>
                <a:cs typeface="Arial" charset="0"/>
              </a:rPr>
              <a:t>Barrett</a:t>
            </a:r>
            <a:r>
              <a:rPr lang="el-GR" altLang="el-GR" sz="2400" b="1" dirty="0">
                <a:solidFill>
                  <a:schemeClr val="bg1"/>
                </a:solidFill>
                <a:latin typeface="Calibri" pitchFamily="34" charset="0"/>
                <a:cs typeface="Arial" charset="0"/>
              </a:rPr>
              <a:t>, είναι ένα από τα δεκαοκτώ σχολεία στο </a:t>
            </a:r>
            <a:r>
              <a:rPr lang="en-US" altLang="el-GR" sz="2400" b="1" dirty="0">
                <a:solidFill>
                  <a:schemeClr val="bg1"/>
                </a:solidFill>
                <a:latin typeface="Calibri" pitchFamily="34" charset="0"/>
                <a:cs typeface="Arial" charset="0"/>
              </a:rPr>
              <a:t>Arlington</a:t>
            </a:r>
            <a:r>
              <a:rPr lang="el-GR" altLang="el-GR" sz="2400" b="1" dirty="0">
                <a:solidFill>
                  <a:schemeClr val="bg1"/>
                </a:solidFill>
                <a:latin typeface="Calibri" pitchFamily="34" charset="0"/>
                <a:cs typeface="Arial" charset="0"/>
              </a:rPr>
              <a:t>.</a:t>
            </a:r>
          </a:p>
          <a:p>
            <a:pPr>
              <a:lnSpc>
                <a:spcPct val="200000"/>
              </a:lnSpc>
              <a:buFont typeface="Wingdings" pitchFamily="2" charset="2"/>
              <a:buChar char="ü"/>
              <a:defRPr/>
            </a:pPr>
            <a:r>
              <a:rPr lang="el-GR" altLang="el-GR" sz="2400" b="1" dirty="0">
                <a:solidFill>
                  <a:schemeClr val="bg1"/>
                </a:solidFill>
                <a:latin typeface="Calibri" pitchFamily="34" charset="0"/>
                <a:cs typeface="Arial" charset="0"/>
              </a:rPr>
              <a:t> Σχεδόν οι μισοί (46,7%) από τους μαθητές στο </a:t>
            </a:r>
            <a:r>
              <a:rPr lang="en-US" altLang="el-GR" sz="2400" b="1" dirty="0">
                <a:solidFill>
                  <a:schemeClr val="bg1"/>
                </a:solidFill>
                <a:latin typeface="Calibri" pitchFamily="34" charset="0"/>
                <a:cs typeface="Arial" charset="0"/>
              </a:rPr>
              <a:t>Barrett</a:t>
            </a:r>
            <a:r>
              <a:rPr lang="el-GR" altLang="el-GR" sz="2400" b="1" dirty="0">
                <a:solidFill>
                  <a:schemeClr val="bg1"/>
                </a:solidFill>
                <a:latin typeface="Calibri" pitchFamily="34" charset="0"/>
                <a:cs typeface="Arial" charset="0"/>
              </a:rPr>
              <a:t>, είναι μαθητές με γλωσσική ή φυλετική μειονότητα.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BBBCA315-4919-4385-BD64-FD78ACAB0D6F}"/>
              </a:ext>
            </a:extLst>
          </p:cNvPr>
          <p:cNvSpPr>
            <a:spLocks noGrp="1"/>
          </p:cNvSpPr>
          <p:nvPr>
            <p:ph type="dt" sz="quarter" idx="10"/>
          </p:nvPr>
        </p:nvSpPr>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3DB3F116-AA28-4DF7-86D7-3DE23133401D}"/>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EF0D1971-7BB7-4A42-AA87-B9C373893E6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91FE1D-5BE7-4B68-9365-3DB9A6944FF6}" type="slidenum">
              <a:rPr lang="en-US" altLang="el-GR">
                <a:solidFill>
                  <a:srgbClr val="BFBFBF"/>
                </a:solidFill>
                <a:latin typeface="Century Gothic" panose="020B0502020202020204" pitchFamily="34" charset="0"/>
              </a:rPr>
              <a:pPr eaLnBrk="1" hangingPunct="1"/>
              <a:t>45</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26FA22DE-455E-4049-A526-25E80F981648}"/>
              </a:ext>
            </a:extLst>
          </p:cNvPr>
          <p:cNvSpPr/>
          <p:nvPr/>
        </p:nvSpPr>
        <p:spPr>
          <a:xfrm>
            <a:off x="746125" y="436563"/>
            <a:ext cx="9537700" cy="4856162"/>
          </a:xfrm>
          <a:prstGeom prst="rect">
            <a:avLst/>
          </a:prstGeom>
          <a:solidFill>
            <a:schemeClr val="tx1"/>
          </a:solidFill>
          <a:ln w="57150">
            <a:solidFill>
              <a:schemeClr val="tx1">
                <a:lumMod val="50000"/>
              </a:schemeClr>
            </a:solidFill>
          </a:ln>
        </p:spPr>
        <p:txBody>
          <a:bodyPr>
            <a:spAutoFit/>
          </a:bodyPr>
          <a:lstStyle/>
          <a:p>
            <a:pPr>
              <a:lnSpc>
                <a:spcPct val="80000"/>
              </a:lnSpc>
              <a:defRPr/>
            </a:pPr>
            <a:r>
              <a:rPr lang="el-GR" altLang="el-GR" sz="2400" b="1" i="1" dirty="0">
                <a:solidFill>
                  <a:srgbClr val="C00000"/>
                </a:solidFill>
                <a:latin typeface="Calibri" pitchFamily="34" charset="0"/>
                <a:cs typeface="Arial" charset="0"/>
              </a:rPr>
              <a:t>Α. Ο ρόλος του Διευθυντή στη Συνεργασία με τους Γονείς</a:t>
            </a:r>
          </a:p>
          <a:p>
            <a:pPr>
              <a:lnSpc>
                <a:spcPct val="80000"/>
              </a:lnSpc>
              <a:defRPr/>
            </a:pPr>
            <a:endParaRPr lang="el-GR" altLang="el-GR" sz="2400" b="1" dirty="0">
              <a:solidFill>
                <a:schemeClr val="bg1"/>
              </a:solidFill>
              <a:latin typeface="Calibri" pitchFamily="34" charset="0"/>
              <a:cs typeface="Arial" charset="0"/>
            </a:endParaRPr>
          </a:p>
          <a:p>
            <a:pPr>
              <a:lnSpc>
                <a:spcPct val="80000"/>
              </a:lnSpc>
              <a:defRPr/>
            </a:pPr>
            <a:r>
              <a:rPr lang="el-GR" altLang="el-GR" sz="2400" b="1" dirty="0">
                <a:solidFill>
                  <a:schemeClr val="bg1"/>
                </a:solidFill>
                <a:latin typeface="Calibri" pitchFamily="34" charset="0"/>
                <a:cs typeface="Arial" charset="0"/>
              </a:rPr>
              <a:t>	</a:t>
            </a:r>
          </a:p>
          <a:p>
            <a:pPr>
              <a:lnSpc>
                <a:spcPct val="150000"/>
              </a:lnSpc>
              <a:buFont typeface="Wingdings" pitchFamily="2" charset="2"/>
              <a:buChar char="q"/>
              <a:defRPr/>
            </a:pPr>
            <a:r>
              <a:rPr lang="el-GR" altLang="el-GR" sz="2400" b="1" dirty="0">
                <a:solidFill>
                  <a:srgbClr val="0070C0"/>
                </a:solidFill>
                <a:latin typeface="Calibri" pitchFamily="34" charset="0"/>
                <a:cs typeface="Arial" charset="0"/>
              </a:rPr>
              <a:t>Ο διευθυντής του σχολείου</a:t>
            </a:r>
            <a:r>
              <a:rPr lang="el-GR" altLang="el-GR" sz="2400" b="1" dirty="0">
                <a:solidFill>
                  <a:schemeClr val="bg1"/>
                </a:solidFill>
                <a:latin typeface="Calibri" pitchFamily="34" charset="0"/>
                <a:cs typeface="Arial" charset="0"/>
              </a:rPr>
              <a:t>, αναλαμβάνει ένα ρόλο </a:t>
            </a:r>
            <a:r>
              <a:rPr lang="el-GR" altLang="el-GR" sz="2400" b="1" dirty="0" err="1">
                <a:solidFill>
                  <a:schemeClr val="bg1"/>
                </a:solidFill>
                <a:latin typeface="Calibri" pitchFamily="34" charset="0"/>
                <a:cs typeface="Arial" charset="0"/>
              </a:rPr>
              <a:t>διευκολυντή</a:t>
            </a:r>
            <a:r>
              <a:rPr lang="el-GR" altLang="el-GR" sz="2400" b="1" dirty="0">
                <a:solidFill>
                  <a:schemeClr val="bg1"/>
                </a:solidFill>
                <a:latin typeface="Calibri" pitchFamily="34" charset="0"/>
                <a:cs typeface="Arial" charset="0"/>
              </a:rPr>
              <a:t>, προκειμένου να ανοίξει το σχολείο σε ποικίλες ομάδες ανθρώπων, για πολλαπλούς λόγους. </a:t>
            </a:r>
          </a:p>
          <a:p>
            <a:pPr>
              <a:lnSpc>
                <a:spcPct val="150000"/>
              </a:lnSpc>
              <a:defRPr/>
            </a:pPr>
            <a:r>
              <a:rPr lang="el-GR" altLang="el-GR" sz="2400" b="1" dirty="0">
                <a:solidFill>
                  <a:schemeClr val="bg1"/>
                </a:solidFill>
                <a:latin typeface="Calibri" pitchFamily="34" charset="0"/>
                <a:cs typeface="Arial" charset="0"/>
              </a:rPr>
              <a:t>Ενθαρρύνει το προσωπικό του σχολείου και τους γονείς</a:t>
            </a:r>
            <a:r>
              <a:rPr lang="en-US" altLang="el-GR" sz="2400" b="1" dirty="0">
                <a:solidFill>
                  <a:schemeClr val="bg1"/>
                </a:solidFill>
                <a:latin typeface="Calibri" pitchFamily="34" charset="0"/>
                <a:cs typeface="Arial" charset="0"/>
              </a:rPr>
              <a:t>:</a:t>
            </a:r>
          </a:p>
          <a:p>
            <a:pPr>
              <a:lnSpc>
                <a:spcPct val="150000"/>
              </a:lnSpc>
              <a:buFont typeface="Wingdings" pitchFamily="2" charset="2"/>
              <a:buChar char="ü"/>
              <a:defRPr/>
            </a:pPr>
            <a:r>
              <a:rPr lang="el-GR" altLang="el-GR" sz="2400" b="1" dirty="0">
                <a:solidFill>
                  <a:schemeClr val="bg1"/>
                </a:solidFill>
                <a:latin typeface="Calibri" pitchFamily="34" charset="0"/>
                <a:cs typeface="Arial" charset="0"/>
              </a:rPr>
              <a:t> </a:t>
            </a:r>
            <a:r>
              <a:rPr lang="el-GR" altLang="el-GR" sz="2400" b="1" dirty="0">
                <a:solidFill>
                  <a:srgbClr val="0070C0"/>
                </a:solidFill>
                <a:latin typeface="Calibri" pitchFamily="34" charset="0"/>
                <a:cs typeface="Arial" charset="0"/>
              </a:rPr>
              <a:t>να συνεργασθούν και να βελτιώσουν το περιβάλλον του σχολείου,</a:t>
            </a:r>
            <a:endParaRPr lang="en-US" altLang="el-GR" sz="2400" b="1" dirty="0">
              <a:solidFill>
                <a:srgbClr val="0070C0"/>
              </a:solidFill>
              <a:latin typeface="Calibri" pitchFamily="34" charset="0"/>
              <a:cs typeface="Arial" charset="0"/>
            </a:endParaRPr>
          </a:p>
          <a:p>
            <a:pPr>
              <a:lnSpc>
                <a:spcPct val="150000"/>
              </a:lnSpc>
              <a:buFont typeface="Wingdings" pitchFamily="2" charset="2"/>
              <a:buChar char="ü"/>
              <a:defRPr/>
            </a:pPr>
            <a:r>
              <a:rPr lang="el-GR" altLang="el-GR" sz="2400" b="1" dirty="0">
                <a:solidFill>
                  <a:srgbClr val="0070C0"/>
                </a:solidFill>
                <a:latin typeface="Calibri" pitchFamily="34" charset="0"/>
                <a:cs typeface="Arial" charset="0"/>
              </a:rPr>
              <a:t> να θεμελιώσουν μια αίσθηση κοινότητας, ανάμεσα στις οικογένειες </a:t>
            </a:r>
            <a:endParaRPr lang="en-US" altLang="el-GR" sz="2400" b="1" dirty="0">
              <a:solidFill>
                <a:srgbClr val="0070C0"/>
              </a:solidFill>
              <a:latin typeface="Calibri" pitchFamily="34" charset="0"/>
              <a:cs typeface="Arial" charset="0"/>
            </a:endParaRPr>
          </a:p>
          <a:p>
            <a:pPr>
              <a:lnSpc>
                <a:spcPct val="150000"/>
              </a:lnSpc>
              <a:buFont typeface="Wingdings" pitchFamily="2" charset="2"/>
              <a:buChar char="ü"/>
              <a:defRPr/>
            </a:pPr>
            <a:r>
              <a:rPr lang="el-GR" altLang="el-GR" sz="2400" b="1" dirty="0">
                <a:solidFill>
                  <a:srgbClr val="0070C0"/>
                </a:solidFill>
                <a:latin typeface="Calibri" pitchFamily="34" charset="0"/>
                <a:cs typeface="Arial" charset="0"/>
              </a:rPr>
              <a:t>και να υποστηρίξουν ένα κλίμα υψηλών ακαδημαϊκών προσδοκιών.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7DA77DCA-5060-41F6-9FD3-26F1BF15BFA2}"/>
              </a:ext>
            </a:extLst>
          </p:cNvPr>
          <p:cNvSpPr>
            <a:spLocks noGrp="1"/>
          </p:cNvSpPr>
          <p:nvPr>
            <p:ph type="dt" sz="quarter" idx="10"/>
          </p:nvPr>
        </p:nvSpPr>
        <p:spPr>
          <a:xfrm>
            <a:off x="8739188" y="6305550"/>
            <a:ext cx="1600200" cy="365125"/>
          </a:xfrm>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CA9BBD34-EEAB-4759-9E8C-0983300522FE}"/>
              </a:ext>
            </a:extLst>
          </p:cNvPr>
          <p:cNvSpPr>
            <a:spLocks noGrp="1"/>
          </p:cNvSpPr>
          <p:nvPr>
            <p:ph type="ftr" sz="quarter" idx="11"/>
          </p:nvPr>
        </p:nvSpPr>
        <p:spPr>
          <a:xfrm>
            <a:off x="944563" y="6235700"/>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185A7EE8-A054-46CF-971F-40CDDF8A35DB}"/>
              </a:ext>
            </a:extLst>
          </p:cNvPr>
          <p:cNvSpPr>
            <a:spLocks noGrp="1"/>
          </p:cNvSpPr>
          <p:nvPr>
            <p:ph type="sldNum" sz="quarter" idx="12"/>
          </p:nvPr>
        </p:nvSpPr>
        <p:spPr>
          <a:xfrm>
            <a:off x="11231563" y="6235700"/>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437DB7-856F-4F2A-A4E8-766C3C4AB7DD}" type="slidenum">
              <a:rPr lang="en-US" altLang="el-GR">
                <a:solidFill>
                  <a:srgbClr val="BFBFBF"/>
                </a:solidFill>
                <a:latin typeface="Century Gothic" panose="020B0502020202020204" pitchFamily="34" charset="0"/>
              </a:rPr>
              <a:pPr eaLnBrk="1" hangingPunct="1"/>
              <a:t>46</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E6F112BF-7649-4E41-85CE-6E3B19040F06}"/>
              </a:ext>
            </a:extLst>
          </p:cNvPr>
          <p:cNvSpPr/>
          <p:nvPr/>
        </p:nvSpPr>
        <p:spPr>
          <a:xfrm>
            <a:off x="492125" y="506413"/>
            <a:ext cx="10579100" cy="5632450"/>
          </a:xfrm>
          <a:prstGeom prst="rect">
            <a:avLst/>
          </a:prstGeom>
          <a:solidFill>
            <a:schemeClr val="tx1"/>
          </a:solidFill>
          <a:ln w="76200">
            <a:solidFill>
              <a:schemeClr val="tx1">
                <a:lumMod val="50000"/>
              </a:schemeClr>
            </a:solidFill>
          </a:ln>
        </p:spPr>
        <p:txBody>
          <a:bodyPr>
            <a:spAutoFit/>
          </a:bodyPr>
          <a:lstStyle/>
          <a:p>
            <a:pPr>
              <a:defRPr/>
            </a:pPr>
            <a:r>
              <a:rPr lang="el-GR" altLang="el-GR" sz="2400" b="1" dirty="0">
                <a:solidFill>
                  <a:srgbClr val="C00000"/>
                </a:solidFill>
                <a:latin typeface="Calibri" pitchFamily="34" charset="0"/>
                <a:cs typeface="Arial" charset="0"/>
              </a:rPr>
              <a:t>Η </a:t>
            </a:r>
            <a:r>
              <a:rPr lang="el-GR" altLang="el-GR" sz="2400" b="1" dirty="0" err="1">
                <a:solidFill>
                  <a:srgbClr val="C00000"/>
                </a:solidFill>
                <a:latin typeface="Calibri" pitchFamily="34" charset="0"/>
                <a:cs typeface="Arial" charset="0"/>
              </a:rPr>
              <a:t>γονεϊκή</a:t>
            </a:r>
            <a:r>
              <a:rPr lang="el-GR" altLang="el-GR" sz="2400" b="1" dirty="0">
                <a:solidFill>
                  <a:srgbClr val="C00000"/>
                </a:solidFill>
                <a:latin typeface="Calibri" pitchFamily="34" charset="0"/>
                <a:cs typeface="Arial" charset="0"/>
              </a:rPr>
              <a:t> συμμετοχή έχει υψηλή προτεραιότητα στην προσωπική ατζέντα του διευθυντή. </a:t>
            </a:r>
            <a:endParaRPr lang="en-US" altLang="el-GR" sz="2400" b="1" dirty="0">
              <a:solidFill>
                <a:srgbClr val="C00000"/>
              </a:solidFill>
              <a:latin typeface="Calibri" pitchFamily="34" charset="0"/>
              <a:cs typeface="Arial" charset="0"/>
            </a:endParaRPr>
          </a:p>
          <a:p>
            <a:pPr>
              <a:defRPr/>
            </a:pPr>
            <a:r>
              <a:rPr lang="el-GR" altLang="el-GR" sz="2400" b="1" u="sng" dirty="0">
                <a:solidFill>
                  <a:srgbClr val="C00000"/>
                </a:solidFill>
                <a:latin typeface="Calibri" pitchFamily="34" charset="0"/>
                <a:cs typeface="Arial" charset="0"/>
              </a:rPr>
              <a:t>Συγκεκριμένα οι στόχοι του είναι οι εξής: </a:t>
            </a:r>
          </a:p>
          <a:p>
            <a:pPr>
              <a:defRPr/>
            </a:pPr>
            <a:endParaRPr lang="el-GR" altLang="el-GR" sz="2400" b="1" dirty="0">
              <a:solidFill>
                <a:schemeClr val="bg1"/>
              </a:solidFill>
              <a:latin typeface="Calibri" pitchFamily="34" charset="0"/>
              <a:cs typeface="Arial" charset="0"/>
            </a:endParaRPr>
          </a:p>
          <a:p>
            <a:pPr>
              <a:buFontTx/>
              <a:buBlip>
                <a:blip r:embed="rId2"/>
              </a:buBlip>
              <a:defRPr/>
            </a:pPr>
            <a:r>
              <a:rPr lang="el-GR" altLang="el-GR" sz="2400" b="1" dirty="0">
                <a:solidFill>
                  <a:srgbClr val="0070C0"/>
                </a:solidFill>
                <a:latin typeface="Calibri" pitchFamily="34" charset="0"/>
                <a:cs typeface="Arial" charset="0"/>
              </a:rPr>
              <a:t>Δίγλωσσο προσωπικό, </a:t>
            </a:r>
            <a:r>
              <a:rPr lang="el-GR" altLang="el-GR" sz="2400" b="1" dirty="0">
                <a:solidFill>
                  <a:schemeClr val="bg1"/>
                </a:solidFill>
                <a:latin typeface="Calibri" pitchFamily="34" charset="0"/>
                <a:cs typeface="Arial" charset="0"/>
              </a:rPr>
              <a:t>το οποίο να θεωρεί τη συνεργασία με τους γονείς πρώτη προτεραιότητα. </a:t>
            </a:r>
          </a:p>
          <a:p>
            <a:pPr>
              <a:buFontTx/>
              <a:buBlip>
                <a:blip r:embed="rId2"/>
              </a:buBlip>
              <a:defRPr/>
            </a:pPr>
            <a:endParaRPr lang="el-GR" altLang="el-GR" sz="2400" b="1" dirty="0">
              <a:solidFill>
                <a:schemeClr val="bg1"/>
              </a:solidFill>
              <a:latin typeface="Calibri" pitchFamily="34" charset="0"/>
              <a:cs typeface="Arial" charset="0"/>
            </a:endParaRPr>
          </a:p>
          <a:p>
            <a:pPr>
              <a:buFontTx/>
              <a:buBlip>
                <a:blip r:embed="rId2"/>
              </a:buBlip>
              <a:defRPr/>
            </a:pPr>
            <a:r>
              <a:rPr lang="el-GR" altLang="el-GR" sz="2400" b="1" dirty="0">
                <a:solidFill>
                  <a:srgbClr val="0070C0"/>
                </a:solidFill>
                <a:latin typeface="Calibri" pitchFamily="34" charset="0"/>
                <a:cs typeface="Arial" charset="0"/>
              </a:rPr>
              <a:t>Γραπτή επικοινωνία με τις οικογένειες </a:t>
            </a:r>
            <a:r>
              <a:rPr lang="el-GR" altLang="el-GR" sz="2400" b="1" dirty="0">
                <a:solidFill>
                  <a:schemeClr val="bg1"/>
                </a:solidFill>
                <a:latin typeface="Calibri" pitchFamily="34" charset="0"/>
                <a:cs typeface="Arial" charset="0"/>
              </a:rPr>
              <a:t>σε δύο γλώσσες και διερμηνείς για τους γονείς σε σχολικές εκδηλώσεις. </a:t>
            </a:r>
            <a:endParaRPr lang="en-US" altLang="el-GR" sz="2400" b="1" dirty="0">
              <a:solidFill>
                <a:schemeClr val="bg1"/>
              </a:solidFill>
              <a:latin typeface="Calibri" pitchFamily="34" charset="0"/>
              <a:cs typeface="Arial" charset="0"/>
            </a:endParaRPr>
          </a:p>
          <a:p>
            <a:pPr>
              <a:buFontTx/>
              <a:buBlip>
                <a:blip r:embed="rId2"/>
              </a:buBlip>
              <a:defRPr/>
            </a:pPr>
            <a:endParaRPr lang="el-GR" altLang="el-GR" sz="2400" b="1" dirty="0">
              <a:solidFill>
                <a:schemeClr val="bg1"/>
              </a:solidFill>
              <a:latin typeface="Calibri" pitchFamily="34" charset="0"/>
              <a:cs typeface="Arial" charset="0"/>
            </a:endParaRPr>
          </a:p>
          <a:p>
            <a:pPr>
              <a:buFontTx/>
              <a:buBlip>
                <a:blip r:embed="rId2"/>
              </a:buBlip>
              <a:defRPr/>
            </a:pPr>
            <a:r>
              <a:rPr lang="el-GR" altLang="el-GR" sz="2400" b="1" dirty="0">
                <a:solidFill>
                  <a:srgbClr val="0070C0"/>
                </a:solidFill>
                <a:latin typeface="Calibri" pitchFamily="34" charset="0"/>
                <a:cs typeface="Arial" charset="0"/>
              </a:rPr>
              <a:t>Διευκόλυνση και παροχή μέσων στους γονείς</a:t>
            </a:r>
            <a:r>
              <a:rPr lang="el-GR" altLang="el-GR" sz="2400" b="1" dirty="0">
                <a:solidFill>
                  <a:schemeClr val="bg1"/>
                </a:solidFill>
                <a:latin typeface="Calibri" pitchFamily="34" charset="0"/>
                <a:cs typeface="Arial" charset="0"/>
              </a:rPr>
              <a:t>, για την ομαλή μετάβασή τους στη νέα τους κοινότητα. </a:t>
            </a:r>
          </a:p>
          <a:p>
            <a:pPr>
              <a:buFontTx/>
              <a:buBlip>
                <a:blip r:embed="rId2"/>
              </a:buBlip>
              <a:defRPr/>
            </a:pPr>
            <a:endParaRPr lang="el-GR" altLang="el-GR" sz="2400" b="1" dirty="0">
              <a:solidFill>
                <a:schemeClr val="bg1"/>
              </a:solidFill>
              <a:latin typeface="Calibri" pitchFamily="34" charset="0"/>
              <a:cs typeface="Arial" charset="0"/>
            </a:endParaRPr>
          </a:p>
          <a:p>
            <a:pPr>
              <a:buFontTx/>
              <a:buBlip>
                <a:blip r:embed="rId2"/>
              </a:buBlip>
              <a:defRPr/>
            </a:pPr>
            <a:r>
              <a:rPr lang="el-GR" altLang="el-GR" sz="2400" b="1" dirty="0">
                <a:solidFill>
                  <a:srgbClr val="0070C0"/>
                </a:solidFill>
                <a:latin typeface="Calibri" pitchFamily="34" charset="0"/>
                <a:cs typeface="Arial" charset="0"/>
              </a:rPr>
              <a:t>Ενθάρρυνση των γονέων για συμμετοχή </a:t>
            </a:r>
            <a:r>
              <a:rPr lang="el-GR" altLang="el-GR" sz="2400" b="1" dirty="0">
                <a:solidFill>
                  <a:schemeClr val="bg1"/>
                </a:solidFill>
                <a:latin typeface="Calibri" pitchFamily="34" charset="0"/>
                <a:cs typeface="Arial" charset="0"/>
              </a:rPr>
              <a:t>σε δραστηριότητες και προγράμματα του ΡΤΑ (Σύλλογος Γονέων και Δασκάλων).</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422B3513-D699-48B7-AA74-5D8A1CBB0953}"/>
              </a:ext>
            </a:extLst>
          </p:cNvPr>
          <p:cNvSpPr>
            <a:spLocks noGrp="1"/>
          </p:cNvSpPr>
          <p:nvPr>
            <p:ph type="dt" sz="quarter" idx="10"/>
          </p:nvPr>
        </p:nvSpPr>
        <p:spPr>
          <a:xfrm>
            <a:off x="8936038" y="6492875"/>
            <a:ext cx="1600200" cy="365125"/>
          </a:xfrm>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513DECB0-6573-469D-ACB6-116A63A86183}"/>
              </a:ext>
            </a:extLst>
          </p:cNvPr>
          <p:cNvSpPr>
            <a:spLocks noGrp="1"/>
          </p:cNvSpPr>
          <p:nvPr>
            <p:ph type="ftr" sz="quarter" idx="11"/>
          </p:nvPr>
        </p:nvSpPr>
        <p:spPr>
          <a:xfrm>
            <a:off x="690563"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3D8A2680-9AD6-4FB4-842F-4FFF443EA1B5}"/>
              </a:ext>
            </a:extLst>
          </p:cNvPr>
          <p:cNvSpPr>
            <a:spLocks noGrp="1"/>
          </p:cNvSpPr>
          <p:nvPr>
            <p:ph type="sldNum" sz="quarter" idx="12"/>
          </p:nvPr>
        </p:nvSpPr>
        <p:spPr>
          <a:xfrm>
            <a:off x="11385550" y="6305550"/>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3E430D-0686-439A-A094-D6EC2F1BC171}" type="slidenum">
              <a:rPr lang="en-US" altLang="el-GR">
                <a:solidFill>
                  <a:srgbClr val="BFBFBF"/>
                </a:solidFill>
                <a:latin typeface="Century Gothic" panose="020B0502020202020204" pitchFamily="34" charset="0"/>
              </a:rPr>
              <a:pPr eaLnBrk="1" hangingPunct="1"/>
              <a:t>47</a:t>
            </a:fld>
            <a:endParaRPr lang="en-US" altLang="el-GR">
              <a:solidFill>
                <a:srgbClr val="BFBFBF"/>
              </a:solidFill>
              <a:latin typeface="Century Gothic" panose="020B0502020202020204" pitchFamily="34" charset="0"/>
            </a:endParaRPr>
          </a:p>
        </p:txBody>
      </p:sp>
      <p:sp>
        <p:nvSpPr>
          <p:cNvPr id="52229" name="4 - Ορθογώνιο">
            <a:extLst>
              <a:ext uri="{FF2B5EF4-FFF2-40B4-BE49-F238E27FC236}">
                <a16:creationId xmlns:a16="http://schemas.microsoft.com/office/drawing/2014/main" id="{BDF8D5BB-1D8C-4594-85AC-A3CA7A65B2F8}"/>
              </a:ext>
            </a:extLst>
          </p:cNvPr>
          <p:cNvSpPr>
            <a:spLocks noChangeArrowheads="1"/>
          </p:cNvSpPr>
          <p:nvPr/>
        </p:nvSpPr>
        <p:spPr bwMode="auto">
          <a:xfrm>
            <a:off x="660400" y="760413"/>
            <a:ext cx="10607675" cy="56308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rgbClr val="C00000"/>
                </a:solidFill>
                <a:latin typeface="Calibri" panose="020F0502020204030204" pitchFamily="34" charset="0"/>
              </a:rPr>
              <a:t>Β. Ο ρόλος του Σχολείου στη Συνεργασία με τους Γονείς</a:t>
            </a:r>
            <a:endParaRPr lang="el-GR" altLang="el-GR" sz="2400" b="1">
              <a:solidFill>
                <a:schemeClr val="bg1"/>
              </a:solidFill>
              <a:latin typeface="Calibri" panose="020F0502020204030204" pitchFamily="34" charset="0"/>
            </a:endParaRPr>
          </a:p>
          <a:p>
            <a:pPr eaLnBrk="1" hangingPunct="1">
              <a:lnSpc>
                <a:spcPct val="150000"/>
              </a:lnSpc>
            </a:pPr>
            <a:r>
              <a:rPr lang="el-GR" altLang="el-GR" sz="2400" b="1">
                <a:solidFill>
                  <a:schemeClr val="bg1"/>
                </a:solidFill>
                <a:latin typeface="Calibri" panose="020F0502020204030204" pitchFamily="34" charset="0"/>
              </a:rPr>
              <a:t>	</a:t>
            </a:r>
            <a:r>
              <a:rPr lang="el-GR" altLang="el-GR" sz="2400" b="1">
                <a:solidFill>
                  <a:srgbClr val="0070C0"/>
                </a:solidFill>
                <a:latin typeface="Calibri" panose="020F0502020204030204" pitchFamily="34" charset="0"/>
              </a:rPr>
              <a:t>Ποικίλες εκπαιδευτικές στρατηγικές και προγράμματα για τη συνεργασία </a:t>
            </a:r>
            <a:r>
              <a:rPr lang="el-GR" altLang="el-GR" sz="2400" b="1">
                <a:solidFill>
                  <a:schemeClr val="bg1"/>
                </a:solidFill>
                <a:latin typeface="Calibri" panose="020F0502020204030204" pitchFamily="34" charset="0"/>
              </a:rPr>
              <a:t>οικογένειας και σχολείου, αποτελούν το μοντέλο που έχουν δημιουργήσει στο </a:t>
            </a:r>
            <a:r>
              <a:rPr lang="en-US" altLang="el-GR" sz="2400" b="1">
                <a:solidFill>
                  <a:schemeClr val="bg1"/>
                </a:solidFill>
                <a:latin typeface="Calibri" panose="020F0502020204030204" pitchFamily="34" charset="0"/>
              </a:rPr>
              <a:t>Barrett</a:t>
            </a:r>
            <a:r>
              <a:rPr lang="el-GR" altLang="el-GR" sz="2400" b="1">
                <a:solidFill>
                  <a:schemeClr val="bg1"/>
                </a:solidFill>
                <a:latin typeface="Calibri" panose="020F0502020204030204" pitchFamily="34" charset="0"/>
              </a:rPr>
              <a:t>. </a:t>
            </a:r>
            <a:endParaRPr lang="el-GR" altLang="el-GR" sz="2400" b="1" i="1">
              <a:solidFill>
                <a:schemeClr val="bg1"/>
              </a:solidFill>
              <a:latin typeface="Calibri" panose="020F0502020204030204" pitchFamily="34" charset="0"/>
            </a:endParaRPr>
          </a:p>
          <a:p>
            <a:pPr eaLnBrk="1" hangingPunct="1">
              <a:lnSpc>
                <a:spcPct val="150000"/>
              </a:lnSpc>
              <a:buFont typeface="Wingdings" panose="05000000000000000000" pitchFamily="2" charset="2"/>
              <a:buChar char="ü"/>
            </a:pPr>
            <a:r>
              <a:rPr lang="el-GR" altLang="el-GR" sz="2400" b="1" i="1" u="sng">
                <a:solidFill>
                  <a:schemeClr val="bg1"/>
                </a:solidFill>
                <a:latin typeface="Calibri" panose="020F0502020204030204" pitchFamily="34" charset="0"/>
              </a:rPr>
              <a:t>Βοηθώντας τους Γονείς να καταλάβουν τις βασικές Εκπαιδευτικές Ανάγκες</a:t>
            </a:r>
            <a:endParaRPr lang="el-GR" altLang="el-GR" sz="2400" b="1" u="sng">
              <a:solidFill>
                <a:schemeClr val="bg1"/>
              </a:solidFill>
              <a:latin typeface="Calibri" panose="020F0502020204030204" pitchFamily="34" charset="0"/>
            </a:endParaRPr>
          </a:p>
          <a:p>
            <a:pPr eaLnBrk="1" hangingPunct="1">
              <a:lnSpc>
                <a:spcPct val="150000"/>
              </a:lnSpc>
            </a:pPr>
            <a:r>
              <a:rPr lang="el-GR" altLang="el-GR" sz="2400" b="1">
                <a:solidFill>
                  <a:schemeClr val="bg1"/>
                </a:solidFill>
                <a:latin typeface="Calibri" panose="020F0502020204030204" pitchFamily="34" charset="0"/>
              </a:rPr>
              <a:t>	Δραστηριότητες καλά σχεδιασμένες για την εκπαίδευση των γονέων, σχετικά</a:t>
            </a:r>
            <a:r>
              <a:rPr lang="en-US" altLang="el-GR" sz="2400" b="1">
                <a:solidFill>
                  <a:schemeClr val="bg1"/>
                </a:solidFill>
                <a:latin typeface="Calibri" panose="020F0502020204030204" pitchFamily="34" charset="0"/>
              </a:rPr>
              <a:t>:</a:t>
            </a:r>
          </a:p>
          <a:p>
            <a:pPr eaLnBrk="1" hangingPunct="1">
              <a:lnSpc>
                <a:spcPct val="150000"/>
              </a:lnSpc>
              <a:buFontTx/>
              <a:buBlip>
                <a:blip r:embed="rId2"/>
              </a:buBlip>
            </a:pPr>
            <a:r>
              <a:rPr lang="el-GR" altLang="el-GR" sz="2400" b="1">
                <a:solidFill>
                  <a:schemeClr val="bg1"/>
                </a:solidFill>
                <a:latin typeface="Calibri" panose="020F0502020204030204" pitchFamily="34" charset="0"/>
              </a:rPr>
              <a:t> με τις πολιτιστικές προσδοκίες του σχολείου,</a:t>
            </a:r>
            <a:endParaRPr lang="en-US" altLang="el-GR" sz="2400" b="1">
              <a:solidFill>
                <a:schemeClr val="bg1"/>
              </a:solidFill>
              <a:latin typeface="Calibri" panose="020F0502020204030204" pitchFamily="34" charset="0"/>
            </a:endParaRPr>
          </a:p>
          <a:p>
            <a:pPr eaLnBrk="1" hangingPunct="1">
              <a:lnSpc>
                <a:spcPct val="150000"/>
              </a:lnSpc>
              <a:buFontTx/>
              <a:buBlip>
                <a:blip r:embed="rId2"/>
              </a:buBlip>
            </a:pPr>
            <a:r>
              <a:rPr lang="el-GR" altLang="el-GR" sz="2400" b="1">
                <a:solidFill>
                  <a:schemeClr val="bg1"/>
                </a:solidFill>
                <a:latin typeface="Calibri" panose="020F0502020204030204" pitchFamily="34" charset="0"/>
              </a:rPr>
              <a:t> το σχολικό πρόγραμμα, </a:t>
            </a:r>
            <a:endParaRPr lang="en-US" altLang="el-GR" sz="2400" b="1">
              <a:solidFill>
                <a:schemeClr val="bg1"/>
              </a:solidFill>
              <a:latin typeface="Calibri" panose="020F0502020204030204" pitchFamily="34" charset="0"/>
            </a:endParaRPr>
          </a:p>
          <a:p>
            <a:pPr eaLnBrk="1" hangingPunct="1">
              <a:lnSpc>
                <a:spcPct val="150000"/>
              </a:lnSpc>
              <a:buFontTx/>
              <a:buBlip>
                <a:blip r:embed="rId2"/>
              </a:buBlip>
            </a:pPr>
            <a:r>
              <a:rPr lang="el-GR" altLang="el-GR" sz="2400" b="1">
                <a:solidFill>
                  <a:schemeClr val="bg1"/>
                </a:solidFill>
                <a:latin typeface="Calibri" panose="020F0502020204030204" pitchFamily="34" charset="0"/>
              </a:rPr>
              <a:t>τη νέα τους κοινότητα </a:t>
            </a:r>
            <a:endParaRPr lang="en-US" altLang="el-GR" sz="2400" b="1">
              <a:solidFill>
                <a:schemeClr val="bg1"/>
              </a:solidFill>
              <a:latin typeface="Calibri" panose="020F0502020204030204" pitchFamily="34" charset="0"/>
            </a:endParaRPr>
          </a:p>
          <a:p>
            <a:pPr eaLnBrk="1" hangingPunct="1">
              <a:lnSpc>
                <a:spcPct val="150000"/>
              </a:lnSpc>
              <a:buFontTx/>
              <a:buBlip>
                <a:blip r:embed="rId2"/>
              </a:buBlip>
            </a:pPr>
            <a:r>
              <a:rPr lang="el-GR" altLang="el-GR" sz="2400" b="1">
                <a:solidFill>
                  <a:schemeClr val="bg1"/>
                </a:solidFill>
                <a:latin typeface="Calibri" panose="020F0502020204030204" pitchFamily="34" charset="0"/>
              </a:rPr>
              <a:t>και τη γονεϊκή φροντίδα.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0179B9A-A591-4C91-9A3F-2BB2D37F30F8}"/>
              </a:ext>
            </a:extLst>
          </p:cNvPr>
          <p:cNvSpPr>
            <a:spLocks noGrp="1"/>
          </p:cNvSpPr>
          <p:nvPr>
            <p:ph type="dt" sz="quarter" idx="10"/>
          </p:nvPr>
        </p:nvSpPr>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D278FFCC-F8AC-4BB5-8613-3EB75395433A}"/>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16A940F3-F76C-41E4-BB3D-7335C8F2007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A8F4B8-08D6-4CAB-A52E-C26F7872F84B}" type="slidenum">
              <a:rPr lang="en-US" altLang="el-GR">
                <a:solidFill>
                  <a:srgbClr val="BFBFBF"/>
                </a:solidFill>
                <a:latin typeface="Century Gothic" panose="020B0502020202020204" pitchFamily="34" charset="0"/>
              </a:rPr>
              <a:pPr eaLnBrk="1" hangingPunct="1"/>
              <a:t>48</a:t>
            </a:fld>
            <a:endParaRPr lang="en-US" altLang="el-GR">
              <a:solidFill>
                <a:srgbClr val="BFBFBF"/>
              </a:solidFill>
              <a:latin typeface="Century Gothic" panose="020B0502020202020204" pitchFamily="34" charset="0"/>
            </a:endParaRPr>
          </a:p>
        </p:txBody>
      </p:sp>
      <p:sp>
        <p:nvSpPr>
          <p:cNvPr id="53253" name="4 - Ορθογώνιο">
            <a:extLst>
              <a:ext uri="{FF2B5EF4-FFF2-40B4-BE49-F238E27FC236}">
                <a16:creationId xmlns:a16="http://schemas.microsoft.com/office/drawing/2014/main" id="{886EB59C-3752-4C4E-930D-5A0A9D6DFF9E}"/>
              </a:ext>
            </a:extLst>
          </p:cNvPr>
          <p:cNvSpPr>
            <a:spLocks noChangeArrowheads="1"/>
          </p:cNvSpPr>
          <p:nvPr/>
        </p:nvSpPr>
        <p:spPr bwMode="auto">
          <a:xfrm>
            <a:off x="295275" y="703263"/>
            <a:ext cx="11464925" cy="48196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l-GR" altLang="el-GR" sz="2400" b="1">
                <a:solidFill>
                  <a:srgbClr val="C00000"/>
                </a:solidFill>
                <a:latin typeface="Calibri" panose="020F0502020204030204" pitchFamily="34" charset="0"/>
              </a:rPr>
              <a:t>Προσανατολισμός των Γονέων</a:t>
            </a:r>
          </a:p>
          <a:p>
            <a:pPr eaLnBrk="1" hangingPunct="1">
              <a:lnSpc>
                <a:spcPct val="80000"/>
              </a:lnSpc>
              <a:buFont typeface="Wingdings" panose="05000000000000000000" pitchFamily="2" charset="2"/>
              <a:buNone/>
            </a:pPr>
            <a:endParaRPr lang="el-GR" altLang="el-GR" sz="2400" b="1">
              <a:solidFill>
                <a:schemeClr val="bg1"/>
              </a:solidFill>
              <a:latin typeface="Calibri" panose="020F0502020204030204" pitchFamily="34" charset="0"/>
            </a:endParaRPr>
          </a:p>
          <a:p>
            <a:pPr eaLnBrk="1" hangingPunct="1">
              <a:lnSpc>
                <a:spcPct val="80000"/>
              </a:lnSpc>
            </a:pPr>
            <a:r>
              <a:rPr lang="el-GR" altLang="el-GR" sz="2400" b="1">
                <a:solidFill>
                  <a:schemeClr val="bg1"/>
                </a:solidFill>
                <a:latin typeface="Calibri" panose="020F0502020204030204" pitchFamily="34" charset="0"/>
              </a:rPr>
              <a:t>Τρεις συνεδριάσεις κάθε χρόνο, για την παρουσίαση στους γονείς των προγραμμάτων του σχολείου. </a:t>
            </a:r>
            <a:r>
              <a:rPr lang="el-GR" altLang="el-GR" sz="2400" b="1" u="sng">
                <a:solidFill>
                  <a:schemeClr val="bg1"/>
                </a:solidFill>
                <a:latin typeface="Calibri" panose="020F0502020204030204" pitchFamily="34" charset="0"/>
              </a:rPr>
              <a:t>Αυτές οι εκδηλώσεις διεξάγονται σε δύο γλώσσες. </a:t>
            </a:r>
          </a:p>
          <a:p>
            <a:pPr eaLnBrk="1" hangingPunct="1">
              <a:lnSpc>
                <a:spcPct val="80000"/>
              </a:lnSpc>
              <a:buFont typeface="Wingdings" panose="05000000000000000000" pitchFamily="2" charset="2"/>
              <a:buNone/>
            </a:pPr>
            <a:endParaRPr lang="el-GR" altLang="el-GR" sz="2400" b="1">
              <a:solidFill>
                <a:schemeClr val="bg1"/>
              </a:solidFill>
              <a:latin typeface="Calibri" panose="020F0502020204030204" pitchFamily="34" charset="0"/>
            </a:endParaRPr>
          </a:p>
          <a:p>
            <a:pPr eaLnBrk="1" hangingPunct="1">
              <a:lnSpc>
                <a:spcPct val="80000"/>
              </a:lnSpc>
            </a:pPr>
            <a:r>
              <a:rPr lang="en-US" altLang="el-GR" sz="2400" b="1">
                <a:solidFill>
                  <a:schemeClr val="bg1"/>
                </a:solidFill>
                <a:latin typeface="Calibri" panose="020F0502020204030204" pitchFamily="34" charset="0"/>
              </a:rPr>
              <a:t> </a:t>
            </a:r>
            <a:r>
              <a:rPr lang="el-GR" altLang="el-GR" sz="2400" b="1">
                <a:solidFill>
                  <a:schemeClr val="bg1"/>
                </a:solidFill>
                <a:latin typeface="Calibri" panose="020F0502020204030204" pitchFamily="34" charset="0"/>
              </a:rPr>
              <a:t>Οι βραδιές «πίσω στο σχολείο», γίνονται κάθε χρόνο το Σεπτέμβριο.</a:t>
            </a:r>
            <a:endParaRPr lang="en-US" altLang="el-GR" sz="2400" b="1">
              <a:solidFill>
                <a:schemeClr val="bg1"/>
              </a:solidFill>
              <a:latin typeface="Calibri" panose="020F0502020204030204" pitchFamily="34" charset="0"/>
            </a:endParaRPr>
          </a:p>
          <a:p>
            <a:pPr eaLnBrk="1" hangingPunct="1">
              <a:lnSpc>
                <a:spcPct val="80000"/>
              </a:lnSpc>
            </a:pPr>
            <a:r>
              <a:rPr lang="el-GR" altLang="el-GR" sz="2400" b="1">
                <a:solidFill>
                  <a:schemeClr val="bg1"/>
                </a:solidFill>
                <a:latin typeface="Calibri" panose="020F0502020204030204" pitchFamily="34" charset="0"/>
              </a:rPr>
              <a:t> Οι δάσκαλοι παρουσιάζουν </a:t>
            </a:r>
            <a:r>
              <a:rPr lang="en-US" altLang="el-GR" sz="2400" b="1">
                <a:solidFill>
                  <a:schemeClr val="bg1"/>
                </a:solidFill>
                <a:latin typeface="Calibri" panose="020F0502020204030204" pitchFamily="34" charset="0"/>
              </a:rPr>
              <a:t>:</a:t>
            </a:r>
          </a:p>
          <a:p>
            <a:pPr eaLnBrk="1" hangingPunct="1">
              <a:lnSpc>
                <a:spcPct val="80000"/>
              </a:lnSpc>
              <a:buFont typeface="Wingdings" panose="05000000000000000000" pitchFamily="2" charset="2"/>
              <a:buChar char="ü"/>
            </a:pPr>
            <a:r>
              <a:rPr lang="el-GR" altLang="el-GR" sz="2400" b="1">
                <a:solidFill>
                  <a:schemeClr val="bg1"/>
                </a:solidFill>
                <a:latin typeface="Calibri" panose="020F0502020204030204" pitchFamily="34" charset="0"/>
              </a:rPr>
              <a:t>το πρόγραμμα του σχολείου, </a:t>
            </a:r>
            <a:endParaRPr lang="en-US" altLang="el-GR" sz="2400" b="1">
              <a:solidFill>
                <a:schemeClr val="bg1"/>
              </a:solidFill>
              <a:latin typeface="Calibri" panose="020F0502020204030204" pitchFamily="34" charset="0"/>
            </a:endParaRPr>
          </a:p>
          <a:p>
            <a:pPr eaLnBrk="1" hangingPunct="1">
              <a:lnSpc>
                <a:spcPct val="80000"/>
              </a:lnSpc>
              <a:buFont typeface="Wingdings" panose="05000000000000000000" pitchFamily="2" charset="2"/>
              <a:buChar char="ü"/>
            </a:pPr>
            <a:r>
              <a:rPr lang="el-GR" altLang="el-GR" sz="2400" b="1">
                <a:solidFill>
                  <a:schemeClr val="bg1"/>
                </a:solidFill>
                <a:latin typeface="Calibri" panose="020F0502020204030204" pitchFamily="34" charset="0"/>
              </a:rPr>
              <a:t>τις συμπεριφορές που προσδοκούνται,</a:t>
            </a:r>
            <a:endParaRPr lang="en-US" altLang="el-GR" sz="2400" b="1">
              <a:solidFill>
                <a:schemeClr val="bg1"/>
              </a:solidFill>
              <a:latin typeface="Calibri" panose="020F0502020204030204" pitchFamily="34" charset="0"/>
            </a:endParaRPr>
          </a:p>
          <a:p>
            <a:pPr eaLnBrk="1" hangingPunct="1">
              <a:lnSpc>
                <a:spcPct val="80000"/>
              </a:lnSpc>
              <a:buFont typeface="Wingdings" panose="05000000000000000000" pitchFamily="2" charset="2"/>
              <a:buChar char="ü"/>
            </a:pPr>
            <a:r>
              <a:rPr lang="el-GR" altLang="el-GR" sz="2400" b="1">
                <a:solidFill>
                  <a:schemeClr val="bg1"/>
                </a:solidFill>
                <a:latin typeface="Calibri" panose="020F0502020204030204" pitchFamily="34" charset="0"/>
              </a:rPr>
              <a:t> τους κανόνες για τις εργασίες στο σπίτι,</a:t>
            </a:r>
            <a:endParaRPr lang="en-US" altLang="el-GR" sz="2400" b="1">
              <a:solidFill>
                <a:schemeClr val="bg1"/>
              </a:solidFill>
              <a:latin typeface="Calibri" panose="020F0502020204030204" pitchFamily="34" charset="0"/>
            </a:endParaRPr>
          </a:p>
          <a:p>
            <a:pPr eaLnBrk="1" hangingPunct="1">
              <a:lnSpc>
                <a:spcPct val="80000"/>
              </a:lnSpc>
              <a:buFont typeface="Wingdings" panose="05000000000000000000" pitchFamily="2" charset="2"/>
              <a:buChar char="ü"/>
            </a:pPr>
            <a:r>
              <a:rPr lang="el-GR" altLang="el-GR" sz="2400" b="1">
                <a:solidFill>
                  <a:schemeClr val="bg1"/>
                </a:solidFill>
                <a:latin typeface="Calibri" panose="020F0502020204030204" pitchFamily="34" charset="0"/>
              </a:rPr>
              <a:t> το περιεχόμενο της «ημέρας του παιδιού»</a:t>
            </a:r>
          </a:p>
          <a:p>
            <a:pPr eaLnBrk="1" hangingPunct="1">
              <a:lnSpc>
                <a:spcPct val="80000"/>
              </a:lnSpc>
              <a:buFont typeface="Wingdings" panose="05000000000000000000" pitchFamily="2" charset="2"/>
              <a:buNone/>
            </a:pPr>
            <a:endParaRPr lang="el-GR" altLang="el-GR" sz="2400" b="1">
              <a:solidFill>
                <a:srgbClr val="0070C0"/>
              </a:solidFill>
              <a:latin typeface="Calibri" panose="020F0502020204030204" pitchFamily="34" charset="0"/>
            </a:endParaRPr>
          </a:p>
          <a:p>
            <a:pPr eaLnBrk="1" hangingPunct="1">
              <a:lnSpc>
                <a:spcPct val="80000"/>
              </a:lnSpc>
            </a:pPr>
            <a:r>
              <a:rPr lang="el-GR" altLang="el-GR" sz="2400" b="1">
                <a:solidFill>
                  <a:srgbClr val="0070C0"/>
                </a:solidFill>
                <a:latin typeface="Calibri" panose="020F0502020204030204" pitchFamily="34" charset="0"/>
              </a:rPr>
              <a:t>Η βραδιά για τους γονείς του νηπιαγωγείου, συνήθως γίνεται κάθε χρόνο τον Οκτώβριο ή το Νοέμβριο. </a:t>
            </a:r>
            <a:endParaRPr lang="en-US" altLang="el-GR" sz="2400" b="1">
              <a:solidFill>
                <a:srgbClr val="0070C0"/>
              </a:solidFill>
              <a:latin typeface="Calibri" panose="020F0502020204030204" pitchFamily="34" charset="0"/>
            </a:endParaRPr>
          </a:p>
          <a:p>
            <a:pPr eaLnBrk="1" hangingPunct="1">
              <a:lnSpc>
                <a:spcPct val="80000"/>
              </a:lnSpc>
            </a:pPr>
            <a:r>
              <a:rPr lang="el-GR" altLang="el-GR" sz="2400" b="1">
                <a:solidFill>
                  <a:schemeClr val="bg1"/>
                </a:solidFill>
                <a:latin typeface="Calibri" panose="020F0502020204030204" pitchFamily="34" charset="0"/>
              </a:rPr>
              <a:t>Κατά τη διάρκεια της συνάντησης, οι νηπιαγωγοί παρουσιάζουν στους γονείς τα βήματα που κάνει το παιδί τους, καθώς μαθαίνει να διαβάζει και να γράφει.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5FA1DD3-917A-4347-A0E4-160C646C4BD6}"/>
              </a:ext>
            </a:extLst>
          </p:cNvPr>
          <p:cNvSpPr>
            <a:spLocks noGrp="1"/>
          </p:cNvSpPr>
          <p:nvPr>
            <p:ph type="dt" sz="quarter" idx="10"/>
          </p:nvPr>
        </p:nvSpPr>
        <p:spPr>
          <a:xfrm>
            <a:off x="8739188" y="6319838"/>
            <a:ext cx="1600200" cy="365125"/>
          </a:xfrm>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8A1C6482-FAD2-433E-BB7C-AC967D0EBFDC}"/>
              </a:ext>
            </a:extLst>
          </p:cNvPr>
          <p:cNvSpPr>
            <a:spLocks noGrp="1"/>
          </p:cNvSpPr>
          <p:nvPr>
            <p:ph type="ftr" sz="quarter" idx="11"/>
          </p:nvPr>
        </p:nvSpPr>
        <p:spPr>
          <a:xfrm>
            <a:off x="592138" y="6305550"/>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2DFF2CA6-E6F9-4B0D-835E-046FA6112E35}"/>
              </a:ext>
            </a:extLst>
          </p:cNvPr>
          <p:cNvSpPr>
            <a:spLocks noGrp="1"/>
          </p:cNvSpPr>
          <p:nvPr>
            <p:ph type="sldNum" sz="quarter" idx="12"/>
          </p:nvPr>
        </p:nvSpPr>
        <p:spPr>
          <a:xfrm>
            <a:off x="11358563" y="62769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C4CA0E-81F6-4F85-A7D2-96C94394B1AA}" type="slidenum">
              <a:rPr lang="en-US" altLang="el-GR">
                <a:solidFill>
                  <a:srgbClr val="BFBFBF"/>
                </a:solidFill>
                <a:latin typeface="Century Gothic" panose="020B0502020202020204" pitchFamily="34" charset="0"/>
              </a:rPr>
              <a:pPr eaLnBrk="1" hangingPunct="1"/>
              <a:t>49</a:t>
            </a:fld>
            <a:endParaRPr lang="en-US" altLang="el-GR">
              <a:solidFill>
                <a:srgbClr val="BFBFBF"/>
              </a:solidFill>
              <a:latin typeface="Century Gothic" panose="020B0502020202020204" pitchFamily="34" charset="0"/>
            </a:endParaRPr>
          </a:p>
        </p:txBody>
      </p:sp>
      <p:sp>
        <p:nvSpPr>
          <p:cNvPr id="54277" name="4 - Ορθογώνιο">
            <a:extLst>
              <a:ext uri="{FF2B5EF4-FFF2-40B4-BE49-F238E27FC236}">
                <a16:creationId xmlns:a16="http://schemas.microsoft.com/office/drawing/2014/main" id="{9992F65C-1069-418C-BCFB-3B3D28AEA2B9}"/>
              </a:ext>
            </a:extLst>
          </p:cNvPr>
          <p:cNvSpPr>
            <a:spLocks noChangeArrowheads="1"/>
          </p:cNvSpPr>
          <p:nvPr/>
        </p:nvSpPr>
        <p:spPr bwMode="auto">
          <a:xfrm>
            <a:off x="984250" y="342900"/>
            <a:ext cx="10129838" cy="6000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rgbClr val="C00000"/>
                </a:solidFill>
                <a:latin typeface="Calibri" panose="020F0502020204030204" pitchFamily="34" charset="0"/>
              </a:rPr>
              <a:t>Εκπαιδευτικά Εργαστήρια για τους Γονείς</a:t>
            </a:r>
          </a:p>
          <a:p>
            <a:pPr eaLnBrk="1" hangingPunct="1"/>
            <a:endParaRPr lang="el-GR" altLang="el-GR" sz="2400" b="1">
              <a:solidFill>
                <a:schemeClr val="bg1"/>
              </a:solidFill>
              <a:latin typeface="Calibri" panose="020F0502020204030204" pitchFamily="34" charset="0"/>
            </a:endParaRPr>
          </a:p>
          <a:p>
            <a:pPr algn="just" eaLnBrk="1" hangingPunct="1"/>
            <a:r>
              <a:rPr lang="el-GR" altLang="el-GR" sz="2400" b="1">
                <a:solidFill>
                  <a:schemeClr val="bg1"/>
                </a:solidFill>
                <a:latin typeface="Calibri" panose="020F0502020204030204" pitchFamily="34" charset="0"/>
              </a:rPr>
              <a:t>Οι δίγλωσσοι βοηθοί του σχολείου, υποστηρίζουν μια σειρά από εκπαιδευτικές γονεϊκές συναντήσεις, εβδομάδα πάρα εβδομάδα, για τους νέους γονείς. </a:t>
            </a:r>
            <a:endParaRPr lang="en-US" altLang="el-GR" sz="2400" b="1">
              <a:solidFill>
                <a:schemeClr val="bg1"/>
              </a:solidFill>
              <a:latin typeface="Calibri" panose="020F0502020204030204" pitchFamily="34" charset="0"/>
            </a:endParaRPr>
          </a:p>
          <a:p>
            <a:pPr algn="just" eaLnBrk="1" hangingPunct="1"/>
            <a:endParaRPr lang="el-GR" altLang="el-GR" sz="2400" b="1">
              <a:solidFill>
                <a:schemeClr val="bg1"/>
              </a:solidFill>
              <a:latin typeface="Calibri" panose="020F0502020204030204" pitchFamily="34" charset="0"/>
            </a:endParaRPr>
          </a:p>
          <a:p>
            <a:pPr algn="just" eaLnBrk="1" hangingPunct="1"/>
            <a:r>
              <a:rPr lang="el-GR" altLang="el-GR" sz="2400" b="1" u="sng">
                <a:solidFill>
                  <a:schemeClr val="bg1"/>
                </a:solidFill>
                <a:latin typeface="Calibri" panose="020F0502020204030204" pitchFamily="34" charset="0"/>
              </a:rPr>
              <a:t>Στα εργαστήρια αυτά, αναπτύσσονται θέματα όπως είναι</a:t>
            </a:r>
            <a:r>
              <a:rPr lang="en-US" altLang="el-GR" sz="2400" b="1" u="sng">
                <a:solidFill>
                  <a:schemeClr val="bg1"/>
                </a:solidFill>
                <a:latin typeface="Calibri" panose="020F0502020204030204" pitchFamily="34" charset="0"/>
              </a:rPr>
              <a:t>:</a:t>
            </a:r>
          </a:p>
          <a:p>
            <a:pPr algn="just" eaLnBrk="1" hangingPunct="1"/>
            <a:endParaRPr lang="en-US" altLang="el-GR" sz="2400" b="1" u="sng">
              <a:solidFill>
                <a:schemeClr val="bg1"/>
              </a:solidFill>
              <a:latin typeface="Calibri" panose="020F0502020204030204" pitchFamily="34" charset="0"/>
            </a:endParaRPr>
          </a:p>
          <a:p>
            <a:pPr algn="just" eaLnBrk="1" hangingPunct="1">
              <a:buFont typeface="Wingdings" panose="05000000000000000000" pitchFamily="2" charset="2"/>
              <a:buChar char="ü"/>
            </a:pPr>
            <a:r>
              <a:rPr lang="el-GR" altLang="el-GR" sz="2400" b="1">
                <a:solidFill>
                  <a:schemeClr val="bg1"/>
                </a:solidFill>
                <a:latin typeface="Calibri" panose="020F0502020204030204" pitchFamily="34" charset="0"/>
              </a:rPr>
              <a:t> οι προσδοκίες του σχολείου, </a:t>
            </a:r>
            <a:endParaRPr lang="en-US" altLang="el-GR" sz="2400" b="1">
              <a:solidFill>
                <a:schemeClr val="bg1"/>
              </a:solidFill>
              <a:latin typeface="Calibri" panose="020F0502020204030204" pitchFamily="34" charset="0"/>
            </a:endParaRPr>
          </a:p>
          <a:p>
            <a:pPr algn="just" eaLnBrk="1" hangingPunct="1">
              <a:buFont typeface="Wingdings" panose="05000000000000000000" pitchFamily="2" charset="2"/>
              <a:buChar char="ü"/>
            </a:pPr>
            <a:r>
              <a:rPr lang="el-GR" altLang="el-GR" sz="2400" b="1">
                <a:solidFill>
                  <a:schemeClr val="bg1"/>
                </a:solidFill>
                <a:latin typeface="Calibri" panose="020F0502020204030204" pitchFamily="34" charset="0"/>
              </a:rPr>
              <a:t>η ανάπτυξη του παιδιού, </a:t>
            </a:r>
            <a:endParaRPr lang="en-US" altLang="el-GR" sz="2400" b="1">
              <a:solidFill>
                <a:schemeClr val="bg1"/>
              </a:solidFill>
              <a:latin typeface="Calibri" panose="020F0502020204030204" pitchFamily="34" charset="0"/>
            </a:endParaRPr>
          </a:p>
          <a:p>
            <a:pPr algn="just" eaLnBrk="1" hangingPunct="1">
              <a:buFont typeface="Wingdings" panose="05000000000000000000" pitchFamily="2" charset="2"/>
              <a:buChar char="ü"/>
            </a:pPr>
            <a:r>
              <a:rPr lang="el-GR" altLang="el-GR" sz="2400" b="1">
                <a:solidFill>
                  <a:schemeClr val="bg1"/>
                </a:solidFill>
                <a:latin typeface="Calibri" panose="020F0502020204030204" pitchFamily="34" charset="0"/>
              </a:rPr>
              <a:t>η αποτελεσματική πειθαρχία </a:t>
            </a:r>
            <a:endParaRPr lang="en-US" altLang="el-GR" sz="2400" b="1">
              <a:solidFill>
                <a:schemeClr val="bg1"/>
              </a:solidFill>
              <a:latin typeface="Calibri" panose="020F0502020204030204" pitchFamily="34" charset="0"/>
            </a:endParaRPr>
          </a:p>
          <a:p>
            <a:pPr algn="just" eaLnBrk="1" hangingPunct="1">
              <a:buFont typeface="Wingdings" panose="05000000000000000000" pitchFamily="2" charset="2"/>
              <a:buChar char="ü"/>
            </a:pPr>
            <a:r>
              <a:rPr lang="el-GR" altLang="el-GR" sz="2400" b="1">
                <a:solidFill>
                  <a:schemeClr val="bg1"/>
                </a:solidFill>
                <a:latin typeface="Calibri" panose="020F0502020204030204" pitchFamily="34" charset="0"/>
              </a:rPr>
              <a:t>και το βασικό πλάνο του σχολείου. </a:t>
            </a:r>
            <a:endParaRPr lang="en-US" altLang="el-GR" sz="2400" b="1">
              <a:solidFill>
                <a:schemeClr val="bg1"/>
              </a:solidFill>
              <a:latin typeface="Calibri" panose="020F0502020204030204" pitchFamily="34" charset="0"/>
            </a:endParaRPr>
          </a:p>
          <a:p>
            <a:pPr algn="just" eaLnBrk="1" hangingPunct="1"/>
            <a:endParaRPr lang="en-US" altLang="el-GR" sz="2400" b="1">
              <a:solidFill>
                <a:schemeClr val="bg1"/>
              </a:solidFill>
              <a:latin typeface="Calibri" panose="020F0502020204030204" pitchFamily="34" charset="0"/>
            </a:endParaRPr>
          </a:p>
          <a:p>
            <a:pPr algn="just" eaLnBrk="1" hangingPunct="1"/>
            <a:r>
              <a:rPr lang="el-GR" altLang="el-GR" sz="2400" b="1">
                <a:solidFill>
                  <a:srgbClr val="0070C0"/>
                </a:solidFill>
                <a:latin typeface="Calibri" panose="020F0502020204030204" pitchFamily="34" charset="0"/>
              </a:rPr>
              <a:t>Η τελευταία βραδιά σε αυτή τη σειρά, περιλαμβάνει μια τελετή βράβευσης, όπου δίνονται βεβαιώσεις στους γονείς για τη συχνότητα της συμμετοχής τους και συνήθως ένα πρόχειρο δείπνο ολοκληρώνει τη βραδιά.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3F2289C3-3F72-4F82-95EF-1C9C90CE273B}"/>
              </a:ext>
            </a:extLst>
          </p:cNvPr>
          <p:cNvSpPr>
            <a:spLocks noGrp="1"/>
          </p:cNvSpPr>
          <p:nvPr>
            <p:ph type="dt" sz="quarter" idx="10"/>
          </p:nvPr>
        </p:nvSpPr>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34117FE0-C191-42EE-A61B-0AF43586424E}"/>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85A1478F-1E40-4DE5-A160-3046D7042DF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AF0EF2-94EC-4045-9225-E108D7680305}" type="slidenum">
              <a:rPr lang="en-US" altLang="el-GR">
                <a:solidFill>
                  <a:srgbClr val="BFBFBF"/>
                </a:solidFill>
                <a:latin typeface="Century Gothic" panose="020B0502020202020204" pitchFamily="34" charset="0"/>
              </a:rPr>
              <a:pPr eaLnBrk="1" hangingPunct="1"/>
              <a:t>5</a:t>
            </a:fld>
            <a:endParaRPr lang="en-US" altLang="el-GR">
              <a:solidFill>
                <a:srgbClr val="BFBFBF"/>
              </a:solidFill>
              <a:latin typeface="Century Gothic" panose="020B0502020202020204" pitchFamily="34" charset="0"/>
            </a:endParaRPr>
          </a:p>
        </p:txBody>
      </p:sp>
      <p:sp>
        <p:nvSpPr>
          <p:cNvPr id="9221" name="4 - Ορθογώνιο">
            <a:extLst>
              <a:ext uri="{FF2B5EF4-FFF2-40B4-BE49-F238E27FC236}">
                <a16:creationId xmlns:a16="http://schemas.microsoft.com/office/drawing/2014/main" id="{25706C11-D1B1-49A4-B552-E91F46058466}"/>
              </a:ext>
            </a:extLst>
          </p:cNvPr>
          <p:cNvSpPr>
            <a:spLocks noChangeArrowheads="1"/>
          </p:cNvSpPr>
          <p:nvPr/>
        </p:nvSpPr>
        <p:spPr bwMode="auto">
          <a:xfrm>
            <a:off x="1385888" y="528638"/>
            <a:ext cx="10279062" cy="5264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buFontTx/>
              <a:buBlip>
                <a:blip r:embed="rId2"/>
              </a:buBlip>
            </a:pPr>
            <a:r>
              <a:rPr lang="el-GR" altLang="el-GR" sz="2400" b="1">
                <a:solidFill>
                  <a:schemeClr val="bg1"/>
                </a:solidFill>
              </a:rPr>
              <a:t>Οι ανακοινώσεις και οι ενημερώσεις για τα τρέχοντα γεγονότα,</a:t>
            </a:r>
            <a:endParaRPr lang="en-US" altLang="el-GR" sz="2400" b="1">
              <a:solidFill>
                <a:schemeClr val="bg1"/>
              </a:solidFill>
            </a:endParaRPr>
          </a:p>
          <a:p>
            <a:pPr eaLnBrk="1" hangingPunct="1">
              <a:lnSpc>
                <a:spcPct val="200000"/>
              </a:lnSpc>
              <a:buFontTx/>
              <a:buBlip>
                <a:blip r:embed="rId2"/>
              </a:buBlip>
            </a:pPr>
            <a:r>
              <a:rPr lang="el-GR" altLang="el-GR" sz="2400" b="1">
                <a:solidFill>
                  <a:schemeClr val="bg1"/>
                </a:solidFill>
              </a:rPr>
              <a:t> τα ημερολόγια,</a:t>
            </a:r>
            <a:endParaRPr lang="en-US" altLang="el-GR" sz="2400" b="1">
              <a:solidFill>
                <a:schemeClr val="bg1"/>
              </a:solidFill>
            </a:endParaRPr>
          </a:p>
          <a:p>
            <a:pPr eaLnBrk="1" hangingPunct="1">
              <a:lnSpc>
                <a:spcPct val="200000"/>
              </a:lnSpc>
              <a:buFontTx/>
              <a:buBlip>
                <a:blip r:embed="rId2"/>
              </a:buBlip>
            </a:pPr>
            <a:r>
              <a:rPr lang="el-GR" altLang="el-GR" sz="2400" b="1">
                <a:solidFill>
                  <a:schemeClr val="bg1"/>
                </a:solidFill>
              </a:rPr>
              <a:t> το εργαλείο αναζήτησης ιστότοπου Google,</a:t>
            </a:r>
            <a:endParaRPr lang="en-US" altLang="el-GR" sz="2400" b="1">
              <a:solidFill>
                <a:schemeClr val="bg1"/>
              </a:solidFill>
            </a:endParaRPr>
          </a:p>
          <a:p>
            <a:pPr eaLnBrk="1" hangingPunct="1">
              <a:lnSpc>
                <a:spcPct val="200000"/>
              </a:lnSpc>
              <a:buFontTx/>
              <a:buBlip>
                <a:blip r:embed="rId2"/>
              </a:buBlip>
            </a:pPr>
            <a:r>
              <a:rPr lang="el-GR" altLang="el-GR" sz="2400" b="1">
                <a:solidFill>
                  <a:schemeClr val="bg1"/>
                </a:solidFill>
              </a:rPr>
              <a:t> η πρόσβαση σε όλους τους σχολικούς ιστότοπους, </a:t>
            </a:r>
            <a:endParaRPr lang="en-US" altLang="el-GR" sz="2400" b="1">
              <a:solidFill>
                <a:schemeClr val="bg1"/>
              </a:solidFill>
            </a:endParaRPr>
          </a:p>
          <a:p>
            <a:pPr eaLnBrk="1" hangingPunct="1">
              <a:lnSpc>
                <a:spcPct val="200000"/>
              </a:lnSpc>
              <a:buFontTx/>
              <a:buBlip>
                <a:blip r:embed="rId2"/>
              </a:buBlip>
            </a:pPr>
            <a:r>
              <a:rPr lang="el-GR" altLang="el-GR" sz="2400" b="1">
                <a:solidFill>
                  <a:schemeClr val="bg1"/>
                </a:solidFill>
              </a:rPr>
              <a:t>μια δικτυακή πύλη </a:t>
            </a:r>
            <a:endParaRPr lang="en-US" altLang="el-GR" sz="2400" b="1">
              <a:solidFill>
                <a:schemeClr val="bg1"/>
              </a:solidFill>
            </a:endParaRPr>
          </a:p>
          <a:p>
            <a:pPr eaLnBrk="1" hangingPunct="1">
              <a:lnSpc>
                <a:spcPct val="200000"/>
              </a:lnSpc>
              <a:buFontTx/>
              <a:buBlip>
                <a:blip r:embed="rId2"/>
              </a:buBlip>
            </a:pPr>
            <a:r>
              <a:rPr lang="el-GR" altLang="el-GR" sz="2400" b="1">
                <a:solidFill>
                  <a:schemeClr val="bg1"/>
                </a:solidFill>
              </a:rPr>
              <a:t>και οι συνδέσεις με τις ροές κοινωνικών μέσων APS </a:t>
            </a:r>
            <a:endParaRPr lang="en-US" altLang="el-GR" sz="2400" b="1">
              <a:solidFill>
                <a:schemeClr val="bg1"/>
              </a:solidFill>
            </a:endParaRPr>
          </a:p>
          <a:p>
            <a:pPr eaLnBrk="1" hangingPunct="1">
              <a:lnSpc>
                <a:spcPct val="200000"/>
              </a:lnSpc>
            </a:pPr>
            <a:r>
              <a:rPr lang="el-GR" altLang="el-GR" sz="2400" b="1" u="sng">
                <a:solidFill>
                  <a:schemeClr val="bg1"/>
                </a:solidFill>
              </a:rPr>
              <a:t>είναι μερικές μόνο από τις επιλογές του ιστότοπου </a:t>
            </a:r>
          </a:p>
        </p:txBody>
      </p:sp>
      <p:pic>
        <p:nvPicPr>
          <p:cNvPr id="9222" name="Picture 7" descr="C:\Users\XS\Desktop\5.jpg">
            <a:extLst>
              <a:ext uri="{FF2B5EF4-FFF2-40B4-BE49-F238E27FC236}">
                <a16:creationId xmlns:a16="http://schemas.microsoft.com/office/drawing/2014/main" id="{D6D1F5EB-1620-435D-93F5-ECC2AC0A9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938" y="1735138"/>
            <a:ext cx="215741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C75B7C33-76CF-463B-8409-19CD67A01450}"/>
              </a:ext>
            </a:extLst>
          </p:cNvPr>
          <p:cNvSpPr>
            <a:spLocks noGrp="1"/>
          </p:cNvSpPr>
          <p:nvPr>
            <p:ph type="dt" sz="quarter" idx="10"/>
          </p:nvPr>
        </p:nvSpPr>
        <p:spPr>
          <a:xfrm>
            <a:off x="8880475" y="6235700"/>
            <a:ext cx="1600200" cy="365125"/>
          </a:xfrm>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6D693D81-3D98-44F3-8358-2EDB9A31D0C5}"/>
              </a:ext>
            </a:extLst>
          </p:cNvPr>
          <p:cNvSpPr>
            <a:spLocks noGrp="1"/>
          </p:cNvSpPr>
          <p:nvPr>
            <p:ph type="ftr" sz="quarter" idx="11"/>
          </p:nvPr>
        </p:nvSpPr>
        <p:spPr>
          <a:xfrm>
            <a:off x="860425" y="6235700"/>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CD9112BD-FB53-4950-8F4A-184E1286BCB6}"/>
              </a:ext>
            </a:extLst>
          </p:cNvPr>
          <p:cNvSpPr>
            <a:spLocks noGrp="1"/>
          </p:cNvSpPr>
          <p:nvPr>
            <p:ph type="sldNum" sz="quarter" idx="12"/>
          </p:nvPr>
        </p:nvSpPr>
        <p:spPr>
          <a:xfrm>
            <a:off x="11260138" y="6221413"/>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323048-F3AC-4E68-99C4-01DB773D9140}" type="slidenum">
              <a:rPr lang="en-US" altLang="el-GR">
                <a:solidFill>
                  <a:srgbClr val="BFBFBF"/>
                </a:solidFill>
                <a:latin typeface="Century Gothic" panose="020B0502020202020204" pitchFamily="34" charset="0"/>
              </a:rPr>
              <a:pPr eaLnBrk="1" hangingPunct="1"/>
              <a:t>50</a:t>
            </a:fld>
            <a:endParaRPr lang="en-US" altLang="el-GR">
              <a:solidFill>
                <a:srgbClr val="BFBFBF"/>
              </a:solidFill>
              <a:latin typeface="Century Gothic" panose="020B0502020202020204" pitchFamily="34" charset="0"/>
            </a:endParaRPr>
          </a:p>
        </p:txBody>
      </p:sp>
      <p:sp>
        <p:nvSpPr>
          <p:cNvPr id="55301" name="4 - Ορθογώνιο">
            <a:extLst>
              <a:ext uri="{FF2B5EF4-FFF2-40B4-BE49-F238E27FC236}">
                <a16:creationId xmlns:a16="http://schemas.microsoft.com/office/drawing/2014/main" id="{D661562F-88F2-4EEC-876E-0EA8E2E4758C}"/>
              </a:ext>
            </a:extLst>
          </p:cNvPr>
          <p:cNvSpPr>
            <a:spLocks noChangeArrowheads="1"/>
          </p:cNvSpPr>
          <p:nvPr/>
        </p:nvSpPr>
        <p:spPr bwMode="auto">
          <a:xfrm>
            <a:off x="746125" y="295275"/>
            <a:ext cx="10183813" cy="52625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b="1">
                <a:solidFill>
                  <a:srgbClr val="C00000"/>
                </a:solidFill>
                <a:latin typeface="Calibri" panose="020F0502020204030204" pitchFamily="34" charset="0"/>
              </a:rPr>
              <a:t>Εργαστήρια Γονεϊκής Φροντίδας</a:t>
            </a:r>
            <a:endParaRPr lang="el-GR" altLang="el-GR" sz="2400">
              <a:solidFill>
                <a:schemeClr val="bg1"/>
              </a:solidFill>
              <a:latin typeface="Calibri" panose="020F0502020204030204" pitchFamily="34" charset="0"/>
            </a:endParaRPr>
          </a:p>
          <a:p>
            <a:pPr eaLnBrk="1" hangingPunct="1">
              <a:lnSpc>
                <a:spcPct val="200000"/>
              </a:lnSpc>
            </a:pPr>
            <a:r>
              <a:rPr lang="el-GR" altLang="el-GR" sz="2400" b="1">
                <a:solidFill>
                  <a:schemeClr val="bg1"/>
                </a:solidFill>
                <a:latin typeface="Calibri" panose="020F0502020204030204" pitchFamily="34" charset="0"/>
              </a:rPr>
              <a:t>Εβδομαδιαίες συνεδριάσεις με τους γονείς, πάνω σε μια ποικιλία θεμάτων όπως είναι: </a:t>
            </a:r>
            <a:endParaRPr lang="en-US" altLang="el-GR" sz="2400" b="1">
              <a:solidFill>
                <a:schemeClr val="bg1"/>
              </a:solidFill>
              <a:latin typeface="Calibri" panose="020F0502020204030204" pitchFamily="34" charset="0"/>
            </a:endParaRPr>
          </a:p>
          <a:p>
            <a:pPr eaLnBrk="1" hangingPunct="1">
              <a:lnSpc>
                <a:spcPct val="200000"/>
              </a:lnSpc>
              <a:buFont typeface="Wingdings" panose="05000000000000000000" pitchFamily="2" charset="2"/>
              <a:buChar char="ü"/>
            </a:pPr>
            <a:r>
              <a:rPr lang="el-GR" altLang="el-GR" sz="2400" b="1">
                <a:solidFill>
                  <a:schemeClr val="bg1"/>
                </a:solidFill>
                <a:latin typeface="Calibri" panose="020F0502020204030204" pitchFamily="34" charset="0"/>
              </a:rPr>
              <a:t>η κατανόηση των συναισθημάτων των παιδιών, </a:t>
            </a:r>
            <a:endParaRPr lang="en-US" altLang="el-GR" sz="2400" b="1">
              <a:solidFill>
                <a:schemeClr val="bg1"/>
              </a:solidFill>
              <a:latin typeface="Calibri" panose="020F0502020204030204" pitchFamily="34" charset="0"/>
            </a:endParaRPr>
          </a:p>
          <a:p>
            <a:pPr eaLnBrk="1" hangingPunct="1">
              <a:lnSpc>
                <a:spcPct val="200000"/>
              </a:lnSpc>
              <a:buFont typeface="Wingdings" panose="05000000000000000000" pitchFamily="2" charset="2"/>
              <a:buChar char="ü"/>
            </a:pPr>
            <a:r>
              <a:rPr lang="el-GR" altLang="el-GR" sz="2400" b="1">
                <a:solidFill>
                  <a:schemeClr val="bg1"/>
                </a:solidFill>
                <a:latin typeface="Calibri" panose="020F0502020204030204" pitchFamily="34" charset="0"/>
              </a:rPr>
              <a:t>η θετική συμπεριφορά </a:t>
            </a:r>
            <a:endParaRPr lang="en-US" altLang="el-GR" sz="2400" b="1">
              <a:solidFill>
                <a:schemeClr val="bg1"/>
              </a:solidFill>
              <a:latin typeface="Calibri" panose="020F0502020204030204" pitchFamily="34" charset="0"/>
            </a:endParaRPr>
          </a:p>
          <a:p>
            <a:pPr eaLnBrk="1" hangingPunct="1">
              <a:lnSpc>
                <a:spcPct val="200000"/>
              </a:lnSpc>
              <a:buFont typeface="Wingdings" panose="05000000000000000000" pitchFamily="2" charset="2"/>
              <a:buChar char="ü"/>
            </a:pPr>
            <a:r>
              <a:rPr lang="el-GR" altLang="el-GR" sz="2400" b="1">
                <a:solidFill>
                  <a:schemeClr val="bg1"/>
                </a:solidFill>
                <a:latin typeface="Calibri" panose="020F0502020204030204" pitchFamily="34" charset="0"/>
              </a:rPr>
              <a:t>και τα οικογενειακά επικοινωνιακά πρότυπα, κατανόηση της ανάπτυξης των παιδιών </a:t>
            </a:r>
            <a:endParaRPr lang="el-GR" altLang="el-GR" sz="240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656E1E9C-DA8E-48FB-A805-7DD7E95DC4B5}"/>
              </a:ext>
            </a:extLst>
          </p:cNvPr>
          <p:cNvSpPr>
            <a:spLocks noGrp="1"/>
          </p:cNvSpPr>
          <p:nvPr>
            <p:ph type="dt" sz="quarter" idx="10"/>
          </p:nvPr>
        </p:nvSpPr>
        <p:spPr>
          <a:xfrm>
            <a:off x="8809038" y="6262688"/>
            <a:ext cx="1600200" cy="365125"/>
          </a:xfrm>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C7FC6A35-F396-49AB-985F-D90BB3C750A2}"/>
              </a:ext>
            </a:extLst>
          </p:cNvPr>
          <p:cNvSpPr>
            <a:spLocks noGrp="1"/>
          </p:cNvSpPr>
          <p:nvPr>
            <p:ph type="ftr" sz="quarter" idx="11"/>
          </p:nvPr>
        </p:nvSpPr>
        <p:spPr>
          <a:xfrm>
            <a:off x="438150" y="6262688"/>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7CD1A271-F2A4-4CF7-94AD-4150BF7AB907}"/>
              </a:ext>
            </a:extLst>
          </p:cNvPr>
          <p:cNvSpPr>
            <a:spLocks noGrp="1"/>
          </p:cNvSpPr>
          <p:nvPr>
            <p:ph type="sldNum" sz="quarter" idx="12"/>
          </p:nvPr>
        </p:nvSpPr>
        <p:spPr>
          <a:xfrm>
            <a:off x="11287125" y="6164263"/>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A1245A-D3F0-45DD-8F94-C737B2F948C1}" type="slidenum">
              <a:rPr lang="en-US" altLang="el-GR">
                <a:solidFill>
                  <a:srgbClr val="BFBFBF"/>
                </a:solidFill>
                <a:latin typeface="Century Gothic" panose="020B0502020202020204" pitchFamily="34" charset="0"/>
              </a:rPr>
              <a:pPr eaLnBrk="1" hangingPunct="1"/>
              <a:t>51</a:t>
            </a:fld>
            <a:endParaRPr lang="en-US" altLang="el-GR">
              <a:solidFill>
                <a:srgbClr val="BFBFBF"/>
              </a:solidFill>
              <a:latin typeface="Century Gothic" panose="020B0502020202020204" pitchFamily="34" charset="0"/>
            </a:endParaRPr>
          </a:p>
        </p:txBody>
      </p:sp>
      <p:sp>
        <p:nvSpPr>
          <p:cNvPr id="56325" name="4 - Ορθογώνιο">
            <a:extLst>
              <a:ext uri="{FF2B5EF4-FFF2-40B4-BE49-F238E27FC236}">
                <a16:creationId xmlns:a16="http://schemas.microsoft.com/office/drawing/2014/main" id="{704712A3-56B2-430F-BEC9-CE2BA54D2A54}"/>
              </a:ext>
            </a:extLst>
          </p:cNvPr>
          <p:cNvSpPr>
            <a:spLocks noChangeArrowheads="1"/>
          </p:cNvSpPr>
          <p:nvPr/>
        </p:nvSpPr>
        <p:spPr bwMode="auto">
          <a:xfrm>
            <a:off x="688975" y="211138"/>
            <a:ext cx="10958513" cy="5632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i="1">
                <a:solidFill>
                  <a:srgbClr val="C00000"/>
                </a:solidFill>
                <a:latin typeface="Calibri" panose="020F0502020204030204" pitchFamily="34" charset="0"/>
              </a:rPr>
              <a:t> Βελτιώνοντας την επικοινωνία Οικογένειας και Σχολείου</a:t>
            </a:r>
            <a:endParaRPr lang="el-GR" altLang="el-GR" sz="2400" b="1">
              <a:solidFill>
                <a:srgbClr val="C00000"/>
              </a:solidFill>
              <a:latin typeface="Calibri" panose="020F0502020204030204" pitchFamily="34" charset="0"/>
            </a:endParaRPr>
          </a:p>
          <a:p>
            <a:pPr eaLnBrk="1" hangingPunct="1">
              <a:lnSpc>
                <a:spcPct val="150000"/>
              </a:lnSpc>
            </a:pPr>
            <a:r>
              <a:rPr lang="el-GR" altLang="el-GR" sz="2400" b="1">
                <a:solidFill>
                  <a:srgbClr val="0070C0"/>
                </a:solidFill>
                <a:latin typeface="Calibri" panose="020F0502020204030204" pitchFamily="34" charset="0"/>
              </a:rPr>
              <a:t>Δίγλωσσο προσωπικό</a:t>
            </a:r>
          </a:p>
          <a:p>
            <a:pPr eaLnBrk="1" hangingPunct="1">
              <a:lnSpc>
                <a:spcPct val="150000"/>
              </a:lnSpc>
              <a:buFont typeface="Wingdings" panose="05000000000000000000" pitchFamily="2" charset="2"/>
              <a:buChar char="ü"/>
            </a:pPr>
            <a:r>
              <a:rPr lang="el-GR" altLang="el-GR" sz="2400" b="1">
                <a:solidFill>
                  <a:schemeClr val="bg1"/>
                </a:solidFill>
                <a:latin typeface="Calibri" panose="020F0502020204030204" pitchFamily="34" charset="0"/>
              </a:rPr>
              <a:t>Ο δίγλωσσος κοινωνικός βοηθός είναι το άτομο κλειδί, γιατί εργάζεται με τα παιδιά, τους δασκάλους και τους γονείς, λειτουργώντας ως δίαυλος επικοινωνίας μεταξύ οικογένειας και σχολείου</a:t>
            </a:r>
            <a:r>
              <a:rPr lang="en-US" altLang="el-GR" sz="2400" b="1">
                <a:solidFill>
                  <a:schemeClr val="bg1"/>
                </a:solidFill>
                <a:latin typeface="Calibri" panose="020F0502020204030204" pitchFamily="34" charset="0"/>
              </a:rPr>
              <a:t>.</a:t>
            </a:r>
            <a:endParaRPr lang="el-GR" altLang="el-GR" sz="2400" b="1">
              <a:solidFill>
                <a:schemeClr val="bg1"/>
              </a:solidFill>
              <a:latin typeface="Calibri" panose="020F0502020204030204" pitchFamily="34" charset="0"/>
            </a:endParaRPr>
          </a:p>
          <a:p>
            <a:pPr eaLnBrk="1" hangingPunct="1">
              <a:lnSpc>
                <a:spcPct val="150000"/>
              </a:lnSpc>
            </a:pPr>
            <a:r>
              <a:rPr lang="el-GR" altLang="el-GR" sz="2400" b="1">
                <a:solidFill>
                  <a:srgbClr val="0070C0"/>
                </a:solidFill>
                <a:latin typeface="Calibri" panose="020F0502020204030204" pitchFamily="34" charset="0"/>
              </a:rPr>
              <a:t>Δίγλωσσο υλικό </a:t>
            </a:r>
          </a:p>
          <a:p>
            <a:pPr eaLnBrk="1" hangingPunct="1">
              <a:lnSpc>
                <a:spcPct val="150000"/>
              </a:lnSpc>
              <a:buFont typeface="Wingdings" panose="05000000000000000000" pitchFamily="2" charset="2"/>
              <a:buChar char="ü"/>
            </a:pPr>
            <a:r>
              <a:rPr lang="el-GR" altLang="el-GR" sz="2400" b="1">
                <a:solidFill>
                  <a:schemeClr val="bg1"/>
                </a:solidFill>
                <a:latin typeface="Calibri" panose="020F0502020204030204" pitchFamily="34" charset="0"/>
              </a:rPr>
              <a:t>Οι ανακοινώσεις και γενικότερα οι πληροφορίες από το σχολείο στέλνονται στο σπίτι, συνήθως σε δύο γλώσσες. Το ίδιο και οι ανακοινώσεις του ΡΤΑ. </a:t>
            </a:r>
            <a:r>
              <a:rPr lang="el-GR" altLang="el-GR" sz="2400" b="1" i="1" u="sng">
                <a:solidFill>
                  <a:schemeClr val="bg1"/>
                </a:solidFill>
                <a:latin typeface="Calibri" panose="020F0502020204030204" pitchFamily="34" charset="0"/>
              </a:rPr>
              <a:t>Το δίγλωσσο προσωπικό, επικοινωνεί τηλεφωνικά με τους γονείς, για να βεβαιώσει ότι οι πληροφορίες έχουν ληφθεί και κατανοηθεί.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10E1BA7-3992-46FB-BF09-16051BB59B4F}"/>
              </a:ext>
            </a:extLst>
          </p:cNvPr>
          <p:cNvSpPr>
            <a:spLocks noGrp="1"/>
          </p:cNvSpPr>
          <p:nvPr>
            <p:ph type="dt" sz="quarter" idx="10"/>
          </p:nvPr>
        </p:nvSpPr>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E087A7DD-55B3-4A0A-8966-A9795DF19AFE}"/>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0D6D476D-C10E-4948-85E7-3602080479D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280401-BAEA-451B-8E23-A6322417823A}" type="slidenum">
              <a:rPr lang="en-US" altLang="el-GR">
                <a:solidFill>
                  <a:srgbClr val="BFBFBF"/>
                </a:solidFill>
                <a:latin typeface="Century Gothic" panose="020B0502020202020204" pitchFamily="34" charset="0"/>
              </a:rPr>
              <a:pPr eaLnBrk="1" hangingPunct="1"/>
              <a:t>52</a:t>
            </a:fld>
            <a:endParaRPr lang="en-US" altLang="el-GR">
              <a:solidFill>
                <a:srgbClr val="BFBFBF"/>
              </a:solidFill>
              <a:latin typeface="Century Gothic" panose="020B0502020202020204" pitchFamily="34" charset="0"/>
            </a:endParaRPr>
          </a:p>
        </p:txBody>
      </p:sp>
      <p:sp>
        <p:nvSpPr>
          <p:cNvPr id="57349" name="4 - Ορθογώνιο">
            <a:extLst>
              <a:ext uri="{FF2B5EF4-FFF2-40B4-BE49-F238E27FC236}">
                <a16:creationId xmlns:a16="http://schemas.microsoft.com/office/drawing/2014/main" id="{04B8E20F-85C7-440B-9E20-EC46BF9ED44D}"/>
              </a:ext>
            </a:extLst>
          </p:cNvPr>
          <p:cNvSpPr>
            <a:spLocks noChangeArrowheads="1"/>
          </p:cNvSpPr>
          <p:nvPr/>
        </p:nvSpPr>
        <p:spPr bwMode="auto">
          <a:xfrm>
            <a:off x="492125" y="547688"/>
            <a:ext cx="11029950" cy="5019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i="1">
                <a:solidFill>
                  <a:srgbClr val="C00000"/>
                </a:solidFill>
                <a:latin typeface="Calibri" panose="020F0502020204030204" pitchFamily="34" charset="0"/>
              </a:rPr>
              <a:t>Φέρνοντας τους Γονείς στο Σχολείο</a:t>
            </a:r>
          </a:p>
          <a:p>
            <a:pPr eaLnBrk="1" hangingPunct="1">
              <a:lnSpc>
                <a:spcPct val="150000"/>
              </a:lnSpc>
              <a:buFont typeface="Wingdings" panose="05000000000000000000" pitchFamily="2" charset="2"/>
              <a:buNone/>
            </a:pPr>
            <a:endParaRPr lang="el-GR" altLang="el-GR" sz="2400" b="1">
              <a:solidFill>
                <a:schemeClr val="bg1"/>
              </a:solidFill>
              <a:latin typeface="Calibri" panose="020F0502020204030204" pitchFamily="34" charset="0"/>
            </a:endParaRPr>
          </a:p>
          <a:p>
            <a:pPr algn="just" eaLnBrk="1" hangingPunct="1">
              <a:lnSpc>
                <a:spcPct val="150000"/>
              </a:lnSpc>
            </a:pPr>
            <a:r>
              <a:rPr lang="el-GR" altLang="el-GR" sz="2400" b="1">
                <a:solidFill>
                  <a:schemeClr val="bg1"/>
                </a:solidFill>
                <a:latin typeface="Calibri" panose="020F0502020204030204" pitchFamily="34" charset="0"/>
              </a:rPr>
              <a:t>	Πολλές δραστηριότητες γίνονται εκτός του σχολικού ωραρίου και περιλαμβάνουν  </a:t>
            </a:r>
            <a:r>
              <a:rPr lang="el-GR" altLang="el-GR" sz="2400" b="1">
                <a:solidFill>
                  <a:srgbClr val="0070C0"/>
                </a:solidFill>
                <a:latin typeface="Calibri" panose="020F0502020204030204" pitchFamily="34" charset="0"/>
              </a:rPr>
              <a:t>βραδινές συναντήσεις, εκθέσεις βιβλίου, βραδιές με διεθνή κουζίνα και την ετήσια ανοιξιάτικη γιορτή. </a:t>
            </a:r>
          </a:p>
          <a:p>
            <a:pPr eaLnBrk="1" hangingPunct="1">
              <a:lnSpc>
                <a:spcPct val="150000"/>
              </a:lnSpc>
            </a:pPr>
            <a:endParaRPr lang="el-GR" altLang="el-GR" sz="2400" b="1">
              <a:solidFill>
                <a:schemeClr val="bg1"/>
              </a:solidFill>
              <a:latin typeface="Calibri" panose="020F0502020204030204" pitchFamily="34" charset="0"/>
            </a:endParaRPr>
          </a:p>
          <a:p>
            <a:pPr eaLnBrk="1" hangingPunct="1">
              <a:lnSpc>
                <a:spcPct val="150000"/>
              </a:lnSpc>
            </a:pPr>
            <a:r>
              <a:rPr lang="el-GR" altLang="el-GR" sz="2400" b="1">
                <a:solidFill>
                  <a:schemeClr val="bg1"/>
                </a:solidFill>
                <a:latin typeface="Calibri" panose="020F0502020204030204" pitchFamily="34" charset="0"/>
              </a:rPr>
              <a:t>	Οι βραδινές συναντήσεις, περιλαμβάνουν ορισμένες πλευρές από τις εργασίες των παιδιών, </a:t>
            </a:r>
            <a:r>
              <a:rPr lang="el-GR" altLang="el-GR" sz="2400" b="1">
                <a:solidFill>
                  <a:srgbClr val="0070C0"/>
                </a:solidFill>
                <a:latin typeface="Calibri" panose="020F0502020204030204" pitchFamily="34" charset="0"/>
              </a:rPr>
              <a:t>όπως μουσικές παραστάσεις, εκθέσεις ζωγραφικής και καλλιτεχνικών, θεατρικές παραστάσεις, εκθέσεις με πολιτισμικό περιεχόμενο. </a:t>
            </a:r>
            <a:endParaRPr lang="el-GR" altLang="el-GR" sz="2400">
              <a:solidFill>
                <a:srgbClr val="0070C0"/>
              </a:solidFill>
            </a:endParaRPr>
          </a:p>
        </p:txBody>
      </p:sp>
      <p:sp>
        <p:nvSpPr>
          <p:cNvPr id="6" name="5 - Ραβδωτό δεξιό βέλος">
            <a:extLst>
              <a:ext uri="{FF2B5EF4-FFF2-40B4-BE49-F238E27FC236}">
                <a16:creationId xmlns:a16="http://schemas.microsoft.com/office/drawing/2014/main" id="{F0880788-F486-487B-8B61-7933B0E699D1}"/>
              </a:ext>
            </a:extLst>
          </p:cNvPr>
          <p:cNvSpPr/>
          <p:nvPr/>
        </p:nvSpPr>
        <p:spPr>
          <a:xfrm>
            <a:off x="225425" y="1744663"/>
            <a:ext cx="773113" cy="44926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47F24DF9-2276-4500-8C87-BF1B241EE136}"/>
              </a:ext>
            </a:extLst>
          </p:cNvPr>
          <p:cNvSpPr/>
          <p:nvPr/>
        </p:nvSpPr>
        <p:spPr>
          <a:xfrm>
            <a:off x="250825" y="3951288"/>
            <a:ext cx="773113" cy="44926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B6138B9-20AC-4E2C-AC3C-96E788D1E28C}"/>
              </a:ext>
            </a:extLst>
          </p:cNvPr>
          <p:cNvSpPr>
            <a:spLocks noGrp="1"/>
          </p:cNvSpPr>
          <p:nvPr>
            <p:ph type="dt" sz="quarter" idx="10"/>
          </p:nvPr>
        </p:nvSpPr>
        <p:spPr>
          <a:xfrm>
            <a:off x="8907463" y="6305550"/>
            <a:ext cx="1600200" cy="365125"/>
          </a:xfrm>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6A0D0A8C-6CEB-4643-9B81-C8AE25707612}"/>
              </a:ext>
            </a:extLst>
          </p:cNvPr>
          <p:cNvSpPr>
            <a:spLocks noGrp="1"/>
          </p:cNvSpPr>
          <p:nvPr>
            <p:ph type="ftr" sz="quarter" idx="11"/>
          </p:nvPr>
        </p:nvSpPr>
        <p:spPr>
          <a:xfrm>
            <a:off x="481013" y="6262688"/>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72E2787C-A62E-4259-B912-AC219FBF1656}"/>
              </a:ext>
            </a:extLst>
          </p:cNvPr>
          <p:cNvSpPr>
            <a:spLocks noGrp="1"/>
          </p:cNvSpPr>
          <p:nvPr>
            <p:ph type="sldNum" sz="quarter" idx="12"/>
          </p:nvPr>
        </p:nvSpPr>
        <p:spPr>
          <a:xfrm>
            <a:off x="11399838" y="6248400"/>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9B5DA8-4E45-48DD-B335-4817B6160B2B}" type="slidenum">
              <a:rPr lang="en-US" altLang="el-GR">
                <a:solidFill>
                  <a:srgbClr val="BFBFBF"/>
                </a:solidFill>
                <a:latin typeface="Century Gothic" panose="020B0502020202020204" pitchFamily="34" charset="0"/>
              </a:rPr>
              <a:pPr eaLnBrk="1" hangingPunct="1"/>
              <a:t>53</a:t>
            </a:fld>
            <a:endParaRPr lang="en-US" altLang="el-GR">
              <a:solidFill>
                <a:srgbClr val="BFBFBF"/>
              </a:solidFill>
              <a:latin typeface="Century Gothic" panose="020B0502020202020204" pitchFamily="34" charset="0"/>
            </a:endParaRPr>
          </a:p>
        </p:txBody>
      </p:sp>
      <p:sp>
        <p:nvSpPr>
          <p:cNvPr id="58373" name="4 - Ορθογώνιο">
            <a:extLst>
              <a:ext uri="{FF2B5EF4-FFF2-40B4-BE49-F238E27FC236}">
                <a16:creationId xmlns:a16="http://schemas.microsoft.com/office/drawing/2014/main" id="{E3D7DA15-08B8-4F92-BB98-9CA10EA69D8B}"/>
              </a:ext>
            </a:extLst>
          </p:cNvPr>
          <p:cNvSpPr>
            <a:spLocks noChangeArrowheads="1"/>
          </p:cNvSpPr>
          <p:nvPr/>
        </p:nvSpPr>
        <p:spPr bwMode="auto">
          <a:xfrm>
            <a:off x="1168400" y="481013"/>
            <a:ext cx="10255250" cy="5632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i="1">
                <a:solidFill>
                  <a:srgbClr val="C00000"/>
                </a:solidFill>
                <a:latin typeface="Calibri" panose="020F0502020204030204" pitchFamily="34" charset="0"/>
              </a:rPr>
              <a:t>Βοηθώντας τους Γονείς να υποστηρίξουν τη  Μάθηση των Παιδιών στο Σπίτι</a:t>
            </a:r>
          </a:p>
          <a:p>
            <a:pPr eaLnBrk="1" hangingPunct="1">
              <a:buFont typeface="Wingdings" panose="05000000000000000000" pitchFamily="2" charset="2"/>
              <a:buNone/>
            </a:pPr>
            <a:endParaRPr lang="el-GR" altLang="el-GR" sz="2400" b="1">
              <a:solidFill>
                <a:schemeClr val="bg1"/>
              </a:solidFill>
              <a:latin typeface="Calibri" panose="020F0502020204030204" pitchFamily="34" charset="0"/>
            </a:endParaRPr>
          </a:p>
          <a:p>
            <a:pPr eaLnBrk="1" hangingPunct="1"/>
            <a:r>
              <a:rPr lang="el-GR" altLang="el-GR" sz="2400" b="1">
                <a:solidFill>
                  <a:schemeClr val="bg1"/>
                </a:solidFill>
                <a:latin typeface="Calibri" panose="020F0502020204030204" pitchFamily="34" charset="0"/>
              </a:rPr>
              <a:t>	Δύο εργασίες, ειδικά σχεδιασμένες, για να εμπλέξουν τους γονείς σε εργασίες με τα παιδιά στο σπίτι</a:t>
            </a:r>
            <a:r>
              <a:rPr lang="en-US" altLang="el-GR" sz="2400" b="1">
                <a:solidFill>
                  <a:schemeClr val="bg1"/>
                </a:solidFill>
                <a:latin typeface="Calibri" panose="020F0502020204030204" pitchFamily="34" charset="0"/>
              </a:rPr>
              <a:t>:</a:t>
            </a:r>
          </a:p>
          <a:p>
            <a:pPr eaLnBrk="1" hangingPunct="1">
              <a:buFont typeface="Wingdings" panose="05000000000000000000" pitchFamily="2" charset="2"/>
              <a:buChar char="ü"/>
            </a:pPr>
            <a:r>
              <a:rPr lang="el-GR" altLang="el-GR" sz="2400" b="1" u="sng">
                <a:solidFill>
                  <a:schemeClr val="bg1"/>
                </a:solidFill>
                <a:latin typeface="Calibri" panose="020F0502020204030204" pitchFamily="34" charset="0"/>
              </a:rPr>
              <a:t>Η πρώτη </a:t>
            </a:r>
            <a:r>
              <a:rPr lang="el-GR" altLang="el-GR" sz="2400" b="1">
                <a:solidFill>
                  <a:schemeClr val="bg1"/>
                </a:solidFill>
                <a:latin typeface="Calibri" panose="020F0502020204030204" pitchFamily="34" charset="0"/>
              </a:rPr>
              <a:t>εμπλέκει παιδιά και γονείς, σε μια σειρά από ειδικές μαθησιακές δραστηριότητες </a:t>
            </a:r>
            <a:endParaRPr lang="en-US" altLang="el-GR" sz="2400" b="1">
              <a:solidFill>
                <a:schemeClr val="bg1"/>
              </a:solidFill>
              <a:latin typeface="Calibri" panose="020F0502020204030204" pitchFamily="34" charset="0"/>
            </a:endParaRPr>
          </a:p>
          <a:p>
            <a:pPr eaLnBrk="1" hangingPunct="1">
              <a:buFont typeface="Wingdings" panose="05000000000000000000" pitchFamily="2" charset="2"/>
              <a:buChar char="ü"/>
            </a:pPr>
            <a:r>
              <a:rPr lang="el-GR" altLang="el-GR" sz="2400" b="1" u="sng">
                <a:solidFill>
                  <a:schemeClr val="bg1"/>
                </a:solidFill>
                <a:latin typeface="Calibri" panose="020F0502020204030204" pitchFamily="34" charset="0"/>
              </a:rPr>
              <a:t>και η δεύτερη </a:t>
            </a:r>
            <a:r>
              <a:rPr lang="el-GR" altLang="el-GR" sz="2400" b="1">
                <a:solidFill>
                  <a:schemeClr val="bg1"/>
                </a:solidFill>
                <a:latin typeface="Calibri" panose="020F0502020204030204" pitchFamily="34" charset="0"/>
              </a:rPr>
              <a:t>εστιάζει στις θετικές επιστήμες. </a:t>
            </a:r>
          </a:p>
          <a:p>
            <a:pPr eaLnBrk="1" hangingPunct="1"/>
            <a:endParaRPr lang="el-GR" altLang="el-GR" sz="2400" b="1">
              <a:solidFill>
                <a:schemeClr val="bg1"/>
              </a:solidFill>
              <a:latin typeface="Calibri" panose="020F0502020204030204" pitchFamily="34" charset="0"/>
            </a:endParaRPr>
          </a:p>
          <a:p>
            <a:pPr eaLnBrk="1" hangingPunct="1"/>
            <a:r>
              <a:rPr lang="el-GR" altLang="el-GR" sz="2400" b="1">
                <a:solidFill>
                  <a:srgbClr val="0070C0"/>
                </a:solidFill>
                <a:latin typeface="Calibri" panose="020F0502020204030204" pitchFamily="34" charset="0"/>
              </a:rPr>
              <a:t>    Εργασία Οικογενειακής Μάθησης</a:t>
            </a:r>
          </a:p>
          <a:p>
            <a:pPr eaLnBrk="1" hangingPunct="1">
              <a:buFont typeface="Wingdings" panose="05000000000000000000" pitchFamily="2" charset="2"/>
              <a:buNone/>
            </a:pPr>
            <a:endParaRPr lang="el-GR" altLang="el-GR" sz="2400" b="1">
              <a:solidFill>
                <a:schemeClr val="bg1"/>
              </a:solidFill>
              <a:latin typeface="Calibri" panose="020F0502020204030204" pitchFamily="34" charset="0"/>
            </a:endParaRPr>
          </a:p>
          <a:p>
            <a:pPr algn="just" eaLnBrk="1" hangingPunct="1"/>
            <a:r>
              <a:rPr lang="el-GR" altLang="el-GR" sz="2400" b="1">
                <a:solidFill>
                  <a:schemeClr val="bg1"/>
                </a:solidFill>
                <a:latin typeface="Calibri" panose="020F0502020204030204" pitchFamily="34" charset="0"/>
              </a:rPr>
              <a:t>	Ο στόχος της εργασίας των δέκα εβδομάδων οικογενειακής μάθησης είναι, παιδιά και γονείς να μάθουν μαζί στο σπίτι, μέσα από τη χρήση οικογενειακών μαθησιακών δραστηριοτήτων. </a:t>
            </a:r>
            <a:r>
              <a:rPr lang="el-GR" altLang="el-GR" sz="2400" b="1" u="sng">
                <a:solidFill>
                  <a:schemeClr val="bg1"/>
                </a:solidFill>
                <a:latin typeface="Calibri" panose="020F0502020204030204" pitchFamily="34" charset="0"/>
              </a:rPr>
              <a:t>Η εργασία αρχίζει και τελειώνει με τη συνάντηση γονέων στο σχολείο. </a:t>
            </a:r>
            <a:r>
              <a:rPr lang="el-GR" altLang="el-GR" sz="2400" b="1">
                <a:solidFill>
                  <a:schemeClr val="bg1"/>
                </a:solidFill>
                <a:latin typeface="Calibri" panose="020F0502020204030204" pitchFamily="34" charset="0"/>
              </a:rPr>
              <a:t>Η πρώτη συνάντηση είναι αφιερωμένη στην ενημέρωση των γονέων για την εργασία και επίδειξη των δραστηριοτήτων. </a:t>
            </a:r>
            <a:endParaRPr lang="el-GR" altLang="el-GR" sz="2400">
              <a:solidFill>
                <a:schemeClr val="bg1"/>
              </a:solidFill>
            </a:endParaRPr>
          </a:p>
        </p:txBody>
      </p:sp>
      <p:sp>
        <p:nvSpPr>
          <p:cNvPr id="6" name="5 - Ραβδωτό δεξιό βέλος">
            <a:extLst>
              <a:ext uri="{FF2B5EF4-FFF2-40B4-BE49-F238E27FC236}">
                <a16:creationId xmlns:a16="http://schemas.microsoft.com/office/drawing/2014/main" id="{B99211B7-286F-4083-8361-F80C2BD23115}"/>
              </a:ext>
            </a:extLst>
          </p:cNvPr>
          <p:cNvSpPr/>
          <p:nvPr/>
        </p:nvSpPr>
        <p:spPr>
          <a:xfrm>
            <a:off x="731838" y="4079875"/>
            <a:ext cx="773112" cy="449263"/>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D1965F8-5399-42E8-A5DE-C8C0A642C5EC}"/>
              </a:ext>
            </a:extLst>
          </p:cNvPr>
          <p:cNvSpPr>
            <a:spLocks noGrp="1"/>
          </p:cNvSpPr>
          <p:nvPr>
            <p:ph type="dt" sz="quarter" idx="10"/>
          </p:nvPr>
        </p:nvSpPr>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ECAD6972-5F90-408F-B408-606BF92B7681}"/>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F3521DF7-A730-403C-8239-757DBF05574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D623BC-26CB-437F-A0EF-E7F24B524CCB}" type="slidenum">
              <a:rPr lang="en-US" altLang="el-GR">
                <a:solidFill>
                  <a:srgbClr val="BFBFBF"/>
                </a:solidFill>
                <a:latin typeface="Century Gothic" panose="020B0502020202020204" pitchFamily="34" charset="0"/>
              </a:rPr>
              <a:pPr eaLnBrk="1" hangingPunct="1"/>
              <a:t>54</a:t>
            </a:fld>
            <a:endParaRPr lang="en-US" altLang="el-GR">
              <a:solidFill>
                <a:srgbClr val="BFBFBF"/>
              </a:solidFill>
              <a:latin typeface="Century Gothic" panose="020B0502020202020204" pitchFamily="34" charset="0"/>
            </a:endParaRPr>
          </a:p>
        </p:txBody>
      </p:sp>
      <p:sp>
        <p:nvSpPr>
          <p:cNvPr id="59397" name="4 - Ορθογώνιο">
            <a:extLst>
              <a:ext uri="{FF2B5EF4-FFF2-40B4-BE49-F238E27FC236}">
                <a16:creationId xmlns:a16="http://schemas.microsoft.com/office/drawing/2014/main" id="{F4F9A296-99E4-4394-BBEC-801E6ABFAA62}"/>
              </a:ext>
            </a:extLst>
          </p:cNvPr>
          <p:cNvSpPr>
            <a:spLocks noChangeArrowheads="1"/>
          </p:cNvSpPr>
          <p:nvPr/>
        </p:nvSpPr>
        <p:spPr bwMode="auto">
          <a:xfrm>
            <a:off x="604838" y="614363"/>
            <a:ext cx="11241087" cy="5078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rgbClr val="C00000"/>
                </a:solidFill>
                <a:latin typeface="Calibri" panose="020F0502020204030204" pitchFamily="34" charset="0"/>
              </a:rPr>
              <a:t>Ενδεικτικά αναφέρουμε κάποιες δραστηριότητες:</a:t>
            </a:r>
            <a:endParaRPr lang="en-US" altLang="el-GR" sz="2400" b="1">
              <a:solidFill>
                <a:srgbClr val="C00000"/>
              </a:solidFill>
              <a:latin typeface="Calibri" panose="020F0502020204030204" pitchFamily="34" charset="0"/>
            </a:endParaRP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χρήση της εφημερίδας</a:t>
            </a: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κατανόηση των μερών της εφημερίδας</a:t>
            </a: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χρήση  κόμικς  για να μάθουν να αγοράζουν εφημερίδες</a:t>
            </a: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πρόγραμμα μελέτης</a:t>
            </a: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καταγραφή της ώρας μελέτης</a:t>
            </a: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τι  είναι  καλύτερο να παρακολουθούν στην τηλεόραση </a:t>
            </a: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ποια προγράμματα μοιάζουν</a:t>
            </a:r>
          </a:p>
          <a:p>
            <a:pPr eaLnBrk="1" hangingPunct="1">
              <a:lnSpc>
                <a:spcPct val="150000"/>
              </a:lnSpc>
            </a:pPr>
            <a:r>
              <a:rPr lang="el-GR" altLang="el-GR" sz="2400" b="1">
                <a:solidFill>
                  <a:schemeClr val="bg1"/>
                </a:solidFill>
                <a:latin typeface="Calibri" panose="020F0502020204030204" pitchFamily="34" charset="0"/>
              </a:rPr>
              <a:t> </a:t>
            </a:r>
            <a:endParaRPr lang="el-GR" altLang="el-GR" sz="240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6F1C8AC-52E0-491A-AA28-4C69D2B7042F}"/>
              </a:ext>
            </a:extLst>
          </p:cNvPr>
          <p:cNvSpPr>
            <a:spLocks noGrp="1"/>
          </p:cNvSpPr>
          <p:nvPr>
            <p:ph type="dt" sz="quarter" idx="10"/>
          </p:nvPr>
        </p:nvSpPr>
        <p:spPr>
          <a:xfrm>
            <a:off x="8880475" y="6235700"/>
            <a:ext cx="1600200" cy="365125"/>
          </a:xfrm>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AB484C55-5BD9-4C21-9536-4B3FBBC13489}"/>
              </a:ext>
            </a:extLst>
          </p:cNvPr>
          <p:cNvSpPr>
            <a:spLocks noGrp="1"/>
          </p:cNvSpPr>
          <p:nvPr>
            <p:ph type="ftr" sz="quarter" idx="11"/>
          </p:nvPr>
        </p:nvSpPr>
        <p:spPr>
          <a:xfrm>
            <a:off x="719138" y="6235700"/>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061FACB0-F6D0-4063-958A-3D9DBD9758C2}"/>
              </a:ext>
            </a:extLst>
          </p:cNvPr>
          <p:cNvSpPr>
            <a:spLocks noGrp="1"/>
          </p:cNvSpPr>
          <p:nvPr>
            <p:ph type="sldNum" sz="quarter" idx="12"/>
          </p:nvPr>
        </p:nvSpPr>
        <p:spPr>
          <a:xfrm>
            <a:off x="11372850" y="6221413"/>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7F610C-486F-4F13-8FBC-6FF3B39251A8}" type="slidenum">
              <a:rPr lang="en-US" altLang="el-GR">
                <a:solidFill>
                  <a:srgbClr val="BFBFBF"/>
                </a:solidFill>
                <a:latin typeface="Century Gothic" panose="020B0502020202020204" pitchFamily="34" charset="0"/>
              </a:rPr>
              <a:pPr eaLnBrk="1" hangingPunct="1"/>
              <a:t>55</a:t>
            </a:fld>
            <a:endParaRPr lang="en-US" altLang="el-GR">
              <a:solidFill>
                <a:srgbClr val="BFBFBF"/>
              </a:solidFill>
              <a:latin typeface="Century Gothic" panose="020B0502020202020204" pitchFamily="34" charset="0"/>
            </a:endParaRPr>
          </a:p>
        </p:txBody>
      </p:sp>
      <p:sp>
        <p:nvSpPr>
          <p:cNvPr id="60421" name="4 - Ορθογώνιο">
            <a:extLst>
              <a:ext uri="{FF2B5EF4-FFF2-40B4-BE49-F238E27FC236}">
                <a16:creationId xmlns:a16="http://schemas.microsoft.com/office/drawing/2014/main" id="{9C2A242B-F57E-4C14-9253-F1C8AC369940}"/>
              </a:ext>
            </a:extLst>
          </p:cNvPr>
          <p:cNvSpPr>
            <a:spLocks noChangeArrowheads="1"/>
          </p:cNvSpPr>
          <p:nvPr/>
        </p:nvSpPr>
        <p:spPr bwMode="auto">
          <a:xfrm>
            <a:off x="674688" y="503238"/>
            <a:ext cx="10452100" cy="4856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l-GR" altLang="el-GR" sz="2400" b="1">
                <a:solidFill>
                  <a:srgbClr val="C00000"/>
                </a:solidFill>
                <a:latin typeface="Calibri" panose="020F0502020204030204" pitchFamily="34" charset="0"/>
              </a:rPr>
              <a:t>Πρόγραμμα «Ανακαλύπτω»</a:t>
            </a:r>
          </a:p>
          <a:p>
            <a:pPr eaLnBrk="1" hangingPunct="1">
              <a:lnSpc>
                <a:spcPct val="150000"/>
              </a:lnSpc>
              <a:buFont typeface="Wingdings" panose="05000000000000000000" pitchFamily="2" charset="2"/>
              <a:buNone/>
            </a:pPr>
            <a:endParaRPr lang="el-GR" altLang="el-GR" sz="2400" b="1">
              <a:solidFill>
                <a:schemeClr val="bg1"/>
              </a:solidFill>
              <a:latin typeface="Calibri" panose="020F0502020204030204" pitchFamily="34" charset="0"/>
            </a:endParaRPr>
          </a:p>
          <a:p>
            <a:pPr eaLnBrk="1" hangingPunct="1">
              <a:lnSpc>
                <a:spcPct val="150000"/>
              </a:lnSpc>
            </a:pPr>
            <a:r>
              <a:rPr lang="el-GR" altLang="el-GR" sz="2400" b="1">
                <a:solidFill>
                  <a:schemeClr val="bg1"/>
                </a:solidFill>
                <a:latin typeface="Calibri" panose="020F0502020204030204" pitchFamily="34" charset="0"/>
              </a:rPr>
              <a:t>	Μια σειρά από μηνιαία απογευματινά εργαστήρια από το πρόγραμμα «Ανακαλύπτω», </a:t>
            </a:r>
            <a:r>
              <a:rPr lang="el-GR" altLang="el-GR" sz="2400" b="1">
                <a:solidFill>
                  <a:srgbClr val="0070C0"/>
                </a:solidFill>
                <a:latin typeface="Calibri" panose="020F0502020204030204" pitchFamily="34" charset="0"/>
              </a:rPr>
              <a:t>στο εργαστήριο θετικών επιστημών του σχολείου</a:t>
            </a:r>
            <a:r>
              <a:rPr lang="el-GR" altLang="el-GR" sz="2400" b="1">
                <a:solidFill>
                  <a:schemeClr val="bg1"/>
                </a:solidFill>
                <a:latin typeface="Calibri" panose="020F0502020204030204" pitchFamily="34" charset="0"/>
              </a:rPr>
              <a:t>.</a:t>
            </a:r>
            <a:endParaRPr lang="en-US" altLang="el-GR" sz="2400" b="1">
              <a:solidFill>
                <a:schemeClr val="bg1"/>
              </a:solidFill>
              <a:latin typeface="Calibri" panose="020F0502020204030204" pitchFamily="34" charset="0"/>
            </a:endParaRPr>
          </a:p>
          <a:p>
            <a:pPr eaLnBrk="1" hangingPunct="1">
              <a:lnSpc>
                <a:spcPct val="150000"/>
              </a:lnSpc>
            </a:pPr>
            <a:r>
              <a:rPr lang="el-GR" altLang="el-GR" sz="2400" b="1">
                <a:solidFill>
                  <a:schemeClr val="bg1"/>
                </a:solidFill>
                <a:latin typeface="Calibri" panose="020F0502020204030204" pitchFamily="34" charset="0"/>
              </a:rPr>
              <a:t> Επιπλέον δύο γιορτινές βραδιές</a:t>
            </a:r>
            <a:r>
              <a:rPr lang="en-US" altLang="el-GR" sz="2400" b="1">
                <a:solidFill>
                  <a:schemeClr val="bg1"/>
                </a:solidFill>
                <a:latin typeface="Calibri" panose="020F0502020204030204" pitchFamily="34" charset="0"/>
              </a:rPr>
              <a:t>:</a:t>
            </a:r>
          </a:p>
          <a:p>
            <a:pPr eaLnBrk="1" hangingPunct="1">
              <a:lnSpc>
                <a:spcPct val="150000"/>
              </a:lnSpc>
              <a:buFont typeface="Wingdings" panose="05000000000000000000" pitchFamily="2" charset="2"/>
              <a:buChar char="ü"/>
            </a:pPr>
            <a:r>
              <a:rPr lang="el-GR" altLang="el-GR" sz="2400" b="1">
                <a:solidFill>
                  <a:schemeClr val="bg1"/>
                </a:solidFill>
                <a:latin typeface="Calibri" panose="020F0502020204030204" pitchFamily="34" charset="0"/>
              </a:rPr>
              <a:t> η πρώτη είναι αφιερωμένη στην έκθεση των προτύπων που κατασκεύασαν γονείς και παιδιά </a:t>
            </a:r>
            <a:endParaRPr lang="en-US" altLang="el-GR" sz="2400" b="1">
              <a:solidFill>
                <a:schemeClr val="bg1"/>
              </a:solidFill>
              <a:latin typeface="Calibri" panose="020F0502020204030204" pitchFamily="34" charset="0"/>
            </a:endParaRPr>
          </a:p>
          <a:p>
            <a:pPr eaLnBrk="1" hangingPunct="1">
              <a:lnSpc>
                <a:spcPct val="150000"/>
              </a:lnSpc>
              <a:buFont typeface="Wingdings" panose="05000000000000000000" pitchFamily="2" charset="2"/>
              <a:buChar char="ü"/>
            </a:pPr>
            <a:r>
              <a:rPr lang="el-GR" altLang="el-GR" sz="2400" b="1">
                <a:solidFill>
                  <a:schemeClr val="bg1"/>
                </a:solidFill>
                <a:latin typeface="Calibri" panose="020F0502020204030204" pitchFamily="34" charset="0"/>
              </a:rPr>
              <a:t>και η δεύτερη, στη ζωή των φυτών και των ζώων, όπου το σχολείο μετατρέπεται σε «βάλτο».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ED33561F-F68F-4EB4-BD86-57E7F3B74B23}"/>
              </a:ext>
            </a:extLst>
          </p:cNvPr>
          <p:cNvSpPr>
            <a:spLocks noGrp="1"/>
          </p:cNvSpPr>
          <p:nvPr>
            <p:ph type="dt" sz="quarter" idx="10"/>
          </p:nvPr>
        </p:nvSpPr>
        <p:spPr>
          <a:xfrm>
            <a:off x="8823325" y="6262688"/>
            <a:ext cx="1600200" cy="365125"/>
          </a:xfrm>
        </p:spPr>
        <p:txBody>
          <a:bodyPr/>
          <a:lstStyle/>
          <a:p>
            <a:pPr>
              <a:defRPr/>
            </a:pPr>
            <a:fld id="{5AB5DA58-7B66-4142-820D-2946CE8169B5}"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8EB950CC-2A0F-46B9-A0EB-AFAD4E6557FF}"/>
              </a:ext>
            </a:extLst>
          </p:cNvPr>
          <p:cNvSpPr>
            <a:spLocks noGrp="1"/>
          </p:cNvSpPr>
          <p:nvPr>
            <p:ph type="ftr" sz="quarter" idx="11"/>
          </p:nvPr>
        </p:nvSpPr>
        <p:spPr>
          <a:xfrm>
            <a:off x="719138" y="62769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9ADF7246-55CC-46CB-9137-FA4115D21D6C}"/>
              </a:ext>
            </a:extLst>
          </p:cNvPr>
          <p:cNvSpPr>
            <a:spLocks noGrp="1"/>
          </p:cNvSpPr>
          <p:nvPr>
            <p:ph type="sldNum" sz="quarter" idx="12"/>
          </p:nvPr>
        </p:nvSpPr>
        <p:spPr>
          <a:xfrm>
            <a:off x="11315700" y="6221413"/>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EBD742-0511-426C-9E5C-4BC348E8A861}" type="slidenum">
              <a:rPr lang="en-US" altLang="el-GR">
                <a:solidFill>
                  <a:srgbClr val="BFBFBF"/>
                </a:solidFill>
                <a:latin typeface="Century Gothic" panose="020B0502020202020204" pitchFamily="34" charset="0"/>
              </a:rPr>
              <a:pPr eaLnBrk="1" hangingPunct="1"/>
              <a:t>56</a:t>
            </a:fld>
            <a:endParaRPr lang="en-US" altLang="el-GR">
              <a:solidFill>
                <a:srgbClr val="BFBFBF"/>
              </a:solidFill>
              <a:latin typeface="Century Gothic" panose="020B0502020202020204" pitchFamily="34" charset="0"/>
            </a:endParaRPr>
          </a:p>
        </p:txBody>
      </p:sp>
      <p:sp>
        <p:nvSpPr>
          <p:cNvPr id="61445" name="4 - Ορθογώνιο">
            <a:extLst>
              <a:ext uri="{FF2B5EF4-FFF2-40B4-BE49-F238E27FC236}">
                <a16:creationId xmlns:a16="http://schemas.microsoft.com/office/drawing/2014/main" id="{39BD0E19-A450-4FE7-A119-4AEB12026339}"/>
              </a:ext>
            </a:extLst>
          </p:cNvPr>
          <p:cNvSpPr>
            <a:spLocks noChangeArrowheads="1"/>
          </p:cNvSpPr>
          <p:nvPr/>
        </p:nvSpPr>
        <p:spPr bwMode="auto">
          <a:xfrm>
            <a:off x="746125" y="758825"/>
            <a:ext cx="10677525" cy="5114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l-GR" altLang="el-GR" sz="2400" b="1" i="1">
                <a:solidFill>
                  <a:srgbClr val="C00000"/>
                </a:solidFill>
                <a:latin typeface="Calibri" panose="020F0502020204030204" pitchFamily="34" charset="0"/>
              </a:rPr>
              <a:t>Συμμετοχή των Γονέων σε Παιδαγωγικές και Υποστηρικτικές Δραστηριότητες</a:t>
            </a:r>
          </a:p>
          <a:p>
            <a:pPr eaLnBrk="1" hangingPunct="1">
              <a:lnSpc>
                <a:spcPct val="80000"/>
              </a:lnSpc>
            </a:pPr>
            <a:endParaRPr lang="el-GR" altLang="el-GR" sz="2400" b="1">
              <a:solidFill>
                <a:schemeClr val="bg1"/>
              </a:solidFill>
              <a:latin typeface="Calibri" panose="020F0502020204030204" pitchFamily="34" charset="0"/>
            </a:endParaRP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Στην περιοχή  της </a:t>
            </a:r>
            <a:r>
              <a:rPr lang="en-US" altLang="el-GR" sz="2400" b="1">
                <a:solidFill>
                  <a:schemeClr val="bg1"/>
                </a:solidFill>
                <a:latin typeface="Calibri" panose="020F0502020204030204" pitchFamily="34" charset="0"/>
              </a:rPr>
              <a:t>Virginia</a:t>
            </a:r>
            <a:r>
              <a:rPr lang="el-GR" altLang="el-GR" sz="2400" b="1">
                <a:solidFill>
                  <a:schemeClr val="bg1"/>
                </a:solidFill>
                <a:latin typeface="Calibri" panose="020F0502020204030204" pitchFamily="34" charset="0"/>
              </a:rPr>
              <a:t>, κάθε σχολείο έχει τη δική του </a:t>
            </a:r>
            <a:r>
              <a:rPr lang="el-GR" altLang="el-GR" sz="2400" b="1">
                <a:solidFill>
                  <a:srgbClr val="0070C0"/>
                </a:solidFill>
                <a:latin typeface="Calibri" panose="020F0502020204030204" pitchFamily="34" charset="0"/>
              </a:rPr>
              <a:t>γονεϊκή συμβουλευτική επιτροπή. </a:t>
            </a:r>
            <a:endParaRPr lang="en-US" altLang="el-GR" sz="2400" b="1">
              <a:solidFill>
                <a:srgbClr val="0070C0"/>
              </a:solidFill>
              <a:latin typeface="Calibri" panose="020F0502020204030204" pitchFamily="34" charset="0"/>
            </a:endParaRP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Η γονεϊκή συμβουλευτική επιτροπή του </a:t>
            </a:r>
            <a:r>
              <a:rPr lang="en-US" altLang="el-GR" sz="2400" b="1">
                <a:solidFill>
                  <a:schemeClr val="bg1"/>
                </a:solidFill>
                <a:latin typeface="Calibri" panose="020F0502020204030204" pitchFamily="34" charset="0"/>
              </a:rPr>
              <a:t>Barrett</a:t>
            </a:r>
            <a:r>
              <a:rPr lang="el-GR" altLang="el-GR" sz="2400" b="1">
                <a:solidFill>
                  <a:schemeClr val="bg1"/>
                </a:solidFill>
                <a:latin typeface="Calibri" panose="020F0502020204030204" pitchFamily="34" charset="0"/>
              </a:rPr>
              <a:t>, είναι υπεύθυνη για να ελέγχει </a:t>
            </a:r>
            <a:r>
              <a:rPr lang="el-GR" altLang="el-GR" sz="2400" b="1" u="sng">
                <a:solidFill>
                  <a:schemeClr val="bg1"/>
                </a:solidFill>
                <a:latin typeface="Calibri" panose="020F0502020204030204" pitchFamily="34" charset="0"/>
              </a:rPr>
              <a:t>το σχολικό ετήσιο πρόγραμμα, να εκτιμάει την ακαδημαϊκή πρόοδο των παιδιών, καθώς επίσης και άλλες πλευρές του σχολικού και περιφερειακού εκπαιδευτικού προγράμματος. </a:t>
            </a:r>
            <a:endParaRPr lang="en-US" altLang="el-GR" sz="2400" b="1" u="sng">
              <a:solidFill>
                <a:schemeClr val="bg1"/>
              </a:solidFill>
              <a:latin typeface="Calibri" panose="020F0502020204030204" pitchFamily="34" charset="0"/>
            </a:endParaRPr>
          </a:p>
          <a:p>
            <a:pPr algn="just" eaLnBrk="1" hangingPunct="1">
              <a:lnSpc>
                <a:spcPct val="150000"/>
              </a:lnSpc>
              <a:buFontTx/>
              <a:buBlip>
                <a:blip r:embed="rId2"/>
              </a:buBlip>
            </a:pPr>
            <a:r>
              <a:rPr lang="el-GR" altLang="el-GR" sz="2400" b="1">
                <a:solidFill>
                  <a:schemeClr val="bg1"/>
                </a:solidFill>
                <a:latin typeface="Calibri" panose="020F0502020204030204" pitchFamily="34" charset="0"/>
              </a:rPr>
              <a:t>Τυπικά αποτελείται από δύο αντιπροσώπους από την επιτροπή ΡΤΑ (σύλλογος γονέων και δασκάλων) και τέσσερις άλλους γονείς.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9F91965-A7D1-4CE5-89BC-E54EFF39EC78}"/>
              </a:ext>
            </a:extLst>
          </p:cNvPr>
          <p:cNvSpPr>
            <a:spLocks noGrp="1"/>
          </p:cNvSpPr>
          <p:nvPr>
            <p:ph type="dt" sz="quarter" idx="10"/>
          </p:nvPr>
        </p:nvSpPr>
        <p:spPr>
          <a:xfrm>
            <a:off x="8921750" y="6262688"/>
            <a:ext cx="1600200" cy="365125"/>
          </a:xfrm>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A77C3CF1-3C52-45C0-A92F-6E1BC89C04C1}"/>
              </a:ext>
            </a:extLst>
          </p:cNvPr>
          <p:cNvSpPr>
            <a:spLocks noGrp="1"/>
          </p:cNvSpPr>
          <p:nvPr>
            <p:ph type="ftr" sz="quarter" idx="11"/>
          </p:nvPr>
        </p:nvSpPr>
        <p:spPr>
          <a:xfrm>
            <a:off x="747713" y="620712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83AA55B1-75D4-486E-876F-AA6303F0AE47}"/>
              </a:ext>
            </a:extLst>
          </p:cNvPr>
          <p:cNvSpPr>
            <a:spLocks noGrp="1"/>
          </p:cNvSpPr>
          <p:nvPr>
            <p:ph type="sldNum" sz="quarter" idx="12"/>
          </p:nvPr>
        </p:nvSpPr>
        <p:spPr>
          <a:xfrm>
            <a:off x="11358563" y="6164263"/>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84E910-4542-48FA-9406-FF67452985AA}" type="slidenum">
              <a:rPr lang="en-US" altLang="el-GR">
                <a:solidFill>
                  <a:srgbClr val="BFBFBF"/>
                </a:solidFill>
                <a:latin typeface="Century Gothic" panose="020B0502020202020204" pitchFamily="34" charset="0"/>
              </a:rPr>
              <a:pPr eaLnBrk="1" hangingPunct="1"/>
              <a:t>57</a:t>
            </a:fld>
            <a:endParaRPr lang="en-US" altLang="el-GR">
              <a:solidFill>
                <a:srgbClr val="BFBFBF"/>
              </a:solidFill>
              <a:latin typeface="Century Gothic" panose="020B0502020202020204" pitchFamily="34" charset="0"/>
            </a:endParaRPr>
          </a:p>
        </p:txBody>
      </p:sp>
      <p:sp>
        <p:nvSpPr>
          <p:cNvPr id="62469" name="4 - Ορθογώνιο">
            <a:extLst>
              <a:ext uri="{FF2B5EF4-FFF2-40B4-BE49-F238E27FC236}">
                <a16:creationId xmlns:a16="http://schemas.microsoft.com/office/drawing/2014/main" id="{E60338F1-C38F-45F8-AC1D-6AE6411AE183}"/>
              </a:ext>
            </a:extLst>
          </p:cNvPr>
          <p:cNvSpPr>
            <a:spLocks noChangeArrowheads="1"/>
          </p:cNvSpPr>
          <p:nvPr/>
        </p:nvSpPr>
        <p:spPr bwMode="auto">
          <a:xfrm>
            <a:off x="549275" y="760413"/>
            <a:ext cx="11169650" cy="4892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rgbClr val="C00000"/>
                </a:solidFill>
                <a:latin typeface="Calibri" panose="020F0502020204030204" pitchFamily="34" charset="0"/>
              </a:rPr>
              <a:t>Η περίπτωση του Προγράμματος ΡΑΤ – «Οι Γονείς ως Δάσκαλοι» (</a:t>
            </a:r>
            <a:r>
              <a:rPr lang="en-US" altLang="el-GR" sz="2400" b="1">
                <a:solidFill>
                  <a:srgbClr val="C00000"/>
                </a:solidFill>
                <a:latin typeface="Calibri" panose="020F0502020204030204" pitchFamily="34" charset="0"/>
              </a:rPr>
              <a:t>Parents</a:t>
            </a:r>
            <a:r>
              <a:rPr lang="el-GR" altLang="el-GR" sz="2400" b="1">
                <a:solidFill>
                  <a:srgbClr val="C00000"/>
                </a:solidFill>
                <a:latin typeface="Calibri" panose="020F0502020204030204" pitchFamily="34" charset="0"/>
              </a:rPr>
              <a:t> Α</a:t>
            </a:r>
            <a:r>
              <a:rPr lang="en-US" altLang="el-GR" sz="2400" b="1">
                <a:solidFill>
                  <a:srgbClr val="C00000"/>
                </a:solidFill>
                <a:latin typeface="Calibri" panose="020F0502020204030204" pitchFamily="34" charset="0"/>
              </a:rPr>
              <a:t>s</a:t>
            </a:r>
            <a:r>
              <a:rPr lang="el-GR" altLang="el-GR" sz="2400" b="1">
                <a:solidFill>
                  <a:srgbClr val="C00000"/>
                </a:solidFill>
                <a:latin typeface="Calibri" panose="020F0502020204030204" pitchFamily="34" charset="0"/>
              </a:rPr>
              <a:t> Τ</a:t>
            </a:r>
            <a:r>
              <a:rPr lang="en-US" altLang="el-GR" sz="2400" b="1">
                <a:solidFill>
                  <a:srgbClr val="C00000"/>
                </a:solidFill>
                <a:latin typeface="Calibri" panose="020F0502020204030204" pitchFamily="34" charset="0"/>
              </a:rPr>
              <a:t>eachers</a:t>
            </a:r>
            <a:r>
              <a:rPr lang="el-GR" altLang="el-GR" sz="2400" b="1">
                <a:solidFill>
                  <a:srgbClr val="C00000"/>
                </a:solidFill>
                <a:latin typeface="Calibri" panose="020F0502020204030204" pitchFamily="34" charset="0"/>
              </a:rPr>
              <a:t> – </a:t>
            </a:r>
            <a:r>
              <a:rPr lang="en-US" altLang="el-GR" sz="2400" b="1">
                <a:solidFill>
                  <a:srgbClr val="C00000"/>
                </a:solidFill>
                <a:latin typeface="Calibri" panose="020F0502020204030204" pitchFamily="34" charset="0"/>
              </a:rPr>
              <a:t>PAT</a:t>
            </a:r>
            <a:r>
              <a:rPr lang="el-GR" altLang="el-GR" sz="2400" b="1">
                <a:solidFill>
                  <a:srgbClr val="C00000"/>
                </a:solidFill>
                <a:latin typeface="Calibri" panose="020F0502020204030204" pitchFamily="34" charset="0"/>
              </a:rPr>
              <a:t>)</a:t>
            </a:r>
          </a:p>
          <a:p>
            <a:pPr eaLnBrk="1" hangingPunct="1">
              <a:lnSpc>
                <a:spcPct val="200000"/>
              </a:lnSpc>
            </a:pPr>
            <a:r>
              <a:rPr lang="el-GR" altLang="el-GR" sz="2400">
                <a:solidFill>
                  <a:schemeClr val="bg1"/>
                </a:solidFill>
                <a:latin typeface="Calibri" panose="020F0502020204030204" pitchFamily="34" charset="0"/>
              </a:rPr>
              <a:t>	</a:t>
            </a:r>
            <a:r>
              <a:rPr lang="el-GR" altLang="el-GR" sz="2400" b="1">
                <a:solidFill>
                  <a:schemeClr val="bg1"/>
                </a:solidFill>
                <a:latin typeface="Calibri" panose="020F0502020204030204" pitchFamily="34" charset="0"/>
              </a:rPr>
              <a:t>Το πρόγραμμα ΡΑΤ, είναι ένα πρόγραμμα εθνικής εμβέλειας που αναπτύσσεται στις Η.Π.Α., με την προσδοκία, μέσα από κάποιες διαδικασίες να οδηγηθούν παιδιά και οικογένειες σε βελτιωτικές αλλαγές. </a:t>
            </a:r>
          </a:p>
          <a:p>
            <a:pPr eaLnBrk="1" hangingPunct="1">
              <a:lnSpc>
                <a:spcPct val="200000"/>
              </a:lnSpc>
            </a:pPr>
            <a:r>
              <a:rPr lang="el-GR" altLang="el-GR" sz="2400" b="1">
                <a:solidFill>
                  <a:schemeClr val="bg1"/>
                </a:solidFill>
                <a:latin typeface="Calibri" panose="020F0502020204030204" pitchFamily="34" charset="0"/>
              </a:rPr>
              <a:t>	</a:t>
            </a:r>
            <a:r>
              <a:rPr lang="el-GR" altLang="el-GR" sz="2400" b="1" u="sng">
                <a:solidFill>
                  <a:schemeClr val="bg1"/>
                </a:solidFill>
                <a:latin typeface="Calibri" panose="020F0502020204030204" pitchFamily="34" charset="0"/>
              </a:rPr>
              <a:t>Η δομή του προγράμματος ΡΑΤ, παρέχει στους γονείς μια σφαιρική θεώρηση για το πως να βελτιώσουν τις αναπτυξιακές εκβάσεις των παιδιών τους. </a:t>
            </a:r>
            <a:endParaRPr lang="el-GR" altLang="el-GR" sz="2400" u="sng">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4447BA4-E4A8-4055-B986-B813B8E97DE3}"/>
              </a:ext>
            </a:extLst>
          </p:cNvPr>
          <p:cNvSpPr>
            <a:spLocks noGrp="1"/>
          </p:cNvSpPr>
          <p:nvPr>
            <p:ph type="dt" sz="quarter" idx="10"/>
          </p:nvPr>
        </p:nvSpPr>
        <p:spPr>
          <a:xfrm>
            <a:off x="8724900" y="6305550"/>
            <a:ext cx="1600200" cy="365125"/>
          </a:xfrm>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5E13B274-22F6-4784-8572-8D586A53619C}"/>
              </a:ext>
            </a:extLst>
          </p:cNvPr>
          <p:cNvSpPr>
            <a:spLocks noGrp="1"/>
          </p:cNvSpPr>
          <p:nvPr>
            <p:ph type="ftr" sz="quarter" idx="11"/>
          </p:nvPr>
        </p:nvSpPr>
        <p:spPr>
          <a:xfrm>
            <a:off x="381000" y="62769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71E64835-F1F6-44C1-9697-C97471C0A404}"/>
              </a:ext>
            </a:extLst>
          </p:cNvPr>
          <p:cNvSpPr>
            <a:spLocks noGrp="1"/>
          </p:cNvSpPr>
          <p:nvPr>
            <p:ph type="sldNum" sz="quarter" idx="12"/>
          </p:nvPr>
        </p:nvSpPr>
        <p:spPr>
          <a:xfrm>
            <a:off x="11287125" y="6262688"/>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B0DC9C-4D8A-4ED1-A0F9-0FB9F9181096}" type="slidenum">
              <a:rPr lang="en-US" altLang="el-GR">
                <a:solidFill>
                  <a:srgbClr val="BFBFBF"/>
                </a:solidFill>
                <a:latin typeface="Century Gothic" panose="020B0502020202020204" pitchFamily="34" charset="0"/>
              </a:rPr>
              <a:pPr eaLnBrk="1" hangingPunct="1"/>
              <a:t>58</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95554DA6-D40C-4AF5-955D-3B3269DFEC7F}"/>
              </a:ext>
            </a:extLst>
          </p:cNvPr>
          <p:cNvSpPr/>
          <p:nvPr/>
        </p:nvSpPr>
        <p:spPr>
          <a:xfrm>
            <a:off x="0" y="-242888"/>
            <a:ext cx="12192000" cy="7100888"/>
          </a:xfrm>
          <a:prstGeom prst="rect">
            <a:avLst/>
          </a:prstGeom>
          <a:solidFill>
            <a:schemeClr val="accent2"/>
          </a:solidFill>
        </p:spPr>
        <p:txBody>
          <a:bodyPr>
            <a:spAutoFit/>
          </a:bodyPr>
          <a:lstStyle/>
          <a:p>
            <a:pPr algn="just">
              <a:lnSpc>
                <a:spcPct val="150000"/>
              </a:lnSpc>
              <a:defRPr/>
            </a:pPr>
            <a:r>
              <a:rPr lang="el-GR" altLang="el-GR" sz="2400" b="1" dirty="0">
                <a:solidFill>
                  <a:schemeClr val="bg1"/>
                </a:solidFill>
                <a:latin typeface="Calibri" pitchFamily="34" charset="0"/>
                <a:cs typeface="Arial" charset="0"/>
              </a:rPr>
              <a:t>Δέκα βασικοί στόχοι με βραχυπρόθεσμα, μεσοπρόθεσμα και μακροπρόθεσμα αποτελέσματα, από την εφαρμογή του προγράμματος ΡΑΤ: </a:t>
            </a:r>
          </a:p>
          <a:p>
            <a:pPr lvl="1" algn="just">
              <a:lnSpc>
                <a:spcPct val="150000"/>
              </a:lnSpc>
              <a:buFontTx/>
              <a:buBlip>
                <a:blip r:embed="rId2"/>
              </a:buBlip>
              <a:defRPr/>
            </a:pPr>
            <a:r>
              <a:rPr lang="el-GR" altLang="el-GR" sz="2400" b="1" dirty="0">
                <a:solidFill>
                  <a:schemeClr val="bg1"/>
                </a:solidFill>
                <a:latin typeface="Calibri" pitchFamily="34" charset="0"/>
                <a:cs typeface="Arial" charset="0"/>
              </a:rPr>
              <a:t>Εξουσιοδοτήστε τους γονείς να δώσουν στα παιδιά τους την καλύτερη έναρξη στη ζωή τους. </a:t>
            </a:r>
          </a:p>
          <a:p>
            <a:pPr marL="1004888" lvl="1" indent="-533400" algn="just">
              <a:lnSpc>
                <a:spcPct val="150000"/>
              </a:lnSpc>
              <a:buFontTx/>
              <a:buBlip>
                <a:blip r:embed="rId2"/>
              </a:buBlip>
              <a:defRPr/>
            </a:pPr>
            <a:r>
              <a:rPr lang="el-GR" altLang="el-GR" sz="2400" b="1" dirty="0">
                <a:solidFill>
                  <a:schemeClr val="bg1"/>
                </a:solidFill>
                <a:latin typeface="Calibri" pitchFamily="34" charset="0"/>
                <a:cs typeface="Arial" charset="0"/>
              </a:rPr>
              <a:t>Αυξήστε τα συναισθήματα των γονέων για εμπιστοσύνη στις ικανότητές τους.</a:t>
            </a:r>
          </a:p>
          <a:p>
            <a:pPr marL="1004888" lvl="1" indent="-533400" algn="just">
              <a:lnSpc>
                <a:spcPct val="150000"/>
              </a:lnSpc>
              <a:buFontTx/>
              <a:buBlip>
                <a:blip r:embed="rId2"/>
              </a:buBlip>
              <a:defRPr/>
            </a:pPr>
            <a:r>
              <a:rPr lang="el-GR" altLang="el-GR" sz="2400" b="1" dirty="0">
                <a:solidFill>
                  <a:schemeClr val="bg1"/>
                </a:solidFill>
                <a:latin typeface="Calibri" pitchFamily="34" charset="0"/>
                <a:cs typeface="Arial" charset="0"/>
              </a:rPr>
              <a:t>Αυξήστε τις γνώσεις των γονέων, για ζητήματα που αφορούν την ανάπτυξη των παιδιών και παρουσιάστε τους κατάλληλους τρόπους προαγωγής της κοινωνικής και γλωσσικής τους ικανότητας. </a:t>
            </a:r>
          </a:p>
          <a:p>
            <a:pPr marL="1004888" lvl="1" indent="-533400" algn="just">
              <a:lnSpc>
                <a:spcPct val="150000"/>
              </a:lnSpc>
              <a:buFontTx/>
              <a:buBlip>
                <a:blip r:embed="rId2"/>
              </a:buBlip>
              <a:defRPr/>
            </a:pPr>
            <a:r>
              <a:rPr lang="el-GR" altLang="el-GR" sz="2400" b="1" dirty="0">
                <a:solidFill>
                  <a:schemeClr val="bg1"/>
                </a:solidFill>
                <a:latin typeface="Calibri" pitchFamily="34" charset="0"/>
                <a:cs typeface="Arial" charset="0"/>
              </a:rPr>
              <a:t>Βελτιώστε τις δεξιότητες αλληλεπίδρασης / επικοινωνίας γονέα- παιδιού και ενισχύστε τις οικογενειακές σχέσεις. </a:t>
            </a:r>
          </a:p>
          <a:p>
            <a:pPr marL="1004888" lvl="1" indent="-533400" algn="just">
              <a:lnSpc>
                <a:spcPct val="150000"/>
              </a:lnSpc>
              <a:buFontTx/>
              <a:buBlip>
                <a:blip r:embed="rId2"/>
              </a:buBlip>
              <a:defRPr/>
            </a:pPr>
            <a:r>
              <a:rPr lang="el-GR" altLang="el-GR" sz="2400" b="1" dirty="0">
                <a:solidFill>
                  <a:schemeClr val="bg1"/>
                </a:solidFill>
                <a:latin typeface="Calibri" pitchFamily="34" charset="0"/>
                <a:cs typeface="Arial" charset="0"/>
              </a:rPr>
              <a:t>Δώστε στα παιδιά στερεά θεμέλια για τη σχολική τους επιτυχία. </a:t>
            </a:r>
          </a:p>
          <a:p>
            <a:pPr marL="1004888" lvl="1" indent="-533400">
              <a:lnSpc>
                <a:spcPct val="90000"/>
              </a:lnSpc>
              <a:defRPr/>
            </a:pPr>
            <a:endParaRPr lang="el-GR" altLang="el-GR" b="1" dirty="0">
              <a:solidFill>
                <a:schemeClr val="tx2"/>
              </a:solidFill>
              <a:latin typeface="Calibri" pitchFamily="34" charset="0"/>
              <a:cs typeface="Arial" charset="0"/>
            </a:endParaRPr>
          </a:p>
          <a:p>
            <a:pPr lvl="1">
              <a:lnSpc>
                <a:spcPct val="80000"/>
              </a:lnSpc>
              <a:defRPr/>
            </a:pPr>
            <a:endParaRPr lang="el-GR" altLang="el-GR" b="1" dirty="0">
              <a:solidFill>
                <a:schemeClr val="tx2"/>
              </a:solidFill>
              <a:latin typeface="Calibri" pitchFamily="34" charset="0"/>
              <a:cs typeface="Arial" charset="0"/>
            </a:endParaRPr>
          </a:p>
          <a:p>
            <a:pPr lvl="1">
              <a:lnSpc>
                <a:spcPct val="80000"/>
              </a:lnSpc>
              <a:defRPr/>
            </a:pPr>
            <a:endParaRPr lang="el-GR" altLang="el-GR" b="1" dirty="0">
              <a:solidFill>
                <a:schemeClr val="tx2"/>
              </a:solidFill>
              <a:latin typeface="Calibri" pitchFamily="34" charset="0"/>
              <a:cs typeface="Arial" charset="0"/>
            </a:endParaRPr>
          </a:p>
          <a:p>
            <a:pPr lvl="1">
              <a:lnSpc>
                <a:spcPct val="80000"/>
              </a:lnSpc>
              <a:defRPr/>
            </a:pPr>
            <a:endParaRPr lang="el-GR" altLang="el-GR" b="1" dirty="0">
              <a:solidFill>
                <a:schemeClr val="tx2"/>
              </a:solidFill>
              <a:latin typeface="Calibri" pitchFamily="34" charset="0"/>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A1EEDBC-D369-415A-A4ED-1C61E4387ED9}"/>
              </a:ext>
            </a:extLst>
          </p:cNvPr>
          <p:cNvSpPr>
            <a:spLocks noGrp="1"/>
          </p:cNvSpPr>
          <p:nvPr>
            <p:ph type="dt" sz="quarter" idx="10"/>
          </p:nvPr>
        </p:nvSpPr>
        <p:spPr>
          <a:xfrm>
            <a:off x="8950325" y="6492875"/>
            <a:ext cx="1600200" cy="365125"/>
          </a:xfrm>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1B390D09-D0D7-482D-A0F1-82763075DBFD}"/>
              </a:ext>
            </a:extLst>
          </p:cNvPr>
          <p:cNvSpPr>
            <a:spLocks noGrp="1"/>
          </p:cNvSpPr>
          <p:nvPr>
            <p:ph type="ftr" sz="quarter" idx="11"/>
          </p:nvPr>
        </p:nvSpPr>
        <p:spPr>
          <a:xfrm>
            <a:off x="776288"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A8F12EC8-4A2C-43AF-B8C5-8E767EFB6A2A}"/>
              </a:ext>
            </a:extLst>
          </p:cNvPr>
          <p:cNvSpPr>
            <a:spLocks noGrp="1"/>
          </p:cNvSpPr>
          <p:nvPr>
            <p:ph type="sldNum" sz="quarter" idx="12"/>
          </p:nvPr>
        </p:nvSpPr>
        <p:spPr>
          <a:xfrm flipH="1">
            <a:off x="11064875" y="6527800"/>
            <a:ext cx="793750" cy="3302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0A58FC-205A-45B2-BB30-B4A12D109D3C}" type="slidenum">
              <a:rPr lang="en-US" altLang="el-GR">
                <a:solidFill>
                  <a:srgbClr val="BFBFBF"/>
                </a:solidFill>
                <a:latin typeface="Century Gothic" panose="020B0502020202020204" pitchFamily="34" charset="0"/>
              </a:rPr>
              <a:pPr eaLnBrk="1" hangingPunct="1"/>
              <a:t>59</a:t>
            </a:fld>
            <a:endParaRPr lang="en-US" altLang="el-GR">
              <a:solidFill>
                <a:srgbClr val="BFBFBF"/>
              </a:solidFill>
              <a:latin typeface="Century Gothic" panose="020B0502020202020204" pitchFamily="34" charset="0"/>
            </a:endParaRPr>
          </a:p>
        </p:txBody>
      </p:sp>
      <p:sp>
        <p:nvSpPr>
          <p:cNvPr id="64517" name="4 - Ορθογώνιο">
            <a:extLst>
              <a:ext uri="{FF2B5EF4-FFF2-40B4-BE49-F238E27FC236}">
                <a16:creationId xmlns:a16="http://schemas.microsoft.com/office/drawing/2014/main" id="{A8D882BE-64BA-41B1-8ADE-DBFEC044EC71}"/>
              </a:ext>
            </a:extLst>
          </p:cNvPr>
          <p:cNvSpPr>
            <a:spLocks noChangeArrowheads="1"/>
          </p:cNvSpPr>
          <p:nvPr/>
        </p:nvSpPr>
        <p:spPr bwMode="auto">
          <a:xfrm>
            <a:off x="534988" y="669925"/>
            <a:ext cx="10972800" cy="51593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004888" indent="-5334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eaLnBrk="1" hangingPunct="1">
              <a:lnSpc>
                <a:spcPct val="200000"/>
              </a:lnSpc>
              <a:buFontTx/>
              <a:buBlip>
                <a:blip r:embed="rId2"/>
              </a:buBlip>
            </a:pPr>
            <a:r>
              <a:rPr lang="el-GR" altLang="el-GR" sz="2400" b="1">
                <a:solidFill>
                  <a:schemeClr val="bg1"/>
                </a:solidFill>
                <a:latin typeface="Calibri" panose="020F0502020204030204" pitchFamily="34" charset="0"/>
              </a:rPr>
              <a:t>Τα παιδιά που έχουν την υποστήριξη από τους γονείς, μπορούν να φθάσουν στην πλήρη ανάπτυξη του δυναμικού τους. </a:t>
            </a:r>
          </a:p>
          <a:p>
            <a:pPr lvl="1" algn="just" eaLnBrk="1" hangingPunct="1">
              <a:lnSpc>
                <a:spcPct val="200000"/>
              </a:lnSpc>
              <a:buFontTx/>
              <a:buBlip>
                <a:blip r:embed="rId2"/>
              </a:buBlip>
            </a:pPr>
            <a:r>
              <a:rPr lang="el-GR" altLang="el-GR" sz="2400" b="1">
                <a:solidFill>
                  <a:schemeClr val="bg1"/>
                </a:solidFill>
                <a:latin typeface="Calibri" panose="020F0502020204030204" pitchFamily="34" charset="0"/>
              </a:rPr>
              <a:t>Αναπτύξτε την αυθεντική συνεργασία μεταξύ οικογένειας και σχολείου. </a:t>
            </a:r>
          </a:p>
          <a:p>
            <a:pPr lvl="1" algn="just" eaLnBrk="1" hangingPunct="1">
              <a:lnSpc>
                <a:spcPct val="200000"/>
              </a:lnSpc>
              <a:buFontTx/>
              <a:buBlip>
                <a:blip r:embed="rId2"/>
              </a:buBlip>
            </a:pPr>
            <a:r>
              <a:rPr lang="el-GR" altLang="el-GR" sz="2400" b="1">
                <a:solidFill>
                  <a:schemeClr val="bg1"/>
                </a:solidFill>
                <a:latin typeface="Calibri" panose="020F0502020204030204" pitchFamily="34" charset="0"/>
              </a:rPr>
              <a:t>Μετατρέψτε την καθημερινότητα των παιδιών, σε ευκαιρία μάθησης. </a:t>
            </a:r>
          </a:p>
          <a:p>
            <a:pPr lvl="1" algn="just" eaLnBrk="1" hangingPunct="1">
              <a:lnSpc>
                <a:spcPct val="200000"/>
              </a:lnSpc>
              <a:buFontTx/>
              <a:buBlip>
                <a:blip r:embed="rId2"/>
              </a:buBlip>
            </a:pPr>
            <a:r>
              <a:rPr lang="el-GR" altLang="el-GR" sz="2400" b="1">
                <a:solidFill>
                  <a:schemeClr val="bg1"/>
                </a:solidFill>
                <a:latin typeface="Calibri" panose="020F0502020204030204" pitchFamily="34" charset="0"/>
              </a:rPr>
              <a:t>Η υποστήριξη των γονέων, δημιουργεί μια μεγαλύτερη αίσθηση οικογενειακής ενδυνάμωσης και επιτυχίας και </a:t>
            </a:r>
          </a:p>
          <a:p>
            <a:pPr lvl="1" algn="just" eaLnBrk="1" hangingPunct="1">
              <a:lnSpc>
                <a:spcPct val="200000"/>
              </a:lnSpc>
              <a:buFontTx/>
              <a:buBlip>
                <a:blip r:embed="rId2"/>
              </a:buBlip>
            </a:pPr>
            <a:r>
              <a:rPr lang="el-GR" altLang="el-GR" sz="2400" b="1">
                <a:solidFill>
                  <a:schemeClr val="bg1"/>
                </a:solidFill>
                <a:latin typeface="Calibri" panose="020F0502020204030204" pitchFamily="34" charset="0"/>
              </a:rPr>
              <a:t>Μείωση της κακοποίησης των παιδιών.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EFAE666-5745-419A-AE38-5369ECAFBCED}"/>
              </a:ext>
            </a:extLst>
          </p:cNvPr>
          <p:cNvSpPr>
            <a:spLocks noGrp="1"/>
          </p:cNvSpPr>
          <p:nvPr>
            <p:ph type="dt" sz="quarter" idx="10"/>
          </p:nvPr>
        </p:nvSpPr>
        <p:spPr>
          <a:xfrm>
            <a:off x="8864600"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09CAB2D2-2EAA-4117-80E8-CF8EE0183131}"/>
              </a:ext>
            </a:extLst>
          </p:cNvPr>
          <p:cNvSpPr>
            <a:spLocks noGrp="1"/>
          </p:cNvSpPr>
          <p:nvPr>
            <p:ph type="ftr" sz="quarter" idx="11"/>
          </p:nvPr>
        </p:nvSpPr>
        <p:spPr>
          <a:xfrm>
            <a:off x="822325"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1D9BC84C-9F11-4173-9426-53260462F3A3}"/>
              </a:ext>
            </a:extLst>
          </p:cNvPr>
          <p:cNvSpPr>
            <a:spLocks noGrp="1"/>
          </p:cNvSpPr>
          <p:nvPr>
            <p:ph type="sldNum" sz="quarter" idx="12"/>
          </p:nvPr>
        </p:nvSpPr>
        <p:spPr>
          <a:xfrm>
            <a:off x="11442700" y="6492875"/>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B0BFDB-0DE4-4108-AE68-82D617B11842}" type="slidenum">
              <a:rPr lang="en-US" altLang="el-GR">
                <a:solidFill>
                  <a:srgbClr val="BFBFBF"/>
                </a:solidFill>
                <a:latin typeface="Century Gothic" panose="020B0502020202020204" pitchFamily="34" charset="0"/>
              </a:rPr>
              <a:pPr eaLnBrk="1" hangingPunct="1"/>
              <a:t>6</a:t>
            </a:fld>
            <a:endParaRPr lang="en-US" altLang="el-GR">
              <a:solidFill>
                <a:srgbClr val="BFBFBF"/>
              </a:solidFill>
              <a:latin typeface="Century Gothic" panose="020B0502020202020204" pitchFamily="34" charset="0"/>
            </a:endParaRPr>
          </a:p>
        </p:txBody>
      </p:sp>
      <p:sp>
        <p:nvSpPr>
          <p:cNvPr id="10245" name="4 - Ορθογώνιο">
            <a:extLst>
              <a:ext uri="{FF2B5EF4-FFF2-40B4-BE49-F238E27FC236}">
                <a16:creationId xmlns:a16="http://schemas.microsoft.com/office/drawing/2014/main" id="{5B8AE7AF-DB6A-4338-BC35-F089A7E7C245}"/>
              </a:ext>
            </a:extLst>
          </p:cNvPr>
          <p:cNvSpPr>
            <a:spLocks noChangeArrowheads="1"/>
          </p:cNvSpPr>
          <p:nvPr/>
        </p:nvSpPr>
        <p:spPr bwMode="auto">
          <a:xfrm>
            <a:off x="457200" y="293688"/>
            <a:ext cx="11499850" cy="6094412"/>
          </a:xfrm>
          <a:prstGeom prst="rect">
            <a:avLst/>
          </a:prstGeom>
          <a:solidFill>
            <a:schemeClr val="tx1"/>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q"/>
            </a:pPr>
            <a:r>
              <a:rPr lang="el-GR" altLang="el-GR" sz="2400" b="1">
                <a:solidFill>
                  <a:schemeClr val="bg1"/>
                </a:solidFill>
              </a:rPr>
              <a:t>Κάθε σχολείο έχει δικό του ιστοτόπο και ηλεκτρονικό ημερολόγιο. </a:t>
            </a:r>
          </a:p>
          <a:p>
            <a:pPr eaLnBrk="1" hangingPunct="1">
              <a:lnSpc>
                <a:spcPct val="150000"/>
              </a:lnSpc>
              <a:buFont typeface="Wingdings" panose="05000000000000000000" pitchFamily="2" charset="2"/>
              <a:buChar char="q"/>
            </a:pPr>
            <a:r>
              <a:rPr lang="el-GR" altLang="el-GR" sz="2400" b="1">
                <a:solidFill>
                  <a:schemeClr val="bg1"/>
                </a:solidFill>
              </a:rPr>
              <a:t>Τα σχολεία διατηρούν επαφή με τις οικογένειες μέσω της APS School Talk.</a:t>
            </a:r>
            <a:endParaRPr lang="en-US" altLang="el-GR" sz="2400" b="1">
              <a:solidFill>
                <a:schemeClr val="bg1"/>
              </a:solidFill>
            </a:endParaRPr>
          </a:p>
          <a:p>
            <a:pPr eaLnBrk="1" hangingPunct="1">
              <a:lnSpc>
                <a:spcPct val="150000"/>
              </a:lnSpc>
            </a:pPr>
            <a:endParaRPr lang="el-GR" altLang="el-GR" sz="2400" b="1">
              <a:solidFill>
                <a:schemeClr val="bg1"/>
              </a:solidFill>
            </a:endParaRPr>
          </a:p>
          <a:p>
            <a:pPr eaLnBrk="1" hangingPunct="1">
              <a:lnSpc>
                <a:spcPct val="150000"/>
              </a:lnSpc>
            </a:pPr>
            <a:r>
              <a:rPr lang="el-GR" altLang="el-GR" sz="2400" b="1">
                <a:solidFill>
                  <a:schemeClr val="bg1"/>
                </a:solidFill>
              </a:rPr>
              <a:t>Τα σχολεία χρησιμοποιούν επίσης </a:t>
            </a:r>
            <a:r>
              <a:rPr lang="el-GR" altLang="el-GR" sz="2400" b="1" u="sng">
                <a:solidFill>
                  <a:schemeClr val="bg1"/>
                </a:solidFill>
              </a:rPr>
              <a:t>κοινωνικά μέσα για να δώσουν στις οικογένειες και την κοινότητα </a:t>
            </a:r>
            <a:r>
              <a:rPr lang="el-GR" altLang="el-GR" sz="2400" b="1">
                <a:solidFill>
                  <a:schemeClr val="bg1"/>
                </a:solidFill>
              </a:rPr>
              <a:t>τη δυνατότητα να συνδεθούν ηλεκτρονικά με τις δραστηριότητες μάθησης και τις εκδηλώσεις των μαθητών.</a:t>
            </a:r>
          </a:p>
          <a:p>
            <a:pPr eaLnBrk="1" hangingPunct="1">
              <a:lnSpc>
                <a:spcPct val="150000"/>
              </a:lnSpc>
            </a:pPr>
            <a:r>
              <a:rPr lang="el-GR" altLang="el-GR" sz="2400" b="1">
                <a:solidFill>
                  <a:schemeClr val="bg1"/>
                </a:solidFill>
              </a:rPr>
              <a:t> Μπορούν να συνδεθούν</a:t>
            </a:r>
            <a:r>
              <a:rPr lang="en-US" altLang="el-GR" sz="2400" b="1">
                <a:solidFill>
                  <a:schemeClr val="bg1"/>
                </a:solidFill>
              </a:rPr>
              <a:t>:</a:t>
            </a:r>
          </a:p>
          <a:p>
            <a:pPr eaLnBrk="1" hangingPunct="1">
              <a:buFont typeface="Wingdings" panose="05000000000000000000" pitchFamily="2" charset="2"/>
              <a:buChar char="ü"/>
            </a:pPr>
            <a:r>
              <a:rPr lang="el-GR" altLang="el-GR" sz="2400" b="1">
                <a:solidFill>
                  <a:schemeClr val="bg1"/>
                </a:solidFill>
              </a:rPr>
              <a:t>στο facebook.com/ArlingtonPublicSchools,</a:t>
            </a:r>
            <a:endParaRPr lang="en-US" altLang="el-GR" sz="2400" b="1">
              <a:solidFill>
                <a:schemeClr val="bg1"/>
              </a:solidFill>
            </a:endParaRPr>
          </a:p>
          <a:p>
            <a:pPr eaLnBrk="1" hangingPunct="1">
              <a:buFont typeface="Wingdings" panose="05000000000000000000" pitchFamily="2" charset="2"/>
              <a:buChar char="ü"/>
            </a:pPr>
            <a:r>
              <a:rPr lang="el-GR" altLang="el-GR" sz="2400" b="1">
                <a:solidFill>
                  <a:schemeClr val="bg1"/>
                </a:solidFill>
              </a:rPr>
              <a:t> στο Twitter @ APSVirginia,</a:t>
            </a:r>
            <a:endParaRPr lang="en-US" altLang="el-GR" sz="2400" b="1">
              <a:solidFill>
                <a:schemeClr val="bg1"/>
              </a:solidFill>
            </a:endParaRPr>
          </a:p>
          <a:p>
            <a:pPr eaLnBrk="1" hangingPunct="1">
              <a:buFont typeface="Wingdings" panose="05000000000000000000" pitchFamily="2" charset="2"/>
              <a:buChar char="ü"/>
            </a:pPr>
            <a:r>
              <a:rPr lang="el-GR" altLang="el-GR" sz="2400" b="1">
                <a:solidFill>
                  <a:schemeClr val="bg1"/>
                </a:solidFill>
              </a:rPr>
              <a:t> στο Vimeo @ AETVaps,</a:t>
            </a:r>
            <a:endParaRPr lang="en-US" altLang="el-GR" sz="2400" b="1">
              <a:solidFill>
                <a:schemeClr val="bg1"/>
              </a:solidFill>
            </a:endParaRPr>
          </a:p>
          <a:p>
            <a:pPr eaLnBrk="1" hangingPunct="1">
              <a:buFont typeface="Wingdings" panose="05000000000000000000" pitchFamily="2" charset="2"/>
              <a:buChar char="ü"/>
            </a:pPr>
            <a:r>
              <a:rPr lang="el-GR" altLang="el-GR" sz="2400" b="1">
                <a:solidFill>
                  <a:schemeClr val="bg1"/>
                </a:solidFill>
              </a:rPr>
              <a:t> στο Instagram @ APSVirginia </a:t>
            </a:r>
            <a:endParaRPr lang="en-US" altLang="el-GR" sz="2400" b="1">
              <a:solidFill>
                <a:schemeClr val="bg1"/>
              </a:solidFill>
            </a:endParaRPr>
          </a:p>
          <a:p>
            <a:pPr eaLnBrk="1" hangingPunct="1">
              <a:buFont typeface="Wingdings" panose="05000000000000000000" pitchFamily="2" charset="2"/>
              <a:buChar char="ü"/>
            </a:pPr>
            <a:r>
              <a:rPr lang="el-GR" altLang="el-GR" sz="2400" b="1">
                <a:solidFill>
                  <a:schemeClr val="bg1"/>
                </a:solidFill>
              </a:rPr>
              <a:t>και στο You Tube στο youtube.com/AETVaps.</a:t>
            </a:r>
          </a:p>
          <a:p>
            <a:pPr eaLnBrk="1" hangingPunct="1"/>
            <a:endParaRPr lang="el-GR" altLang="el-GR"/>
          </a:p>
        </p:txBody>
      </p:sp>
      <p:sp>
        <p:nvSpPr>
          <p:cNvPr id="7" name="6 - Ραβδωτό δεξιό βέλος">
            <a:extLst>
              <a:ext uri="{FF2B5EF4-FFF2-40B4-BE49-F238E27FC236}">
                <a16:creationId xmlns:a16="http://schemas.microsoft.com/office/drawing/2014/main" id="{C1629AD8-6AEE-4BC7-8D78-DC181BBDA292}"/>
              </a:ext>
            </a:extLst>
          </p:cNvPr>
          <p:cNvSpPr/>
          <p:nvPr/>
        </p:nvSpPr>
        <p:spPr>
          <a:xfrm>
            <a:off x="0" y="2119313"/>
            <a:ext cx="512763" cy="401637"/>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1BA2BBAE-CEB5-4F40-A85D-2A8E863E2C52}"/>
              </a:ext>
            </a:extLst>
          </p:cNvPr>
          <p:cNvSpPr>
            <a:spLocks noGrp="1"/>
          </p:cNvSpPr>
          <p:nvPr>
            <p:ph type="dt" sz="quarter" idx="10"/>
          </p:nvPr>
        </p:nvSpPr>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114D5B2B-48CB-4EA8-866D-0DCE0AE41F52}"/>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25DCF19A-9301-467E-87B9-F80FED22A2D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F38B96-F03F-49D0-924F-A958EF7C3F30}" type="slidenum">
              <a:rPr lang="en-US" altLang="el-GR">
                <a:solidFill>
                  <a:srgbClr val="BFBFBF"/>
                </a:solidFill>
                <a:latin typeface="Century Gothic" panose="020B0502020202020204" pitchFamily="34" charset="0"/>
              </a:rPr>
              <a:pPr eaLnBrk="1" hangingPunct="1"/>
              <a:t>60</a:t>
            </a:fld>
            <a:endParaRPr lang="en-US" altLang="el-GR">
              <a:solidFill>
                <a:srgbClr val="BFBFBF"/>
              </a:solidFill>
              <a:latin typeface="Century Gothic" panose="020B0502020202020204" pitchFamily="34" charset="0"/>
            </a:endParaRPr>
          </a:p>
        </p:txBody>
      </p:sp>
      <p:sp>
        <p:nvSpPr>
          <p:cNvPr id="65541" name="4 - Ορθογώνιο">
            <a:extLst>
              <a:ext uri="{FF2B5EF4-FFF2-40B4-BE49-F238E27FC236}">
                <a16:creationId xmlns:a16="http://schemas.microsoft.com/office/drawing/2014/main" id="{5B6B1959-07B4-4D40-9E99-AEC099B5D831}"/>
              </a:ext>
            </a:extLst>
          </p:cNvPr>
          <p:cNvSpPr>
            <a:spLocks noChangeArrowheads="1"/>
          </p:cNvSpPr>
          <p:nvPr/>
        </p:nvSpPr>
        <p:spPr bwMode="auto">
          <a:xfrm>
            <a:off x="815975" y="1198563"/>
            <a:ext cx="9271000" cy="304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b="1">
                <a:solidFill>
                  <a:schemeClr val="bg1"/>
                </a:solidFill>
                <a:latin typeface="Calibri" panose="020F0502020204030204" pitchFamily="34" charset="0"/>
              </a:rPr>
              <a:t>Εκπαιδευτικό Εργαστήριο για Γονείς</a:t>
            </a:r>
          </a:p>
          <a:p>
            <a:pPr eaLnBrk="1" hangingPunct="1">
              <a:lnSpc>
                <a:spcPct val="200000"/>
              </a:lnSpc>
              <a:buFont typeface="Wingdings" panose="05000000000000000000" pitchFamily="2" charset="2"/>
              <a:buNone/>
            </a:pPr>
            <a:endParaRPr lang="el-GR" altLang="el-GR" sz="2400" b="1">
              <a:solidFill>
                <a:schemeClr val="bg1"/>
              </a:solidFill>
              <a:latin typeface="Calibri" panose="020F0502020204030204" pitchFamily="34" charset="0"/>
            </a:endParaRPr>
          </a:p>
          <a:p>
            <a:pPr eaLnBrk="1" hangingPunct="1">
              <a:lnSpc>
                <a:spcPct val="200000"/>
              </a:lnSpc>
            </a:pPr>
            <a:r>
              <a:rPr lang="el-GR" altLang="el-GR" sz="2400">
                <a:solidFill>
                  <a:schemeClr val="bg1"/>
                </a:solidFill>
                <a:latin typeface="Calibri" panose="020F0502020204030204" pitchFamily="34" charset="0"/>
              </a:rPr>
              <a:t>	</a:t>
            </a:r>
            <a:r>
              <a:rPr lang="el-GR" altLang="el-GR" sz="2400" b="1">
                <a:solidFill>
                  <a:schemeClr val="bg1"/>
                </a:solidFill>
                <a:latin typeface="Calibri" panose="020F0502020204030204" pitchFamily="34" charset="0"/>
              </a:rPr>
              <a:t>Παράδειγμα Εκπαιδευτικού Εργαστηρίου για γονείς, με θέμα </a:t>
            </a:r>
            <a:r>
              <a:rPr lang="el-GR" altLang="el-GR" sz="2400" b="1">
                <a:solidFill>
                  <a:srgbClr val="C00000"/>
                </a:solidFill>
                <a:latin typeface="Calibri" panose="020F0502020204030204" pitchFamily="34" charset="0"/>
              </a:rPr>
              <a:t>«Διαβάζω με το Παιδί μου», </a:t>
            </a:r>
            <a:r>
              <a:rPr lang="el-GR" altLang="el-GR" sz="2400" b="1">
                <a:solidFill>
                  <a:schemeClr val="bg1"/>
                </a:solidFill>
                <a:latin typeface="Calibri" panose="020F0502020204030204" pitchFamily="34" charset="0"/>
              </a:rPr>
              <a:t>από το σχολείο του </a:t>
            </a:r>
            <a:r>
              <a:rPr lang="en-US" altLang="el-GR" sz="2400" b="1">
                <a:solidFill>
                  <a:schemeClr val="bg1"/>
                </a:solidFill>
                <a:latin typeface="Calibri" panose="020F0502020204030204" pitchFamily="34" charset="0"/>
              </a:rPr>
              <a:t>Barrett</a:t>
            </a:r>
            <a:r>
              <a:rPr lang="el-GR" altLang="el-GR" sz="2400" b="1">
                <a:solidFill>
                  <a:schemeClr val="bg1"/>
                </a:solidFill>
                <a:latin typeface="Calibri" panose="020F0502020204030204" pitchFamily="34"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4A6EE33-F123-4CD2-9E33-89CCF809BBA2}"/>
              </a:ext>
            </a:extLst>
          </p:cNvPr>
          <p:cNvSpPr>
            <a:spLocks noGrp="1"/>
          </p:cNvSpPr>
          <p:nvPr>
            <p:ph type="dt" sz="quarter" idx="10"/>
          </p:nvPr>
        </p:nvSpPr>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7CCBF376-5B9C-43D1-9102-22C878A545B3}"/>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2299FFE7-6C25-4865-8D41-600D0651F3F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5F7958-B997-4E0F-AB5E-A03D0EC4AE8C}" type="slidenum">
              <a:rPr lang="en-US" altLang="el-GR">
                <a:solidFill>
                  <a:srgbClr val="BFBFBF"/>
                </a:solidFill>
                <a:latin typeface="Century Gothic" panose="020B0502020202020204" pitchFamily="34" charset="0"/>
              </a:rPr>
              <a:pPr eaLnBrk="1" hangingPunct="1"/>
              <a:t>61</a:t>
            </a:fld>
            <a:endParaRPr lang="en-US" altLang="el-GR">
              <a:solidFill>
                <a:srgbClr val="BFBFBF"/>
              </a:solidFill>
              <a:latin typeface="Century Gothic" panose="020B0502020202020204" pitchFamily="34" charset="0"/>
            </a:endParaRPr>
          </a:p>
        </p:txBody>
      </p:sp>
      <p:sp>
        <p:nvSpPr>
          <p:cNvPr id="66565" name="4 - Ορθογώνιο">
            <a:extLst>
              <a:ext uri="{FF2B5EF4-FFF2-40B4-BE49-F238E27FC236}">
                <a16:creationId xmlns:a16="http://schemas.microsoft.com/office/drawing/2014/main" id="{12DB60BB-B051-426A-9F80-613205C60529}"/>
              </a:ext>
            </a:extLst>
          </p:cNvPr>
          <p:cNvSpPr>
            <a:spLocks noChangeArrowheads="1"/>
          </p:cNvSpPr>
          <p:nvPr/>
        </p:nvSpPr>
        <p:spPr bwMode="auto">
          <a:xfrm>
            <a:off x="1068388" y="488950"/>
            <a:ext cx="10466387" cy="45243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rgbClr val="C00000"/>
                </a:solidFill>
                <a:latin typeface="Calibri" panose="020F0502020204030204" pitchFamily="34" charset="0"/>
              </a:rPr>
              <a:t>Κίνητρα</a:t>
            </a:r>
          </a:p>
          <a:p>
            <a:pPr eaLnBrk="1" hangingPunct="1">
              <a:lnSpc>
                <a:spcPct val="150000"/>
              </a:lnSpc>
              <a:buFont typeface="Wingdings" panose="05000000000000000000" pitchFamily="2" charset="2"/>
              <a:buChar char="ü"/>
            </a:pPr>
            <a:r>
              <a:rPr lang="el-GR" altLang="el-GR" sz="2400" b="1">
                <a:solidFill>
                  <a:schemeClr val="bg1"/>
                </a:solidFill>
                <a:latin typeface="Calibri" panose="020F0502020204030204" pitchFamily="34" charset="0"/>
              </a:rPr>
              <a:t>Ο εκπαιδευτικός παρουσιάζει πώς ένας ενήλικας διαβάζει με ένα παιδί. </a:t>
            </a:r>
          </a:p>
          <a:p>
            <a:pPr eaLnBrk="1" hangingPunct="1">
              <a:lnSpc>
                <a:spcPct val="150000"/>
              </a:lnSpc>
              <a:buFont typeface="Wingdings" panose="05000000000000000000" pitchFamily="2" charset="2"/>
              <a:buChar char="ü"/>
            </a:pPr>
            <a:r>
              <a:rPr lang="el-GR" altLang="el-GR" sz="2400" b="1">
                <a:solidFill>
                  <a:schemeClr val="bg1"/>
                </a:solidFill>
                <a:latin typeface="Calibri" panose="020F0502020204030204" pitchFamily="34" charset="0"/>
              </a:rPr>
              <a:t>Ο εκπαιδευτικός ζητά από τους γονείς να σκεφθούν γύρω από την παρουσίαση. </a:t>
            </a:r>
          </a:p>
          <a:p>
            <a:pPr eaLnBrk="1" hangingPunct="1">
              <a:lnSpc>
                <a:spcPct val="150000"/>
              </a:lnSpc>
              <a:buFont typeface="Wingdings" panose="05000000000000000000" pitchFamily="2" charset="2"/>
              <a:buChar char="ü"/>
            </a:pPr>
            <a:r>
              <a:rPr lang="el-GR" altLang="el-GR" sz="2400" b="1">
                <a:solidFill>
                  <a:schemeClr val="bg1"/>
                </a:solidFill>
                <a:latin typeface="Calibri" panose="020F0502020204030204" pitchFamily="34" charset="0"/>
              </a:rPr>
              <a:t>Οι γονείς συζητούν τι είδαν. Ο εκπαιδευτικός καταγράφει τις εμπειρίες σε ένα διάγραμμα.</a:t>
            </a:r>
          </a:p>
          <a:p>
            <a:pPr eaLnBrk="1" hangingPunct="1">
              <a:lnSpc>
                <a:spcPct val="150000"/>
              </a:lnSpc>
              <a:buFont typeface="Wingdings" panose="05000000000000000000" pitchFamily="2" charset="2"/>
              <a:buChar char="ü"/>
            </a:pPr>
            <a:r>
              <a:rPr lang="el-GR" altLang="el-GR" sz="2400" b="1">
                <a:solidFill>
                  <a:schemeClr val="bg1"/>
                </a:solidFill>
                <a:latin typeface="Calibri" panose="020F0502020204030204" pitchFamily="34" charset="0"/>
              </a:rPr>
              <a:t>Ο εκπαιδευτικός ζητά από τους γονείς που διαβάζουν με τα παιδιά τους, να περιγράψουν τις εμπειρίες τους.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59E248F3-F5CE-4314-80F4-C6AB7DFB9022}"/>
              </a:ext>
            </a:extLst>
          </p:cNvPr>
          <p:cNvSpPr>
            <a:spLocks noGrp="1"/>
          </p:cNvSpPr>
          <p:nvPr>
            <p:ph type="dt" sz="quarter" idx="10"/>
          </p:nvPr>
        </p:nvSpPr>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F552DA04-EAB2-4846-8536-4C5B4EE711F5}"/>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B1CAE9D6-EDC1-461E-99CD-9C553FE336C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E876CE-B373-4ED0-AA78-6247296E08FC}" type="slidenum">
              <a:rPr lang="en-US" altLang="el-GR">
                <a:solidFill>
                  <a:srgbClr val="BFBFBF"/>
                </a:solidFill>
                <a:latin typeface="Century Gothic" panose="020B0502020202020204" pitchFamily="34" charset="0"/>
              </a:rPr>
              <a:pPr eaLnBrk="1" hangingPunct="1"/>
              <a:t>62</a:t>
            </a:fld>
            <a:endParaRPr lang="en-US" altLang="el-GR">
              <a:solidFill>
                <a:srgbClr val="BFBFBF"/>
              </a:solidFill>
              <a:latin typeface="Century Gothic" panose="020B0502020202020204" pitchFamily="34" charset="0"/>
            </a:endParaRPr>
          </a:p>
        </p:txBody>
      </p:sp>
      <p:sp>
        <p:nvSpPr>
          <p:cNvPr id="67589" name="4 - Ορθογώνιο">
            <a:extLst>
              <a:ext uri="{FF2B5EF4-FFF2-40B4-BE49-F238E27FC236}">
                <a16:creationId xmlns:a16="http://schemas.microsoft.com/office/drawing/2014/main" id="{79CC8833-E207-467A-BB21-7E8529C5B4FA}"/>
              </a:ext>
            </a:extLst>
          </p:cNvPr>
          <p:cNvSpPr>
            <a:spLocks noChangeArrowheads="1"/>
          </p:cNvSpPr>
          <p:nvPr/>
        </p:nvSpPr>
        <p:spPr bwMode="auto">
          <a:xfrm>
            <a:off x="928688" y="396875"/>
            <a:ext cx="9580562" cy="52625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lnSpc>
                <a:spcPct val="200000"/>
              </a:lnSpc>
            </a:pPr>
            <a:r>
              <a:rPr lang="el-GR" altLang="el-GR" sz="2400" b="1">
                <a:solidFill>
                  <a:srgbClr val="C00000"/>
                </a:solidFill>
                <a:latin typeface="Calibri" panose="020F0502020204030204" pitchFamily="34" charset="0"/>
              </a:rPr>
              <a:t>Πληροφορίες</a:t>
            </a:r>
            <a:endParaRPr lang="el-GR" altLang="el-GR" sz="2400">
              <a:solidFill>
                <a:srgbClr val="C00000"/>
              </a:solidFill>
              <a:latin typeface="Calibri" panose="020F0502020204030204" pitchFamily="34" charset="0"/>
            </a:endParaRPr>
          </a:p>
          <a:p>
            <a:pPr eaLnBrk="1" hangingPunct="1">
              <a:lnSpc>
                <a:spcPct val="200000"/>
              </a:lnSpc>
              <a:buFontTx/>
              <a:buBlip>
                <a:blip r:embed="rId2"/>
              </a:buBlip>
            </a:pPr>
            <a:r>
              <a:rPr lang="el-GR" altLang="el-GR" sz="2400" b="1">
                <a:solidFill>
                  <a:schemeClr val="bg1"/>
                </a:solidFill>
                <a:latin typeface="Calibri" panose="020F0502020204030204" pitchFamily="34" charset="0"/>
              </a:rPr>
              <a:t>Ο εκπαιδευτικός παρουσιάζει τους λόγους που το «διάβασμα με το παιδί σου», είναι μείζονος σημασίας για την προαγωγή των ακαδημαϊκών ικανοτήτων του παιδιού. </a:t>
            </a:r>
          </a:p>
          <a:p>
            <a:pPr eaLnBrk="1" hangingPunct="1">
              <a:lnSpc>
                <a:spcPct val="200000"/>
              </a:lnSpc>
              <a:buFontTx/>
              <a:buBlip>
                <a:blip r:embed="rId2"/>
              </a:buBlip>
            </a:pPr>
            <a:r>
              <a:rPr lang="el-GR" altLang="el-GR" sz="2400" b="1">
                <a:solidFill>
                  <a:schemeClr val="bg1"/>
                </a:solidFill>
                <a:latin typeface="Calibri" panose="020F0502020204030204" pitchFamily="34" charset="0"/>
              </a:rPr>
              <a:t>Η ομάδα γονέων συζητά και σχολιάζει τα βήματα που ακολουθούνται για το διάβασμα ενός παιδιού. </a:t>
            </a:r>
          </a:p>
          <a:p>
            <a:pPr eaLnBrk="1" hangingPunct="1">
              <a:lnSpc>
                <a:spcPct val="200000"/>
              </a:lnSpc>
              <a:buFontTx/>
              <a:buBlip>
                <a:blip r:embed="rId2"/>
              </a:buBlip>
            </a:pPr>
            <a:r>
              <a:rPr lang="el-GR" altLang="el-GR" sz="2400" b="1">
                <a:solidFill>
                  <a:schemeClr val="bg1"/>
                </a:solidFill>
                <a:latin typeface="Calibri" panose="020F0502020204030204" pitchFamily="34" charset="0"/>
              </a:rPr>
              <a:t>Ο εκπαιδευτικός παρουσιάζει παραδείγματα.</a:t>
            </a:r>
            <a:r>
              <a:rPr lang="el-GR" altLang="el-GR" sz="2000" b="1">
                <a:solidFill>
                  <a:schemeClr val="bg1"/>
                </a:solidFill>
                <a:latin typeface="Calibri" panose="020F0502020204030204" pitchFamily="34"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6259D2F-5DE9-433F-98DE-3CE2894EACD1}"/>
              </a:ext>
            </a:extLst>
          </p:cNvPr>
          <p:cNvSpPr>
            <a:spLocks noGrp="1"/>
          </p:cNvSpPr>
          <p:nvPr>
            <p:ph type="dt" sz="quarter" idx="10"/>
          </p:nvPr>
        </p:nvSpPr>
        <p:spPr>
          <a:xfrm>
            <a:off x="8866188" y="6319838"/>
            <a:ext cx="1600200" cy="365125"/>
          </a:xfrm>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E0B83E8E-6FF7-4C78-B68F-AB8DB5B300EC}"/>
              </a:ext>
            </a:extLst>
          </p:cNvPr>
          <p:cNvSpPr>
            <a:spLocks noGrp="1"/>
          </p:cNvSpPr>
          <p:nvPr>
            <p:ph type="ftr" sz="quarter" idx="11"/>
          </p:nvPr>
        </p:nvSpPr>
        <p:spPr>
          <a:xfrm>
            <a:off x="212725" y="62769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11D67A21-21B7-4BDF-9F82-BA655C6DB7C0}"/>
              </a:ext>
            </a:extLst>
          </p:cNvPr>
          <p:cNvSpPr>
            <a:spLocks noGrp="1"/>
          </p:cNvSpPr>
          <p:nvPr>
            <p:ph type="sldNum" sz="quarter" idx="12"/>
          </p:nvPr>
        </p:nvSpPr>
        <p:spPr>
          <a:xfrm>
            <a:off x="11358563" y="6291263"/>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A1BC9F-5B33-48A8-9A4F-D17D15600D25}" type="slidenum">
              <a:rPr lang="en-US" altLang="el-GR">
                <a:solidFill>
                  <a:srgbClr val="BFBFBF"/>
                </a:solidFill>
                <a:latin typeface="Century Gothic" panose="020B0502020202020204" pitchFamily="34" charset="0"/>
              </a:rPr>
              <a:pPr eaLnBrk="1" hangingPunct="1"/>
              <a:t>63</a:t>
            </a:fld>
            <a:endParaRPr lang="en-US" altLang="el-GR">
              <a:solidFill>
                <a:srgbClr val="BFBFBF"/>
              </a:solidFill>
              <a:latin typeface="Century Gothic" panose="020B0502020202020204" pitchFamily="34" charset="0"/>
            </a:endParaRPr>
          </a:p>
        </p:txBody>
      </p:sp>
      <p:sp>
        <p:nvSpPr>
          <p:cNvPr id="68613" name="4 - Ορθογώνιο">
            <a:extLst>
              <a:ext uri="{FF2B5EF4-FFF2-40B4-BE49-F238E27FC236}">
                <a16:creationId xmlns:a16="http://schemas.microsoft.com/office/drawing/2014/main" id="{7ECFB4B3-6AD0-4959-B231-F3A763F67202}"/>
              </a:ext>
            </a:extLst>
          </p:cNvPr>
          <p:cNvSpPr>
            <a:spLocks noChangeArrowheads="1"/>
          </p:cNvSpPr>
          <p:nvPr/>
        </p:nvSpPr>
        <p:spPr bwMode="auto">
          <a:xfrm>
            <a:off x="674688" y="425450"/>
            <a:ext cx="10972800" cy="4560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l-GR" altLang="el-GR" sz="2400" b="1">
                <a:solidFill>
                  <a:srgbClr val="C00000"/>
                </a:solidFill>
                <a:latin typeface="Calibri" panose="020F0502020204030204" pitchFamily="34" charset="0"/>
              </a:rPr>
              <a:t>Εξάσκηση </a:t>
            </a:r>
          </a:p>
          <a:p>
            <a:pPr eaLnBrk="1" hangingPunct="1">
              <a:lnSpc>
                <a:spcPct val="80000"/>
              </a:lnSpc>
              <a:buFont typeface="Wingdings" panose="05000000000000000000" pitchFamily="2" charset="2"/>
              <a:buNone/>
            </a:pPr>
            <a:endParaRPr lang="el-GR" altLang="el-GR" sz="2400" b="1">
              <a:solidFill>
                <a:schemeClr val="bg1"/>
              </a:solidFill>
              <a:latin typeface="Calibri" panose="020F0502020204030204" pitchFamily="34" charset="0"/>
            </a:endParaRPr>
          </a:p>
          <a:p>
            <a:pPr eaLnBrk="1" hangingPunct="1">
              <a:lnSpc>
                <a:spcPct val="150000"/>
              </a:lnSpc>
              <a:buFontTx/>
              <a:buBlip>
                <a:blip r:embed="rId2"/>
              </a:buBlip>
            </a:pPr>
            <a:r>
              <a:rPr lang="el-GR" altLang="el-GR" sz="2400" b="1">
                <a:solidFill>
                  <a:schemeClr val="bg1"/>
                </a:solidFill>
                <a:latin typeface="Calibri" panose="020F0502020204030204" pitchFamily="34" charset="0"/>
              </a:rPr>
              <a:t>Οι γονείς, σε ζευγάρια, αναλαμβάνουν ρόλους για το τι πρέπει να κάνουν, όταν το παιδί τους θέλει να διαβάσουν μαζί ή θέλει να μοιρασθεί μαζί τους ένα παιδικό βιβλίο. Συζητούν για τα υλικά που ενδεχομένως χρειάζονται και άλλα σχετικά. </a:t>
            </a:r>
          </a:p>
          <a:p>
            <a:pPr eaLnBrk="1" hangingPunct="1">
              <a:lnSpc>
                <a:spcPct val="150000"/>
              </a:lnSpc>
              <a:buFontTx/>
              <a:buBlip>
                <a:blip r:embed="rId2"/>
              </a:buBlip>
            </a:pPr>
            <a:r>
              <a:rPr lang="el-GR" altLang="el-GR" sz="2400" b="1">
                <a:solidFill>
                  <a:schemeClr val="bg1"/>
                </a:solidFill>
                <a:latin typeface="Calibri" panose="020F0502020204030204" pitchFamily="34" charset="0"/>
              </a:rPr>
              <a:t>Οι γονείς μαζί με τα παιδιά, δημιουργούν ένα </a:t>
            </a:r>
            <a:r>
              <a:rPr lang="el-GR" altLang="el-GR" sz="2400" b="1">
                <a:solidFill>
                  <a:srgbClr val="C00000"/>
                </a:solidFill>
                <a:latin typeface="Calibri" panose="020F0502020204030204" pitchFamily="34" charset="0"/>
              </a:rPr>
              <a:t>«Βιβλίο για την Οικογένειά μου». </a:t>
            </a:r>
            <a:r>
              <a:rPr lang="el-GR" altLang="el-GR" sz="2400" b="1">
                <a:solidFill>
                  <a:schemeClr val="bg1"/>
                </a:solidFill>
                <a:latin typeface="Calibri" panose="020F0502020204030204" pitchFamily="34" charset="0"/>
              </a:rPr>
              <a:t>Κάθε σελίδα του βιβλίου παρουσιάζει ένα μέλος της Οικογένειας. Το παιδί διευκρινίζει και ονομάζει ότι μπορεί, εάν μπορεί. Το βιβλίο το αποτελειώνουν οι γονείς και τα παιδιά στο σπίτι.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BBB813C4-B81C-4AB2-A98E-197F2329EEFD}"/>
              </a:ext>
            </a:extLst>
          </p:cNvPr>
          <p:cNvSpPr>
            <a:spLocks noGrp="1"/>
          </p:cNvSpPr>
          <p:nvPr>
            <p:ph type="dt" sz="quarter" idx="10"/>
          </p:nvPr>
        </p:nvSpPr>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C82A3C69-D107-4C7C-B5F8-BCA182DB50B1}"/>
              </a:ext>
            </a:extLst>
          </p:cNvPr>
          <p:cNvSpPr>
            <a:spLocks noGrp="1"/>
          </p:cNvSpPr>
          <p:nvPr>
            <p:ph type="ftr" sz="quarter" idx="11"/>
          </p:nvPr>
        </p:nvSpPr>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875B6206-8B9F-4106-8613-41C0D86707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445FD2-C939-4BC3-8961-4F1208573534}" type="slidenum">
              <a:rPr lang="en-US" altLang="el-GR">
                <a:solidFill>
                  <a:srgbClr val="BFBFBF"/>
                </a:solidFill>
                <a:latin typeface="Century Gothic" panose="020B0502020202020204" pitchFamily="34" charset="0"/>
              </a:rPr>
              <a:pPr eaLnBrk="1" hangingPunct="1"/>
              <a:t>64</a:t>
            </a:fld>
            <a:endParaRPr lang="en-US" altLang="el-GR">
              <a:solidFill>
                <a:srgbClr val="BFBFBF"/>
              </a:solidFill>
              <a:latin typeface="Century Gothic" panose="020B0502020202020204" pitchFamily="34" charset="0"/>
            </a:endParaRPr>
          </a:p>
        </p:txBody>
      </p:sp>
      <p:sp>
        <p:nvSpPr>
          <p:cNvPr id="69637" name="4 - Ορθογώνιο">
            <a:extLst>
              <a:ext uri="{FF2B5EF4-FFF2-40B4-BE49-F238E27FC236}">
                <a16:creationId xmlns:a16="http://schemas.microsoft.com/office/drawing/2014/main" id="{1C47593F-331F-4DA5-88DB-6A4F6F082B92}"/>
              </a:ext>
            </a:extLst>
          </p:cNvPr>
          <p:cNvSpPr>
            <a:spLocks noChangeArrowheads="1"/>
          </p:cNvSpPr>
          <p:nvPr/>
        </p:nvSpPr>
        <p:spPr bwMode="auto">
          <a:xfrm>
            <a:off x="647700" y="430213"/>
            <a:ext cx="10409238" cy="50784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rgbClr val="C00000"/>
                </a:solidFill>
                <a:latin typeface="Calibri" panose="020F0502020204030204" pitchFamily="34" charset="0"/>
              </a:rPr>
              <a:t>Εφαρμογή</a:t>
            </a:r>
          </a:p>
          <a:p>
            <a:pPr eaLnBrk="1" hangingPunct="1">
              <a:lnSpc>
                <a:spcPct val="200000"/>
              </a:lnSpc>
              <a:buFontTx/>
              <a:buBlip>
                <a:blip r:embed="rId2"/>
              </a:buBlip>
            </a:pPr>
            <a:r>
              <a:rPr lang="el-GR" altLang="el-GR" sz="2400" b="1">
                <a:solidFill>
                  <a:schemeClr val="bg1"/>
                </a:solidFill>
                <a:latin typeface="Calibri" panose="020F0502020204030204" pitchFamily="34" charset="0"/>
              </a:rPr>
              <a:t>Οι γονείς σχεδιάζουν, πώς να θέσουν σε εφαρμογή το διάβασμα στο σπίτι με το παιδί. </a:t>
            </a:r>
          </a:p>
          <a:p>
            <a:pPr eaLnBrk="1" hangingPunct="1">
              <a:lnSpc>
                <a:spcPct val="200000"/>
              </a:lnSpc>
              <a:buFontTx/>
              <a:buBlip>
                <a:blip r:embed="rId2"/>
              </a:buBlip>
            </a:pPr>
            <a:r>
              <a:rPr lang="el-GR" altLang="el-GR" sz="2400" b="1">
                <a:solidFill>
                  <a:schemeClr val="bg1"/>
                </a:solidFill>
                <a:latin typeface="Calibri" panose="020F0502020204030204" pitchFamily="34" charset="0"/>
              </a:rPr>
              <a:t>Οι γονείς δεσμεύονται να διαβάζουν με τα παιδιά τους. </a:t>
            </a:r>
          </a:p>
          <a:p>
            <a:pPr eaLnBrk="1" hangingPunct="1">
              <a:lnSpc>
                <a:spcPct val="200000"/>
              </a:lnSpc>
              <a:buFontTx/>
              <a:buBlip>
                <a:blip r:embed="rId2"/>
              </a:buBlip>
            </a:pPr>
            <a:r>
              <a:rPr lang="el-GR" altLang="el-GR" sz="2400" b="1">
                <a:solidFill>
                  <a:schemeClr val="bg1"/>
                </a:solidFill>
                <a:latin typeface="Calibri" panose="020F0502020204030204" pitchFamily="34" charset="0"/>
              </a:rPr>
              <a:t>Οι γονείς διαβάζουν με τα παιδιά τους στο σπίτι. </a:t>
            </a:r>
          </a:p>
          <a:p>
            <a:pPr eaLnBrk="1" hangingPunct="1">
              <a:lnSpc>
                <a:spcPct val="200000"/>
              </a:lnSpc>
              <a:buFontTx/>
              <a:buBlip>
                <a:blip r:embed="rId2"/>
              </a:buBlip>
            </a:pPr>
            <a:r>
              <a:rPr lang="el-GR" altLang="el-GR" sz="2400" b="1">
                <a:solidFill>
                  <a:schemeClr val="bg1"/>
                </a:solidFill>
                <a:latin typeface="Calibri" panose="020F0502020204030204" pitchFamily="34" charset="0"/>
              </a:rPr>
              <a:t>Οι γονείς μοιράζονται τις εμπειρίες τους μαζί με την ομάδα, σε επόμενες συναντήσεις.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A7F2BD5-C905-412F-8C47-E18D0DDC2DAF}"/>
              </a:ext>
            </a:extLst>
          </p:cNvPr>
          <p:cNvSpPr>
            <a:spLocks noGrp="1"/>
          </p:cNvSpPr>
          <p:nvPr>
            <p:ph type="dt" sz="quarter" idx="10"/>
          </p:nvPr>
        </p:nvSpPr>
        <p:spPr/>
        <p:txBody>
          <a:bodyPr/>
          <a:lstStyle/>
          <a:p>
            <a:pPr>
              <a:defRPr/>
            </a:pPr>
            <a:fld id="{E46B7F9F-BAE4-4162-8F62-AF1070B0B05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D1173D44-DEFD-443D-A80F-504C72BA84AE}"/>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A83D2694-D4D4-40CC-B2AE-8395F7D29BD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211DC9-35F0-4DFD-AE72-8D8500F18253}" type="slidenum">
              <a:rPr lang="en-US" altLang="el-GR">
                <a:solidFill>
                  <a:srgbClr val="BFBFBF"/>
                </a:solidFill>
                <a:latin typeface="Century Gothic" panose="020B0502020202020204" pitchFamily="34" charset="0"/>
              </a:rPr>
              <a:pPr eaLnBrk="1" hangingPunct="1"/>
              <a:t>65</a:t>
            </a:fld>
            <a:endParaRPr lang="en-US" altLang="el-GR">
              <a:solidFill>
                <a:srgbClr val="BFBFBF"/>
              </a:solidFill>
              <a:latin typeface="Century Gothic" panose="020B0502020202020204" pitchFamily="34" charset="0"/>
            </a:endParaRPr>
          </a:p>
        </p:txBody>
      </p:sp>
      <p:sp>
        <p:nvSpPr>
          <p:cNvPr id="70661" name="4 - Ορθογώνιο">
            <a:extLst>
              <a:ext uri="{FF2B5EF4-FFF2-40B4-BE49-F238E27FC236}">
                <a16:creationId xmlns:a16="http://schemas.microsoft.com/office/drawing/2014/main" id="{F1120A54-8AA3-45CB-86E6-FBA722EB4EA7}"/>
              </a:ext>
            </a:extLst>
          </p:cNvPr>
          <p:cNvSpPr>
            <a:spLocks noChangeArrowheads="1"/>
          </p:cNvSpPr>
          <p:nvPr/>
        </p:nvSpPr>
        <p:spPr bwMode="auto">
          <a:xfrm>
            <a:off x="801688" y="319088"/>
            <a:ext cx="10382250" cy="53863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b="1">
                <a:solidFill>
                  <a:srgbClr val="C00000"/>
                </a:solidFill>
                <a:latin typeface="Calibri" panose="020F0502020204030204" pitchFamily="34" charset="0"/>
              </a:rPr>
              <a:t>Επικέντρωση</a:t>
            </a:r>
          </a:p>
          <a:p>
            <a:pPr eaLnBrk="1" hangingPunct="1">
              <a:buFont typeface="Wingdings" panose="05000000000000000000" pitchFamily="2" charset="2"/>
              <a:buNone/>
            </a:pPr>
            <a:endParaRPr lang="el-GR" altLang="el-GR" sz="2800" b="1">
              <a:solidFill>
                <a:schemeClr val="accent2"/>
              </a:solidFill>
              <a:latin typeface="Calibri" panose="020F0502020204030204" pitchFamily="34" charset="0"/>
            </a:endParaRPr>
          </a:p>
          <a:p>
            <a:pPr lvl="1" eaLnBrk="1" hangingPunct="1">
              <a:lnSpc>
                <a:spcPct val="200000"/>
              </a:lnSpc>
              <a:buFontTx/>
              <a:buBlip>
                <a:blip r:embed="rId2"/>
              </a:buBlip>
            </a:pPr>
            <a:r>
              <a:rPr lang="el-GR" altLang="el-GR" sz="2400" b="1">
                <a:solidFill>
                  <a:schemeClr val="bg1"/>
                </a:solidFill>
                <a:latin typeface="Calibri" panose="020F0502020204030204" pitchFamily="34" charset="0"/>
              </a:rPr>
              <a:t>Για να βοηθήσουμε τους γονείς να καταλάβουν γιατί είναι σημαντικό να διαβάζουν με τα παιδιά τους. </a:t>
            </a:r>
          </a:p>
          <a:p>
            <a:pPr lvl="1" eaLnBrk="1" hangingPunct="1">
              <a:lnSpc>
                <a:spcPct val="200000"/>
              </a:lnSpc>
              <a:buFontTx/>
              <a:buBlip>
                <a:blip r:embed="rId2"/>
              </a:buBlip>
            </a:pPr>
            <a:r>
              <a:rPr lang="el-GR" altLang="el-GR" sz="2400" b="1">
                <a:solidFill>
                  <a:schemeClr val="bg1"/>
                </a:solidFill>
                <a:latin typeface="Calibri" panose="020F0502020204030204" pitchFamily="34" charset="0"/>
              </a:rPr>
              <a:t>Για να βοηθήσουμε τους γονείς να αναγνωρίζουν τι να διαβάζουν με τα παιδιά τους. </a:t>
            </a:r>
          </a:p>
          <a:p>
            <a:pPr lvl="1" eaLnBrk="1" hangingPunct="1">
              <a:lnSpc>
                <a:spcPct val="200000"/>
              </a:lnSpc>
              <a:buFontTx/>
              <a:buBlip>
                <a:blip r:embed="rId2"/>
              </a:buBlip>
            </a:pPr>
            <a:r>
              <a:rPr lang="el-GR" altLang="el-GR" sz="2400" b="1">
                <a:solidFill>
                  <a:schemeClr val="bg1"/>
                </a:solidFill>
                <a:latin typeface="Calibri" panose="020F0502020204030204" pitchFamily="34" charset="0"/>
              </a:rPr>
              <a:t>Για να βοηθήσουμε τους γονείς να καταλάβουν πώς να διαβάζουν με τα παιδιά τους.</a:t>
            </a:r>
            <a:r>
              <a:rPr lang="el-GR" altLang="el-GR" b="1">
                <a:solidFill>
                  <a:schemeClr val="bg1"/>
                </a:solidFill>
                <a:latin typeface="Calibri" panose="020F050202020403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C3C0FB2-DE04-454B-B6EB-302023469772}"/>
              </a:ext>
            </a:extLst>
          </p:cNvPr>
          <p:cNvSpPr>
            <a:spLocks noGrp="1"/>
          </p:cNvSpPr>
          <p:nvPr>
            <p:ph type="dt" sz="quarter" idx="10"/>
          </p:nvPr>
        </p:nvSpPr>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FD0A8EBD-5365-464C-ACD7-4B590D6222E4}"/>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02056287-A456-4E8E-A004-5D48DB4DA2C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5F9D4F-0947-4289-98A8-FE3947EF3A09}" type="slidenum">
              <a:rPr lang="en-US" altLang="el-GR">
                <a:solidFill>
                  <a:srgbClr val="BFBFBF"/>
                </a:solidFill>
                <a:latin typeface="Century Gothic" panose="020B0502020202020204" pitchFamily="34" charset="0"/>
              </a:rPr>
              <a:pPr eaLnBrk="1" hangingPunct="1"/>
              <a:t>7</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129ACC66-3530-4E51-B8AC-FAE5B9EAD845}"/>
              </a:ext>
            </a:extLst>
          </p:cNvPr>
          <p:cNvSpPr/>
          <p:nvPr/>
        </p:nvSpPr>
        <p:spPr>
          <a:xfrm>
            <a:off x="582613" y="446088"/>
            <a:ext cx="10847387" cy="5262562"/>
          </a:xfrm>
          <a:prstGeom prst="rect">
            <a:avLst/>
          </a:prstGeom>
          <a:solidFill>
            <a:schemeClr val="accent3">
              <a:lumMod val="20000"/>
              <a:lumOff val="80000"/>
            </a:schemeClr>
          </a:solidFill>
          <a:ln w="57150">
            <a:solidFill>
              <a:schemeClr val="accent2">
                <a:lumMod val="75000"/>
              </a:schemeClr>
            </a:solidFill>
          </a:ln>
        </p:spPr>
        <p:txBody>
          <a:bodyPr>
            <a:spAutoFit/>
          </a:bodyPr>
          <a:lstStyle/>
          <a:p>
            <a:pPr>
              <a:lnSpc>
                <a:spcPct val="200000"/>
              </a:lnSpc>
              <a:defRPr/>
            </a:pPr>
            <a:r>
              <a:rPr lang="el-GR" sz="2400" b="1" dirty="0">
                <a:solidFill>
                  <a:schemeClr val="bg1"/>
                </a:solidFill>
                <a:latin typeface="Arial" charset="0"/>
                <a:cs typeface="Arial" charset="0"/>
              </a:rPr>
              <a:t>Τα Δημόσια Σχολεία του </a:t>
            </a:r>
            <a:r>
              <a:rPr lang="el-GR" sz="2400" b="1" dirty="0" err="1">
                <a:solidFill>
                  <a:schemeClr val="bg1"/>
                </a:solidFill>
                <a:latin typeface="Arial" charset="0"/>
                <a:cs typeface="Arial" charset="0"/>
              </a:rPr>
              <a:t>Arlington</a:t>
            </a:r>
            <a:r>
              <a:rPr lang="el-GR" sz="2400" b="1" dirty="0">
                <a:solidFill>
                  <a:schemeClr val="bg1"/>
                </a:solidFill>
                <a:latin typeface="Arial" charset="0"/>
                <a:cs typeface="Arial" charset="0"/>
              </a:rPr>
              <a:t> υλοποιούν ένα βιώσιμο, πολιτιστικά κατάλληλο πρόγραμμα, ώστε να βοηθήσουν τις οικογένειες και τους μαθητές να λαμβάνουν τεκμηριωμένες αποφάσεις. </a:t>
            </a:r>
          </a:p>
          <a:p>
            <a:pPr>
              <a:lnSpc>
                <a:spcPct val="200000"/>
              </a:lnSpc>
              <a:defRPr/>
            </a:pPr>
            <a:endParaRPr lang="en-US" sz="2400" b="1" dirty="0">
              <a:solidFill>
                <a:schemeClr val="bg1"/>
              </a:solidFill>
              <a:latin typeface="Arial" charset="0"/>
              <a:cs typeface="Arial" charset="0"/>
            </a:endParaRPr>
          </a:p>
          <a:p>
            <a:pPr>
              <a:lnSpc>
                <a:spcPct val="200000"/>
              </a:lnSpc>
              <a:defRPr/>
            </a:pPr>
            <a:r>
              <a:rPr lang="el-GR" sz="2400" b="1" dirty="0">
                <a:solidFill>
                  <a:schemeClr val="bg1"/>
                </a:solidFill>
                <a:latin typeface="Arial" charset="0"/>
                <a:cs typeface="Arial" charset="0"/>
              </a:rPr>
              <a:t>Παρέχουν μια σειρά μαθησιακών ευκαιριών που ανταποκρίνονται στα ενδιαφέροντα και τις ανάγκες όλων των μαθητών </a:t>
            </a:r>
            <a:r>
              <a:rPr lang="el-GR" sz="2400" b="1" u="sng" dirty="0">
                <a:solidFill>
                  <a:schemeClr val="bg1"/>
                </a:solidFill>
                <a:latin typeface="Arial" charset="0"/>
                <a:cs typeface="Arial" charset="0"/>
              </a:rPr>
              <a:t>μέσω σχολείων γειτονιάς ή σχολικών προγραμμάτων.</a:t>
            </a:r>
          </a:p>
        </p:txBody>
      </p:sp>
      <p:sp>
        <p:nvSpPr>
          <p:cNvPr id="6" name="5 - Ραβδωτό δεξιό βέλος">
            <a:extLst>
              <a:ext uri="{FF2B5EF4-FFF2-40B4-BE49-F238E27FC236}">
                <a16:creationId xmlns:a16="http://schemas.microsoft.com/office/drawing/2014/main" id="{F7D5A3C8-14DC-4A31-B07C-B1173004809D}"/>
              </a:ext>
            </a:extLst>
          </p:cNvPr>
          <p:cNvSpPr/>
          <p:nvPr/>
        </p:nvSpPr>
        <p:spPr>
          <a:xfrm>
            <a:off x="0" y="3616325"/>
            <a:ext cx="512763"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E51E4DCC-2486-4F02-A70E-E57EE58EB883}"/>
              </a:ext>
            </a:extLst>
          </p:cNvPr>
          <p:cNvSpPr/>
          <p:nvPr/>
        </p:nvSpPr>
        <p:spPr>
          <a:xfrm>
            <a:off x="0" y="679450"/>
            <a:ext cx="512763" cy="401638"/>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1272" name="Picture 6" descr="C:\Users\XS\Desktop\3.jpg">
            <a:extLst>
              <a:ext uri="{FF2B5EF4-FFF2-40B4-BE49-F238E27FC236}">
                <a16:creationId xmlns:a16="http://schemas.microsoft.com/office/drawing/2014/main" id="{EF21F50B-D0C7-4D47-A0D5-54BE2CF45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300" y="2011363"/>
            <a:ext cx="22939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9B82DA5-98DA-4F1A-BE1D-D63EE5120C82}"/>
              </a:ext>
            </a:extLst>
          </p:cNvPr>
          <p:cNvSpPr>
            <a:spLocks noGrp="1"/>
          </p:cNvSpPr>
          <p:nvPr>
            <p:ph type="dt" sz="quarter" idx="10"/>
          </p:nvPr>
        </p:nvSpPr>
        <p:spPr>
          <a:xfrm>
            <a:off x="9059863" y="6326188"/>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BEF785BC-CC12-4468-913C-FCD4D3B2AEFE}"/>
              </a:ext>
            </a:extLst>
          </p:cNvPr>
          <p:cNvSpPr>
            <a:spLocks noGrp="1"/>
          </p:cNvSpPr>
          <p:nvPr>
            <p:ph type="ftr" sz="quarter" idx="11"/>
          </p:nvPr>
        </p:nvSpPr>
        <p:spPr>
          <a:xfrm>
            <a:off x="850900" y="625792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E52A1552-DEA0-43BD-87FA-CC732E30EA46}"/>
              </a:ext>
            </a:extLst>
          </p:cNvPr>
          <p:cNvSpPr>
            <a:spLocks noGrp="1"/>
          </p:cNvSpPr>
          <p:nvPr>
            <p:ph type="sldNum" sz="quarter" idx="12"/>
          </p:nvPr>
        </p:nvSpPr>
        <p:spPr>
          <a:xfrm flipH="1">
            <a:off x="11222038" y="6234113"/>
            <a:ext cx="720725" cy="6238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4AEA80-061B-49EF-A51C-159A1071D634}" type="slidenum">
              <a:rPr lang="en-US" altLang="el-GR">
                <a:solidFill>
                  <a:srgbClr val="BFBFBF"/>
                </a:solidFill>
                <a:latin typeface="Century Gothic" panose="020B0502020202020204" pitchFamily="34" charset="0"/>
              </a:rPr>
              <a:pPr eaLnBrk="1" hangingPunct="1"/>
              <a:t>8</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134E4269-9D49-40D3-BBDB-3E5E972170A2}"/>
              </a:ext>
            </a:extLst>
          </p:cNvPr>
          <p:cNvSpPr/>
          <p:nvPr/>
        </p:nvSpPr>
        <p:spPr>
          <a:xfrm>
            <a:off x="735013" y="279400"/>
            <a:ext cx="10639425" cy="6002338"/>
          </a:xfrm>
          <a:prstGeom prst="rect">
            <a:avLst/>
          </a:prstGeom>
          <a:solidFill>
            <a:schemeClr val="accent3">
              <a:lumMod val="20000"/>
              <a:lumOff val="80000"/>
            </a:schemeClr>
          </a:solidFill>
          <a:ln w="76200">
            <a:solidFill>
              <a:schemeClr val="accent2">
                <a:lumMod val="75000"/>
              </a:schemeClr>
            </a:solidFill>
          </a:ln>
        </p:spPr>
        <p:txBody>
          <a:bodyPr>
            <a:spAutoFit/>
          </a:bodyPr>
          <a:lstStyle/>
          <a:p>
            <a:pPr>
              <a:lnSpc>
                <a:spcPct val="200000"/>
              </a:lnSpc>
              <a:defRPr/>
            </a:pPr>
            <a:r>
              <a:rPr lang="el-GR" sz="2400" b="1" u="sng" dirty="0">
                <a:solidFill>
                  <a:schemeClr val="bg1"/>
                </a:solidFill>
                <a:latin typeface="Arial" charset="0"/>
                <a:cs typeface="Arial" charset="0"/>
              </a:rPr>
              <a:t>Σχετικά με το Σχολείο του </a:t>
            </a:r>
            <a:r>
              <a:rPr lang="el-GR" sz="2400" b="1" u="sng" dirty="0" err="1">
                <a:solidFill>
                  <a:schemeClr val="bg1"/>
                </a:solidFill>
                <a:latin typeface="Arial" charset="0"/>
                <a:cs typeface="Arial" charset="0"/>
              </a:rPr>
              <a:t>Arlington</a:t>
            </a:r>
            <a:br>
              <a:rPr lang="el-GR" sz="2400" b="1" dirty="0">
                <a:solidFill>
                  <a:schemeClr val="bg1"/>
                </a:solidFill>
                <a:latin typeface="Arial" charset="0"/>
                <a:cs typeface="Arial" charset="0"/>
              </a:rPr>
            </a:br>
            <a:r>
              <a:rPr lang="el-GR" sz="2400" b="1" dirty="0">
                <a:solidFill>
                  <a:schemeClr val="bg1"/>
                </a:solidFill>
                <a:latin typeface="Arial" charset="0"/>
                <a:cs typeface="Arial" charset="0"/>
              </a:rPr>
              <a:t>Το σχολικό συμβούλιο του </a:t>
            </a:r>
            <a:r>
              <a:rPr lang="el-GR" sz="2400" b="1" dirty="0" err="1">
                <a:solidFill>
                  <a:schemeClr val="bg1"/>
                </a:solidFill>
                <a:latin typeface="Arial" charset="0"/>
                <a:cs typeface="Arial" charset="0"/>
              </a:rPr>
              <a:t>Arlington</a:t>
            </a:r>
            <a:r>
              <a:rPr lang="el-GR" sz="2400" b="1" dirty="0">
                <a:solidFill>
                  <a:schemeClr val="bg1"/>
                </a:solidFill>
                <a:latin typeface="Arial" charset="0"/>
                <a:cs typeface="Arial" charset="0"/>
              </a:rPr>
              <a:t> απαρτίζεται από πέντε μέλη με τετραετή θητεία.</a:t>
            </a:r>
          </a:p>
          <a:p>
            <a:pPr>
              <a:lnSpc>
                <a:spcPct val="200000"/>
              </a:lnSpc>
              <a:defRPr/>
            </a:pPr>
            <a:r>
              <a:rPr lang="el-GR" sz="2400" b="1" dirty="0">
                <a:solidFill>
                  <a:schemeClr val="bg1"/>
                </a:solidFill>
                <a:latin typeface="Arial" charset="0"/>
                <a:cs typeface="Arial" charset="0"/>
              </a:rPr>
              <a:t> Η ανάληψη ρόλων και καθηκόντων αρχίζει την 1η Ιανουαρίου του έτους μετά τις εκλογές.</a:t>
            </a:r>
          </a:p>
          <a:p>
            <a:pPr>
              <a:lnSpc>
                <a:spcPct val="200000"/>
              </a:lnSpc>
              <a:defRPr/>
            </a:pPr>
            <a:r>
              <a:rPr lang="el-GR" sz="2400" b="1" dirty="0">
                <a:solidFill>
                  <a:schemeClr val="bg1"/>
                </a:solidFill>
                <a:latin typeface="Arial" charset="0"/>
                <a:cs typeface="Arial" charset="0"/>
              </a:rPr>
              <a:t> Οι πολίτες  που ενδιαφέρονται για την εκλογική διαδικασία θα πρέπει να επικοινωνήσουν με το γραφείο  του εκλογικού  συμβουλίου του </a:t>
            </a:r>
            <a:r>
              <a:rPr lang="el-GR" sz="2400" b="1" dirty="0" err="1">
                <a:solidFill>
                  <a:schemeClr val="bg1"/>
                </a:solidFill>
                <a:latin typeface="Arial" charset="0"/>
                <a:cs typeface="Arial" charset="0"/>
              </a:rPr>
              <a:t>Arlington</a:t>
            </a:r>
            <a:r>
              <a:rPr lang="el-GR" sz="2400" b="1" dirty="0">
                <a:solidFill>
                  <a:schemeClr val="bg1"/>
                </a:solidFill>
                <a:latin typeface="Arial" charset="0"/>
                <a:cs typeface="Arial" charset="0"/>
              </a:rPr>
              <a:t> </a:t>
            </a:r>
            <a:r>
              <a:rPr lang="el-GR" sz="2400" b="1" dirty="0" err="1">
                <a:solidFill>
                  <a:schemeClr val="bg1"/>
                </a:solidFill>
                <a:latin typeface="Arial" charset="0"/>
                <a:cs typeface="Arial" charset="0"/>
              </a:rPr>
              <a:t>County</a:t>
            </a:r>
            <a:r>
              <a:rPr lang="el-GR" sz="2400" b="1" dirty="0">
                <a:solidFill>
                  <a:schemeClr val="bg1"/>
                </a:solidFill>
                <a:latin typeface="Arial" charset="0"/>
                <a:cs typeface="Arial" charset="0"/>
              </a:rPr>
              <a:t>.</a:t>
            </a:r>
          </a:p>
        </p:txBody>
      </p:sp>
      <p:sp>
        <p:nvSpPr>
          <p:cNvPr id="6" name="5 - Ραβδωτό δεξιό βέλος">
            <a:extLst>
              <a:ext uri="{FF2B5EF4-FFF2-40B4-BE49-F238E27FC236}">
                <a16:creationId xmlns:a16="http://schemas.microsoft.com/office/drawing/2014/main" id="{02B9DF64-E8FB-42E5-80BA-18A28B4D7774}"/>
              </a:ext>
            </a:extLst>
          </p:cNvPr>
          <p:cNvSpPr/>
          <p:nvPr/>
        </p:nvSpPr>
        <p:spPr>
          <a:xfrm>
            <a:off x="0" y="1192213"/>
            <a:ext cx="512763" cy="401637"/>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EA4435F5-1A52-4233-A1BD-2BDB4357E67F}"/>
              </a:ext>
            </a:extLst>
          </p:cNvPr>
          <p:cNvSpPr/>
          <p:nvPr/>
        </p:nvSpPr>
        <p:spPr>
          <a:xfrm>
            <a:off x="0" y="2757488"/>
            <a:ext cx="512763" cy="401637"/>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F1E50CEB-1922-43E7-A306-CDD3597B3AC7}"/>
              </a:ext>
            </a:extLst>
          </p:cNvPr>
          <p:cNvSpPr/>
          <p:nvPr/>
        </p:nvSpPr>
        <p:spPr>
          <a:xfrm>
            <a:off x="0" y="4294188"/>
            <a:ext cx="512763" cy="403225"/>
          </a:xfrm>
          <a:prstGeom prst="stripedRightArrow">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DDF2510-46CB-4ED1-BA9A-D1E1A8FF2B27}"/>
              </a:ext>
            </a:extLst>
          </p:cNvPr>
          <p:cNvSpPr>
            <a:spLocks noGrp="1"/>
          </p:cNvSpPr>
          <p:nvPr>
            <p:ph type="dt" sz="quarter" idx="10"/>
          </p:nvPr>
        </p:nvSpPr>
        <p:spPr>
          <a:xfrm>
            <a:off x="9004300" y="6492875"/>
            <a:ext cx="1600200" cy="365125"/>
          </a:xfrm>
        </p:spPr>
        <p:txBody>
          <a:bodyPr/>
          <a:lstStyle/>
          <a:p>
            <a:pPr>
              <a:defRPr/>
            </a:pPr>
            <a:fld id="{0FC6D803-27B3-43FD-ABA1-E828418D3D34}"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A3625CE5-1B3C-41F9-A354-913C8E5C6E4D}"/>
              </a:ext>
            </a:extLst>
          </p:cNvPr>
          <p:cNvSpPr>
            <a:spLocks noGrp="1"/>
          </p:cNvSpPr>
          <p:nvPr>
            <p:ph type="ftr" sz="quarter" idx="11"/>
          </p:nvPr>
        </p:nvSpPr>
        <p:spPr>
          <a:xfrm>
            <a:off x="822325"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247A7E2F-4F52-41C0-B1F7-22F3797EEE7A}"/>
              </a:ext>
            </a:extLst>
          </p:cNvPr>
          <p:cNvSpPr>
            <a:spLocks noGrp="1"/>
          </p:cNvSpPr>
          <p:nvPr>
            <p:ph type="sldNum" sz="quarter" idx="12"/>
          </p:nvPr>
        </p:nvSpPr>
        <p:spPr>
          <a:xfrm flipV="1">
            <a:off x="10791825" y="6567488"/>
            <a:ext cx="550863" cy="290512"/>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CBA94A-6522-49CC-9B3D-B668A97C0F88}" type="slidenum">
              <a:rPr lang="en-US" altLang="el-GR">
                <a:solidFill>
                  <a:srgbClr val="BFBFBF"/>
                </a:solidFill>
                <a:latin typeface="Century Gothic" panose="020B0502020202020204" pitchFamily="34" charset="0"/>
              </a:rPr>
              <a:pPr eaLnBrk="1" hangingPunct="1"/>
              <a:t>9</a:t>
            </a:fld>
            <a:endParaRPr lang="en-US" altLang="el-GR">
              <a:solidFill>
                <a:srgbClr val="BFBFBF"/>
              </a:solidFill>
              <a:latin typeface="Century Gothic" panose="020B0502020202020204" pitchFamily="34" charset="0"/>
            </a:endParaRPr>
          </a:p>
        </p:txBody>
      </p:sp>
      <p:sp>
        <p:nvSpPr>
          <p:cNvPr id="5" name="4 - Ορθογώνιο">
            <a:extLst>
              <a:ext uri="{FF2B5EF4-FFF2-40B4-BE49-F238E27FC236}">
                <a16:creationId xmlns:a16="http://schemas.microsoft.com/office/drawing/2014/main" id="{7C122951-ACDD-4E37-B5AF-FBFA2C874FAF}"/>
              </a:ext>
            </a:extLst>
          </p:cNvPr>
          <p:cNvSpPr/>
          <p:nvPr/>
        </p:nvSpPr>
        <p:spPr>
          <a:xfrm>
            <a:off x="788988" y="557213"/>
            <a:ext cx="9948862" cy="5632450"/>
          </a:xfrm>
          <a:prstGeom prst="rect">
            <a:avLst/>
          </a:prstGeom>
          <a:solidFill>
            <a:schemeClr val="accent3">
              <a:lumMod val="20000"/>
              <a:lumOff val="80000"/>
            </a:schemeClr>
          </a:solidFill>
        </p:spPr>
        <p:txBody>
          <a:bodyPr>
            <a:spAutoFit/>
          </a:bodyPr>
          <a:lstStyle/>
          <a:p>
            <a:pPr>
              <a:lnSpc>
                <a:spcPct val="150000"/>
              </a:lnSpc>
              <a:defRPr/>
            </a:pPr>
            <a:r>
              <a:rPr lang="el-GR" sz="2400" b="1" dirty="0">
                <a:solidFill>
                  <a:schemeClr val="bg1"/>
                </a:solidFill>
                <a:latin typeface="Arial" charset="0"/>
                <a:cs typeface="Arial" charset="0"/>
              </a:rPr>
              <a:t>Το Σχολικό Συμβούλιο επιζητά ενεργά τη συνεργασία μελών της κοινότητας μέσω ενός γενικότερου φάσματος συμβουλευτικών επιτροπών και συμβουλίων.</a:t>
            </a:r>
          </a:p>
          <a:p>
            <a:pPr>
              <a:lnSpc>
                <a:spcPct val="150000"/>
              </a:lnSpc>
              <a:defRPr/>
            </a:pPr>
            <a:endParaRPr lang="el-GR" sz="2400" b="1" dirty="0">
              <a:solidFill>
                <a:schemeClr val="bg1"/>
              </a:solidFill>
              <a:latin typeface="Arial" charset="0"/>
              <a:cs typeface="Arial" charset="0"/>
            </a:endParaRPr>
          </a:p>
          <a:p>
            <a:pPr>
              <a:lnSpc>
                <a:spcPct val="150000"/>
              </a:lnSpc>
              <a:defRPr/>
            </a:pPr>
            <a:r>
              <a:rPr lang="el-GR" sz="2400" b="1" dirty="0">
                <a:solidFill>
                  <a:schemeClr val="bg1"/>
                </a:solidFill>
                <a:latin typeface="Arial" charset="0"/>
                <a:cs typeface="Arial" charset="0"/>
              </a:rPr>
              <a:t>Οι ομάδες που δημιουργούνται περιλαμβάνουν:</a:t>
            </a:r>
          </a:p>
          <a:p>
            <a:pPr>
              <a:lnSpc>
                <a:spcPct val="150000"/>
              </a:lnSpc>
              <a:buFontTx/>
              <a:buBlip>
                <a:blip r:embed="rId2"/>
              </a:buBlip>
              <a:defRPr/>
            </a:pPr>
            <a:r>
              <a:rPr lang="el-GR" sz="2400" b="1" dirty="0">
                <a:solidFill>
                  <a:schemeClr val="bg1"/>
                </a:solidFill>
                <a:latin typeface="Arial" charset="0"/>
                <a:cs typeface="Arial" charset="0"/>
              </a:rPr>
              <a:t>Συμβουλευτική ομάδα για τις γενικότερες κατευθύνσεις</a:t>
            </a:r>
          </a:p>
          <a:p>
            <a:pPr>
              <a:lnSpc>
                <a:spcPct val="150000"/>
              </a:lnSpc>
              <a:buFontTx/>
              <a:buBlip>
                <a:blip r:embed="rId2"/>
              </a:buBlip>
              <a:defRPr/>
            </a:pPr>
            <a:r>
              <a:rPr lang="el-GR" sz="2400" b="1" dirty="0">
                <a:solidFill>
                  <a:schemeClr val="bg1"/>
                </a:solidFill>
                <a:latin typeface="Arial" charset="0"/>
                <a:cs typeface="Arial" charset="0"/>
              </a:rPr>
              <a:t>Συμβουλευτική ομάδα για τις Σχολικές δραστηριότητες και τις Εγκαταστάσεις </a:t>
            </a:r>
          </a:p>
          <a:p>
            <a:pPr>
              <a:lnSpc>
                <a:spcPct val="150000"/>
              </a:lnSpc>
              <a:buFontTx/>
              <a:buBlip>
                <a:blip r:embed="rId2"/>
              </a:buBlip>
              <a:defRPr/>
            </a:pPr>
            <a:r>
              <a:rPr lang="el-GR" sz="2400" b="1" dirty="0">
                <a:solidFill>
                  <a:schemeClr val="bg1"/>
                </a:solidFill>
                <a:latin typeface="Arial" charset="0"/>
                <a:cs typeface="Arial" charset="0"/>
              </a:rPr>
              <a:t> Συμβουλευτική ομάδα για οικονομικά θέματα</a:t>
            </a:r>
          </a:p>
          <a:p>
            <a:pPr>
              <a:lnSpc>
                <a:spcPct val="150000"/>
              </a:lnSpc>
              <a:buFontTx/>
              <a:buBlip>
                <a:blip r:embed="rId2"/>
              </a:buBlip>
              <a:defRPr/>
            </a:pPr>
            <a:r>
              <a:rPr lang="el-GR" sz="2400" b="1" dirty="0">
                <a:solidFill>
                  <a:schemeClr val="bg1"/>
                </a:solidFill>
                <a:latin typeface="Arial" charset="0"/>
                <a:cs typeface="Arial" charset="0"/>
              </a:rPr>
              <a:t> Συμβουλευτική ομάδα για θέματα υγείας</a:t>
            </a:r>
          </a:p>
        </p:txBody>
      </p:sp>
      <p:sp>
        <p:nvSpPr>
          <p:cNvPr id="6" name="5 - Ραβδωτό δεξιό βέλος">
            <a:extLst>
              <a:ext uri="{FF2B5EF4-FFF2-40B4-BE49-F238E27FC236}">
                <a16:creationId xmlns:a16="http://schemas.microsoft.com/office/drawing/2014/main" id="{05FABDC8-B461-4ADA-8FDB-E95A1721DE40}"/>
              </a:ext>
            </a:extLst>
          </p:cNvPr>
          <p:cNvSpPr/>
          <p:nvPr/>
        </p:nvSpPr>
        <p:spPr>
          <a:xfrm>
            <a:off x="234950" y="582613"/>
            <a:ext cx="512763" cy="401637"/>
          </a:xfrm>
          <a:prstGeom prst="stripedRightArrow">
            <a:avLst/>
          </a:prstGeom>
          <a:solidFill>
            <a:srgbClr val="7030A0"/>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595</TotalTime>
  <Words>4994</Words>
  <Application>Microsoft Office PowerPoint</Application>
  <PresentationFormat>Ευρεία οθόνη</PresentationFormat>
  <Paragraphs>580</Paragraphs>
  <Slides>65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65</vt:i4>
      </vt:variant>
    </vt:vector>
  </HeadingPairs>
  <TitlesOfParts>
    <vt:vector size="70" baseType="lpstr">
      <vt:lpstr>Arial</vt:lpstr>
      <vt:lpstr>Century Gothic</vt:lpstr>
      <vt:lpstr>Calibri</vt:lpstr>
      <vt:lpstr>Wingdings</vt:lpstr>
      <vt:lpstr>Mesh</vt:lpstr>
      <vt:lpstr>ΣΥΝΕΡΓΑΣΙΑ ΟΙΚΟΓΕΝΕΙΑΣ, ΣΧΟΛΕΙΟΥ ΚΑΙ ΚΟΙΝΟΤΗΤΑΣ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CURRICULUM –  Αναλυτικο προγραμμα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XS</dc:creator>
  <cp:lastModifiedBy>ΤΖΙΜΑ ΕΛΕΝΗ</cp:lastModifiedBy>
  <cp:revision>91</cp:revision>
  <dcterms:created xsi:type="dcterms:W3CDTF">2013-07-15T20:24:02Z</dcterms:created>
  <dcterms:modified xsi:type="dcterms:W3CDTF">2019-12-22T12:48:45Z</dcterms:modified>
</cp:coreProperties>
</file>